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73"/>
  </p:notesMasterIdLst>
  <p:sldIdLst>
    <p:sldId id="256" r:id="rId5"/>
    <p:sldId id="257" r:id="rId6"/>
    <p:sldId id="352" r:id="rId7"/>
    <p:sldId id="315" r:id="rId8"/>
    <p:sldId id="260" r:id="rId9"/>
    <p:sldId id="356" r:id="rId10"/>
    <p:sldId id="422" r:id="rId11"/>
    <p:sldId id="291" r:id="rId12"/>
    <p:sldId id="392" r:id="rId13"/>
    <p:sldId id="373" r:id="rId14"/>
    <p:sldId id="374" r:id="rId15"/>
    <p:sldId id="430" r:id="rId16"/>
    <p:sldId id="431" r:id="rId17"/>
    <p:sldId id="432" r:id="rId18"/>
    <p:sldId id="380" r:id="rId19"/>
    <p:sldId id="390" r:id="rId20"/>
    <p:sldId id="429" r:id="rId21"/>
    <p:sldId id="261" r:id="rId22"/>
    <p:sldId id="381" r:id="rId23"/>
    <p:sldId id="275" r:id="rId24"/>
    <p:sldId id="428" r:id="rId25"/>
    <p:sldId id="338" r:id="rId26"/>
    <p:sldId id="339" r:id="rId27"/>
    <p:sldId id="438" r:id="rId28"/>
    <p:sldId id="376" r:id="rId29"/>
    <p:sldId id="441" r:id="rId30"/>
    <p:sldId id="442" r:id="rId31"/>
    <p:sldId id="443" r:id="rId32"/>
    <p:sldId id="280" r:id="rId33"/>
    <p:sldId id="434" r:id="rId34"/>
    <p:sldId id="435" r:id="rId35"/>
    <p:sldId id="436" r:id="rId36"/>
    <p:sldId id="393" r:id="rId37"/>
    <p:sldId id="433" r:id="rId38"/>
    <p:sldId id="437" r:id="rId39"/>
    <p:sldId id="375" r:id="rId40"/>
    <p:sldId id="419" r:id="rId41"/>
    <p:sldId id="420" r:id="rId42"/>
    <p:sldId id="421" r:id="rId43"/>
    <p:sldId id="409" r:id="rId44"/>
    <p:sldId id="410" r:id="rId45"/>
    <p:sldId id="271" r:id="rId46"/>
    <p:sldId id="345" r:id="rId47"/>
    <p:sldId id="377" r:id="rId48"/>
    <p:sldId id="343" r:id="rId49"/>
    <p:sldId id="304" r:id="rId50"/>
    <p:sldId id="344" r:id="rId51"/>
    <p:sldId id="340" r:id="rId52"/>
    <p:sldId id="341" r:id="rId53"/>
    <p:sldId id="427" r:id="rId54"/>
    <p:sldId id="382" r:id="rId55"/>
    <p:sldId id="440" r:id="rId56"/>
    <p:sldId id="395" r:id="rId57"/>
    <p:sldId id="342" r:id="rId58"/>
    <p:sldId id="426" r:id="rId59"/>
    <p:sldId id="348" r:id="rId60"/>
    <p:sldId id="404" r:id="rId61"/>
    <p:sldId id="411" r:id="rId62"/>
    <p:sldId id="423" r:id="rId63"/>
    <p:sldId id="425" r:id="rId64"/>
    <p:sldId id="351" r:id="rId65"/>
    <p:sldId id="325" r:id="rId66"/>
    <p:sldId id="350" r:id="rId67"/>
    <p:sldId id="444" r:id="rId68"/>
    <p:sldId id="445" r:id="rId69"/>
    <p:sldId id="446" r:id="rId70"/>
    <p:sldId id="447" r:id="rId71"/>
    <p:sldId id="448" r:id="rId72"/>
  </p:sldIdLst>
  <p:sldSz cx="9906000" cy="6858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938EA1E-0C80-EF23-D37F-BB4CAF602C4D}" name="PROF. MARILIA DA SILVA LOURENCO" initials="" userId="S::marilialourenco@ebsc.pt::635c95ca-7c67-451a-af8c-97718b902534" providerId="AD"/>
  <p188:author id="{9EBD8223-81D5-40FE-4E3B-278A35194A52}" name="PROF. KATHLEEN MENDONÇA GOMES" initials="PKMG" userId="S::kathleengomes@ebsc.pt::19f684d9-140d-4f5c-bd22-e5f3493fc1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ROF. JOÃO PAULO FERNANDES ABRANTES" initials="PJPFA" lastIdx="1" clrIdx="0">
    <p:extLst>
      <p:ext uri="{19B8F6BF-5375-455C-9EA6-DF929625EA0E}">
        <p15:presenceInfo xmlns:p15="http://schemas.microsoft.com/office/powerpoint/2012/main" userId="PROF. JOÃO PAULO FERNANDES ABRANT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D796CA-FA96-6F7F-3147-8264908E0B62}" v="909" dt="2025-07-22T11:56:57.801"/>
    <p1510:client id="{7A714DC4-A3E4-D3DA-49E5-7EDCDCD49E0B}" v="1581" dt="2025-07-22T15:11:31.454"/>
    <p1510:client id="{D2F0BCE4-12AE-6E27-E47B-57F6844A36E0}" v="11" dt="2025-07-21T16:53:20.857"/>
  </p1510:revLst>
</p1510:revInfo>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Estilo com Tema 1 - Destaqu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1482" y="114"/>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79" Type="http://schemas.microsoft.com/office/2015/10/relationships/revisionInfo" Target="revisionInfo.xml"/><Relationship Id="rId102"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13D4290E-E64F-4A7F-AA84-1075047965FD}" type="datetimeFigureOut">
              <a:rPr lang="pt-PT" smtClean="0"/>
              <a:t>02/03/2026</a:t>
            </a:fld>
            <a:endParaRPr lang="pt-PT"/>
          </a:p>
        </p:txBody>
      </p:sp>
      <p:sp>
        <p:nvSpPr>
          <p:cNvPr id="4" name="Marcador de Posição da Imagem do Diapositivo 3"/>
          <p:cNvSpPr>
            <a:spLocks noGrp="1" noRot="1" noChangeAspect="1"/>
          </p:cNvSpPr>
          <p:nvPr>
            <p:ph type="sldImg" idx="2"/>
          </p:nvPr>
        </p:nvSpPr>
        <p:spPr>
          <a:xfrm>
            <a:off x="979488" y="1241425"/>
            <a:ext cx="4838700" cy="3349625"/>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89352FD3-DE2B-48DF-9B53-36C411C7CC32}" type="slidenum">
              <a:rPr lang="pt-PT" smtClean="0"/>
              <a:t>‹nº›</a:t>
            </a:fld>
            <a:endParaRPr lang="pt-PT"/>
          </a:p>
        </p:txBody>
      </p:sp>
    </p:spTree>
    <p:extLst>
      <p:ext uri="{BB962C8B-B14F-4D97-AF65-F5344CB8AC3E}">
        <p14:creationId xmlns:p14="http://schemas.microsoft.com/office/powerpoint/2010/main" val="867539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txBody>
          <a:bodyPr/>
          <a:lstStyle/>
          <a:p>
            <a:endParaRPr lang="pt-PT"/>
          </a:p>
        </p:txBody>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5"/>
          </p:nvPr>
        </p:nvSpPr>
        <p:spPr/>
        <p:txBody>
          <a:bodyPr/>
          <a:lstStyle/>
          <a:p>
            <a:fld id="{89352FD3-DE2B-48DF-9B53-36C411C7CC32}" type="slidenum">
              <a:rPr lang="pt-PT" smtClean="0"/>
              <a:t>5</a:t>
            </a:fld>
            <a:endParaRPr lang="pt-PT"/>
          </a:p>
        </p:txBody>
      </p:sp>
    </p:spTree>
    <p:extLst>
      <p:ext uri="{BB962C8B-B14F-4D97-AF65-F5344CB8AC3E}">
        <p14:creationId xmlns:p14="http://schemas.microsoft.com/office/powerpoint/2010/main" val="1778039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txBody>
          <a:bodyPr/>
          <a:lstStyle/>
          <a:p>
            <a:endParaRPr lang="pt-PT"/>
          </a:p>
        </p:txBody>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5"/>
          </p:nvPr>
        </p:nvSpPr>
        <p:spPr/>
        <p:txBody>
          <a:bodyPr/>
          <a:lstStyle/>
          <a:p>
            <a:fld id="{89352FD3-DE2B-48DF-9B53-36C411C7CC32}" type="slidenum">
              <a:rPr lang="pt-PT" smtClean="0"/>
              <a:t>6</a:t>
            </a:fld>
            <a:endParaRPr lang="pt-PT"/>
          </a:p>
        </p:txBody>
      </p:sp>
    </p:spTree>
    <p:extLst>
      <p:ext uri="{BB962C8B-B14F-4D97-AF65-F5344CB8AC3E}">
        <p14:creationId xmlns:p14="http://schemas.microsoft.com/office/powerpoint/2010/main" val="2258607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txBody>
          <a:bodyPr/>
          <a:lstStyle/>
          <a:p>
            <a:endParaRPr lang="pt-PT"/>
          </a:p>
        </p:txBody>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5"/>
          </p:nvPr>
        </p:nvSpPr>
        <p:spPr/>
        <p:txBody>
          <a:bodyPr/>
          <a:lstStyle/>
          <a:p>
            <a:fld id="{89352FD3-DE2B-48DF-9B53-36C411C7CC32}" type="slidenum">
              <a:rPr lang="pt-PT" smtClean="0"/>
              <a:t>7</a:t>
            </a:fld>
            <a:endParaRPr lang="pt-PT"/>
          </a:p>
        </p:txBody>
      </p:sp>
    </p:spTree>
    <p:extLst>
      <p:ext uri="{BB962C8B-B14F-4D97-AF65-F5344CB8AC3E}">
        <p14:creationId xmlns:p14="http://schemas.microsoft.com/office/powerpoint/2010/main" val="968288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pt-PT"/>
              <a:t>Clique para editar o estilo de título do Modelo Global</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02/03/2026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943100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Vertical Text Placeholder 2"/>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02/03/2026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436922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pt-PT"/>
              <a:t>Clique para editar o estilo de título do Modelo Global</a:t>
            </a:r>
            <a:endParaRPr lang="en-US"/>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02/03/2026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128623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Content Placeholder 2"/>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10"/>
          </p:nvPr>
        </p:nvSpPr>
        <p:spPr/>
        <p:txBody>
          <a:bodyPr/>
          <a:lstStyle/>
          <a:p>
            <a:fld id="{859B2499-A807-4D08-8D95-7A5C49A7BEEE}" type="datetimeFigureOut">
              <a:rPr lang="pt-PT" smtClean="0"/>
              <a:t>02/03/2026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2235745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pt-PT"/>
              <a:t>Clique para editar o estilo de título do Modelo Global</a:t>
            </a:r>
            <a:endParaRPr lang="en-US"/>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Date Placeholder 3"/>
          <p:cNvSpPr>
            <a:spLocks noGrp="1"/>
          </p:cNvSpPr>
          <p:nvPr>
            <p:ph type="dt" sz="half" idx="10"/>
          </p:nvPr>
        </p:nvSpPr>
        <p:spPr/>
        <p:txBody>
          <a:bodyPr/>
          <a:lstStyle/>
          <a:p>
            <a:fld id="{859B2499-A807-4D08-8D95-7A5C49A7BEEE}" type="datetimeFigureOut">
              <a:rPr lang="pt-PT" smtClean="0"/>
              <a:t>02/03/2026</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11456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5" name="Date Placeholder 4"/>
          <p:cNvSpPr>
            <a:spLocks noGrp="1"/>
          </p:cNvSpPr>
          <p:nvPr>
            <p:ph type="dt" sz="half" idx="10"/>
          </p:nvPr>
        </p:nvSpPr>
        <p:spPr/>
        <p:txBody>
          <a:bodyPr/>
          <a:lstStyle/>
          <a:p>
            <a:fld id="{859B2499-A807-4D08-8D95-7A5C49A7BEEE}" type="datetimeFigureOut">
              <a:rPr lang="pt-PT" smtClean="0"/>
              <a:t>02/03/2026</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2040571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pt-PT"/>
              <a:t>Clique para editar o estilo de título do Modelo Global</a:t>
            </a:r>
            <a:endParaRPr lang="en-US"/>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Content Placeholder 3"/>
          <p:cNvSpPr>
            <a:spLocks noGrp="1"/>
          </p:cNvSpPr>
          <p:nvPr>
            <p:ph sz="half" idx="2"/>
          </p:nvPr>
        </p:nvSpPr>
        <p:spPr>
          <a:xfrm>
            <a:off x="682329" y="2505075"/>
            <a:ext cx="4190702"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Content Placeholder 5"/>
          <p:cNvSpPr>
            <a:spLocks noGrp="1"/>
          </p:cNvSpPr>
          <p:nvPr>
            <p:ph sz="quarter" idx="4"/>
          </p:nvPr>
        </p:nvSpPr>
        <p:spPr>
          <a:xfrm>
            <a:off x="5014913" y="2505075"/>
            <a:ext cx="4211340"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7" name="Date Placeholder 6"/>
          <p:cNvSpPr>
            <a:spLocks noGrp="1"/>
          </p:cNvSpPr>
          <p:nvPr>
            <p:ph type="dt" sz="half" idx="10"/>
          </p:nvPr>
        </p:nvSpPr>
        <p:spPr/>
        <p:txBody>
          <a:bodyPr/>
          <a:lstStyle/>
          <a:p>
            <a:fld id="{859B2499-A807-4D08-8D95-7A5C49A7BEEE}" type="datetimeFigureOut">
              <a:rPr lang="pt-PT" smtClean="0"/>
              <a:t>02/03/2026</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1210282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a:p>
        </p:txBody>
      </p:sp>
      <p:sp>
        <p:nvSpPr>
          <p:cNvPr id="3" name="Date Placeholder 2"/>
          <p:cNvSpPr>
            <a:spLocks noGrp="1"/>
          </p:cNvSpPr>
          <p:nvPr>
            <p:ph type="dt" sz="half" idx="10"/>
          </p:nvPr>
        </p:nvSpPr>
        <p:spPr/>
        <p:txBody>
          <a:bodyPr/>
          <a:lstStyle/>
          <a:p>
            <a:fld id="{859B2499-A807-4D08-8D95-7A5C49A7BEEE}" type="datetimeFigureOut">
              <a:rPr lang="pt-PT" smtClean="0"/>
              <a:t>02/03/2026</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229610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B2499-A807-4D08-8D95-7A5C49A7BEEE}" type="datetimeFigureOut">
              <a:rPr lang="pt-PT" smtClean="0"/>
              <a:t>02/03/2026</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121332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PT"/>
              <a:t>Clique para editar o estilo de título do Modelo Global</a:t>
            </a:r>
            <a:endParaRPr lang="en-US"/>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Date Placeholder 4"/>
          <p:cNvSpPr>
            <a:spLocks noGrp="1"/>
          </p:cNvSpPr>
          <p:nvPr>
            <p:ph type="dt" sz="half" idx="10"/>
          </p:nvPr>
        </p:nvSpPr>
        <p:spPr/>
        <p:txBody>
          <a:bodyPr/>
          <a:lstStyle/>
          <a:p>
            <a:fld id="{859B2499-A807-4D08-8D95-7A5C49A7BEEE}" type="datetimeFigureOut">
              <a:rPr lang="pt-PT" smtClean="0"/>
              <a:t>02/03/2026</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425945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PT"/>
              <a:t>Clique para editar o estilo de título do Modelo Global</a:t>
            </a:r>
            <a:endParaRPr lang="en-US"/>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a:t>Clique no ícone para adicionar uma imagem</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Date Placeholder 4"/>
          <p:cNvSpPr>
            <a:spLocks noGrp="1"/>
          </p:cNvSpPr>
          <p:nvPr>
            <p:ph type="dt" sz="half" idx="10"/>
          </p:nvPr>
        </p:nvSpPr>
        <p:spPr/>
        <p:txBody>
          <a:bodyPr/>
          <a:lstStyle/>
          <a:p>
            <a:fld id="{859B2499-A807-4D08-8D95-7A5C49A7BEEE}" type="datetimeFigureOut">
              <a:rPr lang="pt-PT" smtClean="0"/>
              <a:t>02/03/2026</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51CEF012-5BE6-49CD-A071-9301F8D59FEC}" type="slidenum">
              <a:rPr lang="pt-PT" smtClean="0"/>
              <a:t>‹nº›</a:t>
            </a:fld>
            <a:endParaRPr lang="pt-PT"/>
          </a:p>
        </p:txBody>
      </p:sp>
    </p:spTree>
    <p:extLst>
      <p:ext uri="{BB962C8B-B14F-4D97-AF65-F5344CB8AC3E}">
        <p14:creationId xmlns:p14="http://schemas.microsoft.com/office/powerpoint/2010/main" val="3023829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pt-PT"/>
              <a:t>Clique para editar o estilo de título do Modelo Global</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9B2499-A807-4D08-8D95-7A5C49A7BEEE}" type="datetimeFigureOut">
              <a:rPr lang="pt-PT" smtClean="0"/>
              <a:t>02/03/2026</a:t>
            </a:fld>
            <a:endParaRPr lang="pt-PT"/>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CEF012-5BE6-49CD-A071-9301F8D59FEC}" type="slidenum">
              <a:rPr lang="pt-PT" smtClean="0"/>
              <a:t>‹nº›</a:t>
            </a:fld>
            <a:endParaRPr lang="pt-PT"/>
          </a:p>
        </p:txBody>
      </p:sp>
    </p:spTree>
    <p:extLst>
      <p:ext uri="{BB962C8B-B14F-4D97-AF65-F5344CB8AC3E}">
        <p14:creationId xmlns:p14="http://schemas.microsoft.com/office/powerpoint/2010/main" val="314424248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svgsilh.com/pt/00bcd4/image/1740989.html" TargetMode="Externa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CaixaDeTexto 1"/>
          <p:cNvSpPr txBox="1"/>
          <p:nvPr/>
        </p:nvSpPr>
        <p:spPr>
          <a:xfrm>
            <a:off x="58136" y="0"/>
            <a:ext cx="3007794" cy="2123658"/>
          </a:xfrm>
          <a:prstGeom prst="rect">
            <a:avLst/>
          </a:prstGeom>
          <a:solidFill>
            <a:schemeClr val="bg1">
              <a:lumMod val="85000"/>
            </a:schemeClr>
          </a:solidFill>
        </p:spPr>
        <p:txBody>
          <a:bodyPr wrap="square" rtlCol="0">
            <a:spAutoFit/>
          </a:bodyPr>
          <a:lstStyle/>
          <a:p>
            <a:pPr algn="just"/>
            <a:r>
              <a:rPr lang="pt-PT" sz="1200" dirty="0"/>
              <a:t>Este resumo tem por base os RUA elaborados pelas diferentes estruturas a funcionar na EBS da Calheta, nomeadamente departamentos Curriculares, SPO, Comissões, entre outras. O mesmo não dispensa a consulta dos documentos aos quais reporta.</a:t>
            </a:r>
          </a:p>
          <a:p>
            <a:pPr algn="just"/>
            <a:endParaRPr lang="pt-PT" sz="1200" dirty="0"/>
          </a:p>
          <a:p>
            <a:pPr algn="just"/>
            <a:r>
              <a:rPr lang="pt-PT" sz="1200" dirty="0"/>
              <a:t>Como complemento a este resumo, considera-se o Jornal escolar “Repórter da Calheta” com reportagem de todas as atividades realizadas.</a:t>
            </a:r>
          </a:p>
        </p:txBody>
      </p:sp>
      <p:pic>
        <p:nvPicPr>
          <p:cNvPr id="7" name="Gráfico 6">
            <a:extLst>
              <a:ext uri="{FF2B5EF4-FFF2-40B4-BE49-F238E27FC236}">
                <a16:creationId xmlns:a16="http://schemas.microsoft.com/office/drawing/2014/main" id="{7556C1FF-B507-A597-D685-D9091F1ECE88}"/>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 uri="{837473B0-CC2E-450A-ABE3-18F120FF3D39}">
                <a1611:picAttrSrcUrl xmlns:a1611="http://schemas.microsoft.com/office/drawing/2016/11/main" r:id="rId5"/>
              </a:ext>
            </a:extLst>
          </a:blip>
          <a:stretch>
            <a:fillRect/>
          </a:stretch>
        </p:blipFill>
        <p:spPr>
          <a:xfrm>
            <a:off x="4735625" y="1182807"/>
            <a:ext cx="2646675" cy="2646675"/>
          </a:xfrm>
          <a:prstGeom prst="rect">
            <a:avLst/>
          </a:prstGeom>
        </p:spPr>
      </p:pic>
    </p:spTree>
    <p:extLst>
      <p:ext uri="{BB962C8B-B14F-4D97-AF65-F5344CB8AC3E}">
        <p14:creationId xmlns:p14="http://schemas.microsoft.com/office/powerpoint/2010/main" val="3250930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73A2CD4-B69F-3B13-D44A-65C182DD0ADD}"/>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18372" y="460893"/>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008C9C22-1BEE-4D50-A12F-3E532D2D1970}"/>
              </a:ext>
            </a:extLst>
          </p:cNvPr>
          <p:cNvGraphicFramePr>
            <a:graphicFrameLocks noGrp="1"/>
          </p:cNvGraphicFramePr>
          <p:nvPr>
            <p:extLst>
              <p:ext uri="{D42A27DB-BD31-4B8C-83A1-F6EECF244321}">
                <p14:modId xmlns:p14="http://schemas.microsoft.com/office/powerpoint/2010/main" val="1896257371"/>
              </p:ext>
            </p:extLst>
          </p:nvPr>
        </p:nvGraphicFramePr>
        <p:xfrm>
          <a:off x="108006" y="1055545"/>
          <a:ext cx="9427399" cy="5191521"/>
        </p:xfrm>
        <a:graphic>
          <a:graphicData uri="http://schemas.openxmlformats.org/drawingml/2006/table">
            <a:tbl>
              <a:tblPr firstRow="1" firstCol="1" bandRow="1"/>
              <a:tblGrid>
                <a:gridCol w="1044456">
                  <a:extLst>
                    <a:ext uri="{9D8B030D-6E8A-4147-A177-3AD203B41FA5}">
                      <a16:colId xmlns:a16="http://schemas.microsoft.com/office/drawing/2014/main" val="751381529"/>
                    </a:ext>
                  </a:extLst>
                </a:gridCol>
                <a:gridCol w="558800">
                  <a:extLst>
                    <a:ext uri="{9D8B030D-6E8A-4147-A177-3AD203B41FA5}">
                      <a16:colId xmlns:a16="http://schemas.microsoft.com/office/drawing/2014/main" val="2310993559"/>
                    </a:ext>
                  </a:extLst>
                </a:gridCol>
                <a:gridCol w="406400">
                  <a:extLst>
                    <a:ext uri="{9D8B030D-6E8A-4147-A177-3AD203B41FA5}">
                      <a16:colId xmlns:a16="http://schemas.microsoft.com/office/drawing/2014/main" val="3127056916"/>
                    </a:ext>
                  </a:extLst>
                </a:gridCol>
                <a:gridCol w="795867">
                  <a:extLst>
                    <a:ext uri="{9D8B030D-6E8A-4147-A177-3AD203B41FA5}">
                      <a16:colId xmlns:a16="http://schemas.microsoft.com/office/drawing/2014/main" val="1844217293"/>
                    </a:ext>
                  </a:extLst>
                </a:gridCol>
                <a:gridCol w="693646">
                  <a:extLst>
                    <a:ext uri="{9D8B030D-6E8A-4147-A177-3AD203B41FA5}">
                      <a16:colId xmlns:a16="http://schemas.microsoft.com/office/drawing/2014/main" val="258340056"/>
                    </a:ext>
                  </a:extLst>
                </a:gridCol>
                <a:gridCol w="5928230">
                  <a:extLst>
                    <a:ext uri="{9D8B030D-6E8A-4147-A177-3AD203B41FA5}">
                      <a16:colId xmlns:a16="http://schemas.microsoft.com/office/drawing/2014/main" val="1630012670"/>
                    </a:ext>
                  </a:extLst>
                </a:gridCol>
              </a:tblGrid>
              <a:tr h="675236">
                <a:tc gridSpan="6">
                  <a:txBody>
                    <a:bodyPr/>
                    <a:lstStyle/>
                    <a:p>
                      <a:pPr algn="ctr">
                        <a:lnSpc>
                          <a:spcPct val="107000"/>
                        </a:lnSpc>
                        <a:spcAft>
                          <a:spcPts val="0"/>
                        </a:spcAft>
                      </a:pPr>
                      <a:endParaRPr lang="pt-PT" sz="1600" b="1" kern="100" dirty="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27653">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dirty="0">
                          <a:solidFill>
                            <a:srgbClr val="FFFFFF"/>
                          </a:solidFill>
                          <a:effectLst/>
                          <a:latin typeface="+mn-lt"/>
                          <a:ea typeface="Calibri"/>
                          <a:cs typeface="Times New Roman"/>
                        </a:rPr>
                        <a:t>Ano/turma</a:t>
                      </a:r>
                      <a:endParaRPr lang="pt-PT" sz="1100" kern="100" dirty="0">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Frequência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Docente responsável</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p>
                      <a:pPr algn="ctr">
                        <a:lnSpc>
                          <a:spcPct val="107000"/>
                        </a:lnSpc>
                        <a:spcAft>
                          <a:spcPts val="0"/>
                        </a:spcAft>
                      </a:pPr>
                      <a:endParaRPr lang="pt-PT" sz="1100" kern="10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Conteúdos abordados</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059426">
                <a:tc>
                  <a:txBody>
                    <a:bodyPr/>
                    <a:lstStyle/>
                    <a:p>
                      <a:pPr algn="ctr">
                        <a:lnSpc>
                          <a:spcPct val="107000"/>
                        </a:lnSpc>
                        <a:spcAft>
                          <a:spcPts val="0"/>
                        </a:spcAft>
                      </a:pPr>
                      <a:r>
                        <a:rPr lang="pt-PT" sz="1050" kern="100" dirty="0">
                          <a:solidFill>
                            <a:schemeClr val="tx1"/>
                          </a:solidFill>
                          <a:effectLst/>
                          <a:latin typeface="+mn-lt"/>
                          <a:ea typeface="Calibri"/>
                          <a:cs typeface="Times New Roman"/>
                        </a:rPr>
                        <a:t>Corpo Humano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11</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Olga Afonso e Francisca Viegas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Com este tema pretendeu-se fazer uma abordagem simples ao corpo humano, de modo a consolidar a localização dos vários elementos que o compõem, tais como a cor dos olhos e do cabelo, o peso, a altura e o funcionamento geral de alguns órgãos externos e internos. Pretendeu-se, também, explorar a lateralidade, as diferenças de género e os órgãos dos sentidos, bem como introduzir noções de cuidado, nomeadamente de higiene, alimentação, vestuário e respeito pelo seu corpo e pelo dos outros.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r h="843882">
                <a:tc>
                  <a:txBody>
                    <a:bodyPr/>
                    <a:lstStyle/>
                    <a:p>
                      <a:pPr algn="ctr">
                        <a:lnSpc>
                          <a:spcPct val="115000"/>
                        </a:lnSpc>
                        <a:spcAft>
                          <a:spcPts val="0"/>
                        </a:spcAft>
                      </a:pPr>
                      <a:r>
                        <a:rPr lang="pt-PT" sz="1050" kern="100" dirty="0">
                          <a:solidFill>
                            <a:schemeClr val="tx1"/>
                          </a:solidFill>
                          <a:effectLst/>
                          <a:latin typeface="+mn-lt"/>
                          <a:ea typeface="Calibri"/>
                          <a:cs typeface="Times New Roman"/>
                        </a:rPr>
                        <a:t>Família </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11</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15000"/>
                        </a:lnSpc>
                        <a:spcAft>
                          <a:spcPts val="1000"/>
                        </a:spcAft>
                      </a:pPr>
                      <a:r>
                        <a:rPr lang="pt-PT" sz="900" dirty="0">
                          <a:solidFill>
                            <a:schemeClr val="tx1"/>
                          </a:solidFill>
                          <a:effectLst/>
                          <a:latin typeface="+mn-lt"/>
                          <a:ea typeface="Times New Roman" panose="02020603050405020304" pitchFamily="18" charset="0"/>
                        </a:rPr>
                        <a:t>Olga Afonso e Francisca Viegas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900" kern="100" dirty="0">
                          <a:solidFill>
                            <a:schemeClr val="tx1"/>
                          </a:solidFill>
                          <a:effectLst/>
                          <a:latin typeface="+mn-lt"/>
                          <a:ea typeface="Calibri"/>
                          <a:cs typeface="Times New Roman"/>
                        </a:rPr>
                        <a:t>Foi feita uma introdução ao tema, abordando as relações interpessoais, incluindo as relações com os pais e outros familiares próximos, os diferentes tipos de família, os laços e emoções vinculadas através das relações familiares.</a:t>
                      </a: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974049578"/>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Corpo Humano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12</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Pereira </a:t>
                      </a:r>
                    </a:p>
                    <a:p>
                      <a:pPr algn="ctr">
                        <a:lnSpc>
                          <a:spcPct val="107000"/>
                        </a:lnSpc>
                        <a:spcAft>
                          <a:spcPts val="0"/>
                        </a:spcAft>
                      </a:pPr>
                      <a:r>
                        <a:rPr lang="pt-PT" sz="900" kern="100" dirty="0">
                          <a:solidFill>
                            <a:schemeClr val="tx1"/>
                          </a:solidFill>
                          <a:effectLst/>
                          <a:latin typeface="+mn-lt"/>
                          <a:ea typeface="Calibri"/>
                          <a:cs typeface="Times New Roman"/>
                        </a:rPr>
                        <a:t>Natércia </a:t>
                      </a:r>
                      <a:r>
                        <a:rPr lang="pt-PT" sz="900" kern="100" dirty="0" err="1">
                          <a:solidFill>
                            <a:schemeClr val="tx1"/>
                          </a:solidFill>
                          <a:effectLst/>
                          <a:latin typeface="+mn-lt"/>
                          <a:ea typeface="Calibri"/>
                          <a:cs typeface="Times New Roman"/>
                        </a:rPr>
                        <a:t>Arratel</a:t>
                      </a:r>
                      <a:endParaRPr lang="pt-PT" sz="900" kern="100" dirty="0">
                        <a:solidFill>
                          <a:schemeClr val="tx1"/>
                        </a:solidFill>
                        <a:effectLst/>
                        <a:latin typeface="+mn-lt"/>
                        <a:ea typeface="Calibri"/>
                        <a:cs typeface="Times New Roman"/>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Com este tema pretendeu-se fazer uma abordagem simples ao corpo humano, de modo a consolidar a localização dos vários elementos que o compõem, tais como a cor dos olhos e do cabelo, o peso, a altura, a lateralidade, as diferenças de género e os sentidos. Foram também introduzidas noções de cuidados de higiene, vestuário, funcionamento de alguns órgãos e respeito pelo próprio corpo e pelo dos outros.</a:t>
                      </a:r>
                      <a:endParaRPr lang="pt-PT" dirty="0">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481875"/>
                  </a:ext>
                </a:extLst>
              </a:tr>
              <a:tr h="1193119">
                <a:tc>
                  <a:txBody>
                    <a:bodyPr/>
                    <a:lstStyle/>
                    <a:p>
                      <a:pPr algn="ctr">
                        <a:lnSpc>
                          <a:spcPct val="107000"/>
                        </a:lnSpc>
                        <a:spcAft>
                          <a:spcPts val="0"/>
                        </a:spcAft>
                      </a:pPr>
                      <a:r>
                        <a:rPr lang="pt-PT" sz="1050" kern="100" dirty="0">
                          <a:solidFill>
                            <a:schemeClr val="tx1"/>
                          </a:solidFill>
                          <a:effectLst/>
                          <a:latin typeface="+mn-lt"/>
                          <a:ea typeface="Calibri"/>
                          <a:cs typeface="Times New Roman"/>
                        </a:rPr>
                        <a:t>Família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Pré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12</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Graça Pereira</a:t>
                      </a:r>
                    </a:p>
                    <a:p>
                      <a:pPr algn="ctr">
                        <a:lnSpc>
                          <a:spcPct val="107000"/>
                        </a:lnSpc>
                        <a:spcAft>
                          <a:spcPts val="0"/>
                        </a:spcAft>
                      </a:pPr>
                      <a:r>
                        <a:rPr lang="pt-PT" sz="900" kern="100" dirty="0">
                          <a:solidFill>
                            <a:schemeClr val="tx1"/>
                          </a:solidFill>
                          <a:effectLst/>
                          <a:latin typeface="+mn-lt"/>
                          <a:ea typeface="Calibri"/>
                          <a:cs typeface="Times New Roman"/>
                        </a:rPr>
                        <a:t>Natércia </a:t>
                      </a:r>
                      <a:r>
                        <a:rPr lang="pt-PT" sz="900" kern="100" dirty="0" err="1">
                          <a:solidFill>
                            <a:schemeClr val="tx1"/>
                          </a:solidFill>
                          <a:effectLst/>
                          <a:latin typeface="+mn-lt"/>
                          <a:ea typeface="Calibri"/>
                          <a:cs typeface="Times New Roman"/>
                        </a:rPr>
                        <a:t>Arratel</a:t>
                      </a:r>
                      <a:endParaRPr lang="pt-PT" sz="900" kern="100" dirty="0">
                        <a:solidFill>
                          <a:schemeClr val="tx1"/>
                        </a:solidFill>
                        <a:effectLst/>
                        <a:latin typeface="+mn-lt"/>
                        <a:ea typeface="Calibri"/>
                        <a:cs typeface="Times New Roman"/>
                      </a:endParaRPr>
                    </a:p>
                    <a:p>
                      <a:pPr algn="ctr">
                        <a:lnSpc>
                          <a:spcPct val="107000"/>
                        </a:lnSpc>
                        <a:spcAft>
                          <a:spcPts val="0"/>
                        </a:spcAft>
                      </a:pP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solidFill>
                            <a:schemeClr val="tx1"/>
                          </a:solidFill>
                          <a:effectLst/>
                          <a:latin typeface="+mn-lt"/>
                          <a:ea typeface="Times New Roman" panose="02020603050405020304" pitchFamily="18" charset="0"/>
                        </a:rPr>
                        <a:t>Procedeu-se a uma abordagem à família, salientando a sua importância no desenvolvimento do indivíduo e analisando as relações de parentesco entre os seus membros. Foram ainda explorados os vários tipos de família e as relações familiares mais próximas, nomeadamente as que envolvem avós, tios e primos.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705476326"/>
                  </a:ext>
                </a:extLst>
              </a:tr>
            </a:tbl>
          </a:graphicData>
        </a:graphic>
      </p:graphicFrame>
    </p:spTree>
    <p:extLst>
      <p:ext uri="{BB962C8B-B14F-4D97-AF65-F5344CB8AC3E}">
        <p14:creationId xmlns:p14="http://schemas.microsoft.com/office/powerpoint/2010/main" val="2759520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73A2CD4-B69F-3B13-D44A-65C182DD0ADD}"/>
              </a:ext>
            </a:extLst>
          </p:cNvPr>
          <p:cNvPicPr>
            <a:picLocks noChangeAspect="1"/>
          </p:cNvPicPr>
          <p:nvPr/>
        </p:nvPicPr>
        <p:blipFill>
          <a:blip r:embed="rId2"/>
          <a:stretch>
            <a:fillRect/>
          </a:stretch>
        </p:blipFill>
        <p:spPr>
          <a:xfrm>
            <a:off x="7171103" y="-215967"/>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434880" y="485347"/>
            <a:ext cx="7283116" cy="300082"/>
          </a:xfrm>
          <a:prstGeom prst="rect">
            <a:avLst/>
          </a:prstGeom>
          <a:solidFill>
            <a:srgbClr val="002060"/>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dirty="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008C9C22-1BEE-4D50-A12F-3E532D2D1970}"/>
              </a:ext>
            </a:extLst>
          </p:cNvPr>
          <p:cNvGraphicFramePr>
            <a:graphicFrameLocks noGrp="1"/>
          </p:cNvGraphicFramePr>
          <p:nvPr>
            <p:extLst>
              <p:ext uri="{D42A27DB-BD31-4B8C-83A1-F6EECF244321}">
                <p14:modId xmlns:p14="http://schemas.microsoft.com/office/powerpoint/2010/main" val="3984816323"/>
              </p:ext>
            </p:extLst>
          </p:nvPr>
        </p:nvGraphicFramePr>
        <p:xfrm>
          <a:off x="263892" y="887506"/>
          <a:ext cx="9378215" cy="5891831"/>
        </p:xfrm>
        <a:graphic>
          <a:graphicData uri="http://schemas.openxmlformats.org/drawingml/2006/table">
            <a:tbl>
              <a:tblPr firstRow="1" firstCol="1" bandRow="1"/>
              <a:tblGrid>
                <a:gridCol w="1184475">
                  <a:extLst>
                    <a:ext uri="{9D8B030D-6E8A-4147-A177-3AD203B41FA5}">
                      <a16:colId xmlns:a16="http://schemas.microsoft.com/office/drawing/2014/main" val="751381529"/>
                    </a:ext>
                  </a:extLst>
                </a:gridCol>
                <a:gridCol w="1066800">
                  <a:extLst>
                    <a:ext uri="{9D8B030D-6E8A-4147-A177-3AD203B41FA5}">
                      <a16:colId xmlns:a16="http://schemas.microsoft.com/office/drawing/2014/main" val="2310993559"/>
                    </a:ext>
                  </a:extLst>
                </a:gridCol>
                <a:gridCol w="1048871">
                  <a:extLst>
                    <a:ext uri="{9D8B030D-6E8A-4147-A177-3AD203B41FA5}">
                      <a16:colId xmlns:a16="http://schemas.microsoft.com/office/drawing/2014/main" val="3127056916"/>
                    </a:ext>
                  </a:extLst>
                </a:gridCol>
                <a:gridCol w="1039905">
                  <a:extLst>
                    <a:ext uri="{9D8B030D-6E8A-4147-A177-3AD203B41FA5}">
                      <a16:colId xmlns:a16="http://schemas.microsoft.com/office/drawing/2014/main" val="1844217293"/>
                    </a:ext>
                  </a:extLst>
                </a:gridCol>
                <a:gridCol w="762000">
                  <a:extLst>
                    <a:ext uri="{9D8B030D-6E8A-4147-A177-3AD203B41FA5}">
                      <a16:colId xmlns:a16="http://schemas.microsoft.com/office/drawing/2014/main" val="258340056"/>
                    </a:ext>
                  </a:extLst>
                </a:gridCol>
                <a:gridCol w="4276164">
                  <a:extLst>
                    <a:ext uri="{9D8B030D-6E8A-4147-A177-3AD203B41FA5}">
                      <a16:colId xmlns:a16="http://schemas.microsoft.com/office/drawing/2014/main" val="1630012670"/>
                    </a:ext>
                  </a:extLst>
                </a:gridCol>
              </a:tblGrid>
              <a:tr h="544672">
                <a:tc gridSpan="6">
                  <a:txBody>
                    <a:bodyPr/>
                    <a:lstStyle/>
                    <a:p>
                      <a:pPr lvl="0" algn="ctr">
                        <a:lnSpc>
                          <a:spcPct val="107000"/>
                        </a:lnSpc>
                        <a:spcAft>
                          <a:spcPts val="0"/>
                        </a:spcAft>
                        <a:buNone/>
                      </a:pPr>
                      <a:r>
                        <a:rPr lang="pt-PT" sz="1400" b="1" kern="100" dirty="0">
                          <a:solidFill>
                            <a:srgbClr val="FFFFFF"/>
                          </a:solidFill>
                          <a:effectLst/>
                          <a:latin typeface="Calibri"/>
                          <a:ea typeface="Calibri"/>
                          <a:cs typeface="Times New Roman"/>
                        </a:rPr>
                        <a:t>SAÚDE ESCOLAR</a:t>
                      </a:r>
                      <a:endParaRPr lang="pt-PT" sz="1050" kern="100" dirty="0">
                        <a:effectLst/>
                        <a:latin typeface="Calibri"/>
                        <a:ea typeface="Calibri"/>
                        <a:cs typeface="Times New Roman"/>
                      </a:endParaRPr>
                    </a:p>
                    <a:p>
                      <a:pPr lvl="0" algn="ctr">
                        <a:lnSpc>
                          <a:spcPct val="107000"/>
                        </a:lnSpc>
                        <a:spcAft>
                          <a:spcPts val="0"/>
                        </a:spcAft>
                        <a:buNone/>
                      </a:pPr>
                      <a:r>
                        <a:rPr lang="pt-PT" sz="1400" b="1" kern="100" dirty="0">
                          <a:solidFill>
                            <a:srgbClr val="FFFFFF"/>
                          </a:solidFill>
                          <a:effectLst/>
                          <a:latin typeface="Calibri"/>
                          <a:ea typeface="Calibri"/>
                          <a:cs typeface="Times New Roman"/>
                        </a:rPr>
                        <a:t>Projeto afetivo sexual</a:t>
                      </a:r>
                      <a:endParaRPr lang="pt-PT" sz="105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07519">
                <a:tc>
                  <a:txBody>
                    <a:bodyPr/>
                    <a:lstStyle/>
                    <a:p>
                      <a:pPr algn="ctr">
                        <a:lnSpc>
                          <a:spcPct val="107000"/>
                        </a:lnSpc>
                        <a:spcAft>
                          <a:spcPts val="0"/>
                        </a:spcAft>
                      </a:pPr>
                      <a:endParaRPr lang="pt-PT" sz="11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Calibri"/>
                          <a:ea typeface="Calibri"/>
                          <a:cs typeface="Times New Roman"/>
                        </a:rPr>
                        <a:t>Ano/turma</a:t>
                      </a:r>
                      <a:endParaRPr lang="pt-PT" sz="1000" kern="100" dirty="0">
                        <a:effectLst/>
                        <a:latin typeface="Calibri"/>
                        <a:ea typeface="Calibri"/>
                        <a:cs typeface="Times New Roman"/>
                      </a:endParaRPr>
                    </a:p>
                    <a:p>
                      <a:pPr algn="ctr">
                        <a:lnSpc>
                          <a:spcPct val="107000"/>
                        </a:lnSpc>
                        <a:spcAft>
                          <a:spcPts val="0"/>
                        </a:spcAft>
                      </a:pP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Calibri"/>
                          <a:ea typeface="Calibri"/>
                          <a:cs typeface="Times New Roman"/>
                        </a:rPr>
                        <a:t>Frequência</a:t>
                      </a:r>
                      <a:endParaRPr lang="pt-PT" sz="1000" kern="100" dirty="0">
                        <a:effectLst/>
                        <a:latin typeface="Calibri"/>
                        <a:ea typeface="Calibri"/>
                        <a:cs typeface="Times New Roman"/>
                      </a:endParaRPr>
                    </a:p>
                    <a:p>
                      <a:pPr algn="ctr">
                        <a:lnSpc>
                          <a:spcPct val="107000"/>
                        </a:lnSpc>
                        <a:spcAft>
                          <a:spcPts val="0"/>
                        </a:spcAft>
                      </a:pP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dirty="0">
                          <a:solidFill>
                            <a:srgbClr val="FFFFFF"/>
                          </a:solidFill>
                          <a:effectLst/>
                          <a:latin typeface="Calibri"/>
                          <a:ea typeface="Calibri"/>
                          <a:cs typeface="Times New Roman"/>
                        </a:rPr>
                        <a:t>Docente responsável</a:t>
                      </a: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Calibri"/>
                          <a:ea typeface="Calibri"/>
                          <a:cs typeface="Times New Roman"/>
                        </a:rPr>
                        <a:t>Avaliação</a:t>
                      </a:r>
                      <a:endParaRPr lang="pt-PT" sz="1000" kern="100" dirty="0">
                        <a:effectLst/>
                        <a:latin typeface="Calibri"/>
                        <a:ea typeface="Calibri"/>
                        <a:cs typeface="Times New Roman"/>
                      </a:endParaRPr>
                    </a:p>
                    <a:p>
                      <a:pPr algn="ctr">
                        <a:lnSpc>
                          <a:spcPct val="107000"/>
                        </a:lnSpc>
                        <a:spcAft>
                          <a:spcPts val="0"/>
                        </a:spcAft>
                      </a:pPr>
                      <a:endParaRPr lang="pt-PT" sz="10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Calibri"/>
                          <a:ea typeface="Calibri"/>
                          <a:cs typeface="Times New Roman"/>
                        </a:rPr>
                        <a:t>Conteúdos abordados</a:t>
                      </a:r>
                      <a:endParaRPr lang="pt-PT" sz="1100" kern="100" dirty="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4630044">
                <a:tc>
                  <a:txBody>
                    <a:bodyPr/>
                    <a:lstStyle/>
                    <a:p>
                      <a:pPr algn="l">
                        <a:lnSpc>
                          <a:spcPct val="107000"/>
                        </a:lnSpc>
                        <a:spcAft>
                          <a:spcPts val="0"/>
                        </a:spcAft>
                      </a:pPr>
                      <a:r>
                        <a:rPr lang="pt-PT" sz="1050" kern="100" dirty="0">
                          <a:solidFill>
                            <a:schemeClr val="tx1"/>
                          </a:solidFill>
                          <a:effectLst/>
                          <a:latin typeface="+mn-lt"/>
                          <a:ea typeface="Calibri"/>
                          <a:cs typeface="Times New Roman"/>
                        </a:rPr>
                        <a:t>Noção de corpo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1ºA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14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900" kern="100" dirty="0">
                          <a:solidFill>
                            <a:schemeClr val="tx1"/>
                          </a:solidFill>
                          <a:effectLst/>
                          <a:latin typeface="+mn-lt"/>
                          <a:ea typeface="Calibri"/>
                          <a:cs typeface="Times New Roman"/>
                        </a:rPr>
                        <a:t>Ana Bettencourt</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Durante este período foi abordado o tema “Noção do Corpo”, com o objetivo de promover o conhecimento de si próprio, o respeito pelo corpo e a adoção de hábitos de vida saudáveis. </a:t>
                      </a:r>
                    </a:p>
                    <a:p>
                      <a:pPr algn="just">
                        <a:lnSpc>
                          <a:spcPct val="100000"/>
                        </a:lnSpc>
                        <a:spcAft>
                          <a:spcPts val="1000"/>
                        </a:spcAft>
                      </a:pPr>
                      <a:r>
                        <a:rPr lang="pt-PT" sz="900" kern="100" dirty="0">
                          <a:solidFill>
                            <a:schemeClr val="tx1"/>
                          </a:solidFill>
                          <a:effectLst/>
                          <a:latin typeface="+mn-lt"/>
                          <a:ea typeface="Calibri"/>
                          <a:cs typeface="Times New Roman"/>
                        </a:rPr>
                        <a:t>Ao longo das atividades, realizaram-se conversas orientadas que permitiram aos alunos reconhecer o corpo como um todo, compreendendo que todas as suas partes são importantes e merecem cuidado e respeito.</a:t>
                      </a:r>
                    </a:p>
                    <a:p>
                      <a:pPr algn="just">
                        <a:lnSpc>
                          <a:spcPct val="100000"/>
                        </a:lnSpc>
                        <a:spcAft>
                          <a:spcPts val="1000"/>
                        </a:spcAft>
                      </a:pPr>
                      <a:r>
                        <a:rPr lang="pt-PT" sz="900" kern="100" dirty="0">
                          <a:solidFill>
                            <a:schemeClr val="tx1"/>
                          </a:solidFill>
                          <a:effectLst/>
                          <a:latin typeface="+mn-lt"/>
                          <a:ea typeface="Calibri"/>
                          <a:cs typeface="Times New Roman"/>
                        </a:rPr>
                        <a:t>Foram igualmente trabalhados hábitos de higiene e cuidados essenciais com o corpo, destacando-se a importância de lavar corretamente as mãos, manter a higiene oral e respeitar os momentos de descanso e sono, fundamentais para o bem-estar físico e emocional. Estas aprendizagens foram desenvolvidas de forma contextualizada, recorrendo ao diálogo, exemplos do quotidiano e atividades práticas adequadas à faixa etária.</a:t>
                      </a:r>
                    </a:p>
                    <a:p>
                      <a:pPr algn="just">
                        <a:lnSpc>
                          <a:spcPct val="100000"/>
                        </a:lnSpc>
                        <a:spcAft>
                          <a:spcPts val="1000"/>
                        </a:spcAft>
                      </a:pPr>
                      <a:r>
                        <a:rPr lang="pt-PT" sz="900" kern="100" dirty="0">
                          <a:solidFill>
                            <a:schemeClr val="tx1"/>
                          </a:solidFill>
                          <a:effectLst/>
                          <a:latin typeface="+mn-lt"/>
                          <a:ea typeface="Calibri"/>
                          <a:cs typeface="Times New Roman"/>
                        </a:rPr>
                        <a:t>Paralelamente, procedeu-se à identificação de emoções básicas, como a alegria, a tristeza, o medo e a raiva, promovendo a expressão de sentimentos e o reconhecimento das emoções em si e nos outros. Estabeleceu-se ainda a relação entre as emoções e as sensações corporais, levando os alunos a compreender, por exemplo, que em situações de alegria, nervosismo ou medo podem ocorrer alterações físicas, como o aumento dos batimentos cardíacos.</a:t>
                      </a:r>
                    </a:p>
                    <a:p>
                      <a:pPr algn="just">
                        <a:lnSpc>
                          <a:spcPct val="100000"/>
                        </a:lnSpc>
                        <a:spcAft>
                          <a:spcPts val="1000"/>
                        </a:spcAft>
                      </a:pPr>
                      <a:r>
                        <a:rPr lang="pt-PT" sz="900" kern="100" dirty="0">
                          <a:solidFill>
                            <a:schemeClr val="tx1"/>
                          </a:solidFill>
                          <a:effectLst/>
                          <a:latin typeface="+mn-lt"/>
                          <a:ea typeface="Calibri"/>
                          <a:cs typeface="Times New Roman"/>
                        </a:rPr>
                        <a:t>A avaliação foi realizada de forma contínua, através da observação da participação, do interesse demonstrado e das intervenções orais dos alunos ao longo das atividades propostas. De um modo geral, os alunos revelaram envolvimento e curiosidade face aos temas abordados, demonstrando progressos na identificação das partes do corpo, na compreensão da sua importância e na adoção de hábitos básicos de higiene.</a:t>
                      </a:r>
                    </a:p>
                    <a:p>
                      <a:pPr algn="just">
                        <a:lnSpc>
                          <a:spcPct val="100000"/>
                        </a:lnSpc>
                        <a:spcAft>
                          <a:spcPts val="1000"/>
                        </a:spcAft>
                      </a:pPr>
                      <a:r>
                        <a:rPr lang="pt-PT" sz="900" kern="100" dirty="0">
                          <a:solidFill>
                            <a:schemeClr val="tx1"/>
                          </a:solidFill>
                          <a:effectLst/>
                          <a:latin typeface="+mn-lt"/>
                          <a:ea typeface="Calibri"/>
                          <a:cs typeface="Times New Roman"/>
                        </a:rPr>
                        <a:t>A maioria dos alunos conseguiu reconhecer e nomear emoções básicas, bem como associá-las a sensações corporais simples, evidenciando uma maior consciência emocional. Alguns alunos necessitam ainda de reforço ao nível da verbalização das emoções e da compreensão mais aprofundada da relação entre emoções e reações do corpo, pelo que se continuará a trabalhar este aspeto em momentos futuros.</a:t>
                      </a:r>
                    </a:p>
                    <a:p>
                      <a:pPr algn="just">
                        <a:lnSpc>
                          <a:spcPct val="100000"/>
                        </a:lnSpc>
                        <a:spcAft>
                          <a:spcPts val="1000"/>
                        </a:spcAft>
                      </a:pPr>
                      <a:endParaRPr lang="pt-PT" sz="900" kern="100" dirty="0">
                        <a:solidFill>
                          <a:schemeClr val="tx1"/>
                        </a:solidFill>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3155621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AFFC9-08B2-0A52-D1DB-88E58BDC8D71}"/>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9561D73-F31C-EA61-BF08-059D23A036AB}"/>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C094D9DF-360B-FF14-0C74-571585AEDF70}"/>
              </a:ext>
            </a:extLst>
          </p:cNvPr>
          <p:cNvSpPr txBox="1"/>
          <p:nvPr/>
        </p:nvSpPr>
        <p:spPr>
          <a:xfrm>
            <a:off x="291478" y="137160"/>
            <a:ext cx="7283116" cy="300082"/>
          </a:xfrm>
          <a:prstGeom prst="rect">
            <a:avLst/>
          </a:prstGeom>
          <a:solidFill>
            <a:srgbClr val="002060"/>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dirty="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95F654B9-F3BB-24DC-499F-83F0FA419A97}"/>
              </a:ext>
            </a:extLst>
          </p:cNvPr>
          <p:cNvGraphicFramePr>
            <a:graphicFrameLocks noGrp="1"/>
          </p:cNvGraphicFramePr>
          <p:nvPr>
            <p:extLst>
              <p:ext uri="{D42A27DB-BD31-4B8C-83A1-F6EECF244321}">
                <p14:modId xmlns:p14="http://schemas.microsoft.com/office/powerpoint/2010/main" val="179280306"/>
              </p:ext>
            </p:extLst>
          </p:nvPr>
        </p:nvGraphicFramePr>
        <p:xfrm>
          <a:off x="90077" y="500361"/>
          <a:ext cx="9427399" cy="5731651"/>
        </p:xfrm>
        <a:graphic>
          <a:graphicData uri="http://schemas.openxmlformats.org/drawingml/2006/table">
            <a:tbl>
              <a:tblPr firstRow="1" firstCol="1" bandRow="1"/>
              <a:tblGrid>
                <a:gridCol w="1044456">
                  <a:extLst>
                    <a:ext uri="{9D8B030D-6E8A-4147-A177-3AD203B41FA5}">
                      <a16:colId xmlns:a16="http://schemas.microsoft.com/office/drawing/2014/main" val="751381529"/>
                    </a:ext>
                  </a:extLst>
                </a:gridCol>
                <a:gridCol w="558800">
                  <a:extLst>
                    <a:ext uri="{9D8B030D-6E8A-4147-A177-3AD203B41FA5}">
                      <a16:colId xmlns:a16="http://schemas.microsoft.com/office/drawing/2014/main" val="2310993559"/>
                    </a:ext>
                  </a:extLst>
                </a:gridCol>
                <a:gridCol w="745067">
                  <a:extLst>
                    <a:ext uri="{9D8B030D-6E8A-4147-A177-3AD203B41FA5}">
                      <a16:colId xmlns:a16="http://schemas.microsoft.com/office/drawing/2014/main" val="3127056916"/>
                    </a:ext>
                  </a:extLst>
                </a:gridCol>
                <a:gridCol w="753035">
                  <a:extLst>
                    <a:ext uri="{9D8B030D-6E8A-4147-A177-3AD203B41FA5}">
                      <a16:colId xmlns:a16="http://schemas.microsoft.com/office/drawing/2014/main" val="1844217293"/>
                    </a:ext>
                  </a:extLst>
                </a:gridCol>
                <a:gridCol w="797859">
                  <a:extLst>
                    <a:ext uri="{9D8B030D-6E8A-4147-A177-3AD203B41FA5}">
                      <a16:colId xmlns:a16="http://schemas.microsoft.com/office/drawing/2014/main" val="258340056"/>
                    </a:ext>
                  </a:extLst>
                </a:gridCol>
                <a:gridCol w="5528182">
                  <a:extLst>
                    <a:ext uri="{9D8B030D-6E8A-4147-A177-3AD203B41FA5}">
                      <a16:colId xmlns:a16="http://schemas.microsoft.com/office/drawing/2014/main" val="1630012670"/>
                    </a:ext>
                  </a:extLst>
                </a:gridCol>
              </a:tblGrid>
              <a:tr h="675236">
                <a:tc gridSpan="6">
                  <a:txBody>
                    <a:bodyPr/>
                    <a:lstStyle/>
                    <a:p>
                      <a:pPr algn="ctr">
                        <a:lnSpc>
                          <a:spcPct val="107000"/>
                        </a:lnSpc>
                        <a:spcAft>
                          <a:spcPts val="0"/>
                        </a:spcAft>
                      </a:pPr>
                      <a:endParaRPr lang="pt-PT" sz="1600" b="1" kern="10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27653">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Ano/turma</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Frequência</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rgbClr val="FFFFFF"/>
                          </a:solidFill>
                          <a:effectLst/>
                          <a:latin typeface="+mn-lt"/>
                          <a:ea typeface="Calibri"/>
                          <a:cs typeface="Times New Roman"/>
                        </a:rPr>
                        <a:t>Docente responsável</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Avaliação</a:t>
                      </a:r>
                      <a:endParaRPr lang="pt-PT" sz="1050" kern="100" dirty="0">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Conteúdos abordados</a:t>
                      </a:r>
                      <a:endParaRPr lang="pt-PT" sz="105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546516">
                <a:tc>
                  <a:txBody>
                    <a:bodyPr/>
                    <a:lstStyle/>
                    <a:p>
                      <a:pPr algn="ctr">
                        <a:lnSpc>
                          <a:spcPct val="107000"/>
                        </a:lnSpc>
                        <a:spcAft>
                          <a:spcPts val="0"/>
                        </a:spcAft>
                      </a:pPr>
                      <a:r>
                        <a:rPr lang="pt-PT" sz="1050" kern="100" dirty="0">
                          <a:solidFill>
                            <a:schemeClr val="tx1"/>
                          </a:solidFill>
                          <a:effectLst/>
                          <a:latin typeface="+mn-lt"/>
                          <a:ea typeface="Calibri"/>
                          <a:cs typeface="Times New Roman"/>
                        </a:rPr>
                        <a:t>Noção de família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1.º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14</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Madalena Alves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·No âmbito do projeto Afetivo-Sexual, durante o primeiro período, foi abordado o tema “Noção de Família”. </a:t>
                      </a:r>
                    </a:p>
                    <a:p>
                      <a:pPr algn="just">
                        <a:lnSpc>
                          <a:spcPct val="100000"/>
                        </a:lnSpc>
                        <a:spcAft>
                          <a:spcPts val="1000"/>
                        </a:spcAft>
                      </a:pPr>
                      <a:r>
                        <a:rPr lang="pt-PT" sz="900" kern="100" dirty="0">
                          <a:solidFill>
                            <a:schemeClr val="tx1"/>
                          </a:solidFill>
                          <a:effectLst/>
                          <a:latin typeface="+mn-lt"/>
                          <a:ea typeface="Calibri"/>
                          <a:cs typeface="Times New Roman"/>
                        </a:rPr>
                        <a:t>Atividades Desenvolvidas:</a:t>
                      </a:r>
                    </a:p>
                    <a:p>
                      <a:pPr algn="just">
                        <a:lnSpc>
                          <a:spcPct val="100000"/>
                        </a:lnSpc>
                        <a:spcAft>
                          <a:spcPts val="1000"/>
                        </a:spcAft>
                      </a:pPr>
                      <a:r>
                        <a:rPr lang="pt-PT" sz="900" kern="100" dirty="0">
                          <a:solidFill>
                            <a:schemeClr val="tx1"/>
                          </a:solidFill>
                          <a:effectLst/>
                          <a:latin typeface="+mn-lt"/>
                          <a:ea typeface="Calibri"/>
                          <a:cs typeface="Times New Roman"/>
                        </a:rPr>
                        <a:t>Visualização de pequenas sequências de vídeos, imagens, canções e poemas relacionados com o tema.</a:t>
                      </a:r>
                    </a:p>
                    <a:p>
                      <a:pPr algn="just">
                        <a:lnSpc>
                          <a:spcPct val="100000"/>
                        </a:lnSpc>
                        <a:spcAft>
                          <a:spcPts val="1000"/>
                        </a:spcAft>
                      </a:pPr>
                      <a:r>
                        <a:rPr lang="pt-PT" sz="900" kern="100" dirty="0">
                          <a:solidFill>
                            <a:schemeClr val="tx1"/>
                          </a:solidFill>
                          <a:effectLst/>
                          <a:latin typeface="+mn-lt"/>
                          <a:ea typeface="Calibri"/>
                          <a:cs typeface="Times New Roman"/>
                        </a:rPr>
                        <a:t>Debate e diálogo orientado sobre o conceito de família, relevância de pertencer a uma família, funções familiares e tarefas domésticas.</a:t>
                      </a:r>
                    </a:p>
                    <a:p>
                      <a:pPr algn="just">
                        <a:lnSpc>
                          <a:spcPct val="100000"/>
                        </a:lnSpc>
                        <a:spcAft>
                          <a:spcPts val="1000"/>
                        </a:spcAft>
                      </a:pPr>
                      <a:r>
                        <a:rPr lang="pt-PT" sz="900" kern="100" dirty="0">
                          <a:solidFill>
                            <a:schemeClr val="tx1"/>
                          </a:solidFill>
                          <a:effectLst/>
                          <a:latin typeface="+mn-lt"/>
                          <a:ea typeface="Calibri"/>
                          <a:cs typeface="Times New Roman"/>
                        </a:rPr>
                        <a:t>·Partilha de experiências pessoais e opiniões sobre situações familiares reais.</a:t>
                      </a:r>
                    </a:p>
                    <a:p>
                      <a:pPr algn="just">
                        <a:lnSpc>
                          <a:spcPct val="100000"/>
                        </a:lnSpc>
                        <a:spcAft>
                          <a:spcPts val="1000"/>
                        </a:spcAft>
                      </a:pPr>
                      <a:r>
                        <a:rPr lang="pt-PT" sz="900" kern="100" dirty="0">
                          <a:solidFill>
                            <a:schemeClr val="tx1"/>
                          </a:solidFill>
                          <a:effectLst/>
                          <a:latin typeface="+mn-lt"/>
                          <a:ea typeface="Calibri"/>
                          <a:cs typeface="Times New Roman"/>
                        </a:rPr>
                        <a:t>Avaliação Pedagógica:</a:t>
                      </a:r>
                    </a:p>
                    <a:p>
                      <a:pPr algn="just">
                        <a:lnSpc>
                          <a:spcPct val="100000"/>
                        </a:lnSpc>
                        <a:spcAft>
                          <a:spcPts val="1000"/>
                        </a:spcAft>
                      </a:pPr>
                      <a:r>
                        <a:rPr lang="pt-PT" sz="900" kern="100" dirty="0">
                          <a:solidFill>
                            <a:schemeClr val="tx1"/>
                          </a:solidFill>
                          <a:effectLst/>
                          <a:latin typeface="+mn-lt"/>
                          <a:ea typeface="Calibri"/>
                          <a:cs typeface="Times New Roman"/>
                        </a:rPr>
                        <a:t>Os alunos participaram de forma ativa e interessada, demonstrando entusiasmo, reflexão e capacidade de diálogo. A atividade permitiu promover a expressão de ideias, a compreensão das dinâmicas familiares e a valorização do respeito, da empatia e das responsabilidades individuais no contexto familiar. Observou-se um envolvimento consistente e adequado à faixa etária, evidenciando sensibilidade social e emocional.</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r h="843882">
                <a:tc>
                  <a:txBody>
                    <a:bodyPr/>
                    <a:lstStyle/>
                    <a:p>
                      <a:pPr algn="ctr">
                        <a:lnSpc>
                          <a:spcPct val="115000"/>
                        </a:lnSpc>
                        <a:spcAft>
                          <a:spcPts val="0"/>
                        </a:spcAft>
                      </a:pPr>
                      <a:r>
                        <a:rPr lang="pt-PT" sz="1050" kern="100" dirty="0">
                          <a:solidFill>
                            <a:schemeClr val="tx1"/>
                          </a:solidFill>
                          <a:effectLst/>
                          <a:latin typeface="+mn-lt"/>
                          <a:ea typeface="Calibri"/>
                          <a:cs typeface="Times New Roman"/>
                        </a:rPr>
                        <a:t>Noção de corpo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2º 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2º A: 14</a:t>
                      </a:r>
                    </a:p>
                    <a:p>
                      <a:pPr algn="ctr">
                        <a:lnSpc>
                          <a:spcPct val="107000"/>
                        </a:lnSpc>
                        <a:spcAft>
                          <a:spcPts val="0"/>
                        </a:spcAft>
                      </a:pPr>
                      <a:r>
                        <a:rPr lang="pt-PT" sz="900" kern="100" dirty="0">
                          <a:solidFill>
                            <a:schemeClr val="tx1"/>
                          </a:solidFill>
                          <a:effectLst/>
                          <a:latin typeface="+mn-lt"/>
                          <a:ea typeface="Calibri"/>
                          <a:cs typeface="Times New Roman"/>
                        </a:rPr>
                        <a:t>2º B: 16</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15000"/>
                        </a:lnSpc>
                        <a:spcAft>
                          <a:spcPts val="1000"/>
                        </a:spcAft>
                      </a:pPr>
                      <a:r>
                        <a:rPr lang="pt-PT" sz="900" dirty="0" err="1">
                          <a:solidFill>
                            <a:schemeClr val="tx1"/>
                          </a:solidFill>
                          <a:effectLst/>
                          <a:latin typeface="+mn-lt"/>
                          <a:ea typeface="Times New Roman" panose="02020603050405020304" pitchFamily="18" charset="0"/>
                        </a:rPr>
                        <a:t>Karin</a:t>
                      </a:r>
                      <a:r>
                        <a:rPr lang="pt-PT" sz="900" dirty="0">
                          <a:solidFill>
                            <a:schemeClr val="tx1"/>
                          </a:solidFill>
                          <a:effectLst/>
                          <a:latin typeface="+mn-lt"/>
                          <a:ea typeface="Times New Roman" panose="02020603050405020304" pitchFamily="18" charset="0"/>
                        </a:rPr>
                        <a:t> Bettencourt e Lisa Borges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Ao longo deste primeiro período, o trabalho acerca da “noção do corpo” foi realizado de forma lúdica, integrada e contínua, respeitando o desenvolvimento global das crianças. Foram concretizadas atividades com músicas e poemas explorando instruções como: “toca com a mão direita no joelho esquerdo” ou “salta com os dois pés”, entre outras. Também foram exploradas canções e atividades práticas para a identificação das partes do corpo, lateralidade e coordenação.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974049578"/>
                  </a:ext>
                </a:extLst>
              </a:tr>
              <a:tr h="692205">
                <a:tc>
                  <a:txBody>
                    <a:bodyPr/>
                    <a:lstStyle/>
                    <a:p>
                      <a:pPr algn="ctr">
                        <a:lnSpc>
                          <a:spcPct val="107000"/>
                        </a:lnSpc>
                        <a:spcAft>
                          <a:spcPts val="0"/>
                        </a:spcAft>
                      </a:pPr>
                      <a:r>
                        <a:rPr lang="pt-PT" sz="1050" kern="100" dirty="0">
                          <a:solidFill>
                            <a:schemeClr val="tx1"/>
                          </a:solidFill>
                          <a:effectLst/>
                          <a:latin typeface="+mn-lt"/>
                          <a:ea typeface="Calibri"/>
                          <a:cs typeface="Times New Roman"/>
                        </a:rPr>
                        <a:t>Noção de família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3.ºA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18</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Professora de estudo do meio (Sónia Ávila)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dirty="0">
                          <a:latin typeface="+mn-lt"/>
                          <a:ea typeface="Calibri"/>
                          <a:cs typeface="Times New Roman"/>
                        </a:rPr>
                        <a:t>As atividades consistiram na exploração do tema família, através do diálogo e visualização de uma apresentação em </a:t>
                      </a:r>
                      <a:r>
                        <a:rPr lang="pt-PT" sz="900" dirty="0" err="1">
                          <a:latin typeface="+mn-lt"/>
                          <a:ea typeface="Calibri"/>
                          <a:cs typeface="Times New Roman"/>
                        </a:rPr>
                        <a:t>Powerpoint</a:t>
                      </a:r>
                      <a:r>
                        <a:rPr lang="pt-PT" sz="900" dirty="0">
                          <a:latin typeface="+mn-lt"/>
                          <a:ea typeface="Calibri"/>
                          <a:cs typeface="Times New Roman"/>
                        </a:rPr>
                        <a:t>; abordados e discutidos os vários modelos de família; a turma realizou uma “chuva de ideias”, a partir da palavra família, foi feita a leitura e exploração do livro “Uma Família é uma Família é uma </a:t>
                      </a:r>
                      <a:r>
                        <a:rPr lang="pt-PT" sz="900" dirty="0" err="1">
                          <a:latin typeface="+mn-lt"/>
                          <a:ea typeface="Calibri"/>
                          <a:cs typeface="Times New Roman"/>
                        </a:rPr>
                        <a:t>Família”,de</a:t>
                      </a:r>
                      <a:r>
                        <a:rPr lang="pt-PT" sz="900" dirty="0">
                          <a:latin typeface="+mn-lt"/>
                          <a:ea typeface="Calibri"/>
                          <a:cs typeface="Times New Roman"/>
                        </a:rPr>
                        <a:t> Sara O'Leary. Cada aluno apresentou à turma a sua árvore genealógica.</a:t>
                      </a:r>
                    </a:p>
                    <a:p>
                      <a:pPr algn="just">
                        <a:lnSpc>
                          <a:spcPct val="100000"/>
                        </a:lnSpc>
                        <a:spcAft>
                          <a:spcPts val="1000"/>
                        </a:spcAft>
                      </a:pPr>
                      <a:r>
                        <a:rPr lang="pt-PT" sz="900" dirty="0">
                          <a:latin typeface="+mn-lt"/>
                          <a:ea typeface="Calibri"/>
                          <a:cs typeface="Times New Roman"/>
                        </a:rPr>
                        <a:t>A participação dos alunos foi positiva, tendo estes mostrado interesse pelo tema e empenho na realização das tarefas propostas.</a:t>
                      </a:r>
                    </a:p>
                    <a:p>
                      <a:pPr algn="just">
                        <a:lnSpc>
                          <a:spcPct val="100000"/>
                        </a:lnSpc>
                        <a:spcAft>
                          <a:spcPts val="1000"/>
                        </a:spcAft>
                      </a:pPr>
                      <a:endParaRPr lang="pt-PT" sz="900" dirty="0">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481875"/>
                  </a:ext>
                </a:extLst>
              </a:tr>
            </a:tbl>
          </a:graphicData>
        </a:graphic>
      </p:graphicFrame>
    </p:spTree>
    <p:extLst>
      <p:ext uri="{BB962C8B-B14F-4D97-AF65-F5344CB8AC3E}">
        <p14:creationId xmlns:p14="http://schemas.microsoft.com/office/powerpoint/2010/main" val="1319720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CC868-B6EE-3C1D-A385-8016070A81CB}"/>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640AEEC2-03D6-3074-E285-D05E105A0ACF}"/>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FB0596DB-8D3A-E35F-2D2B-9BB394230009}"/>
              </a:ext>
            </a:extLst>
          </p:cNvPr>
          <p:cNvSpPr txBox="1"/>
          <p:nvPr/>
        </p:nvSpPr>
        <p:spPr>
          <a:xfrm>
            <a:off x="372160" y="755776"/>
            <a:ext cx="7283116" cy="300082"/>
          </a:xfrm>
          <a:prstGeom prst="rect">
            <a:avLst/>
          </a:prstGeom>
          <a:solidFill>
            <a:srgbClr val="002060"/>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dirty="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DC041E54-5E81-867E-E833-C258C005D56F}"/>
              </a:ext>
            </a:extLst>
          </p:cNvPr>
          <p:cNvGraphicFramePr>
            <a:graphicFrameLocks noGrp="1"/>
          </p:cNvGraphicFramePr>
          <p:nvPr>
            <p:extLst>
              <p:ext uri="{D42A27DB-BD31-4B8C-83A1-F6EECF244321}">
                <p14:modId xmlns:p14="http://schemas.microsoft.com/office/powerpoint/2010/main" val="3605637799"/>
              </p:ext>
            </p:extLst>
          </p:nvPr>
        </p:nvGraphicFramePr>
        <p:xfrm>
          <a:off x="239300" y="1638879"/>
          <a:ext cx="9427399" cy="3833293"/>
        </p:xfrm>
        <a:graphic>
          <a:graphicData uri="http://schemas.openxmlformats.org/drawingml/2006/table">
            <a:tbl>
              <a:tblPr firstRow="1" firstCol="1" bandRow="1"/>
              <a:tblGrid>
                <a:gridCol w="1044456">
                  <a:extLst>
                    <a:ext uri="{9D8B030D-6E8A-4147-A177-3AD203B41FA5}">
                      <a16:colId xmlns:a16="http://schemas.microsoft.com/office/drawing/2014/main" val="751381529"/>
                    </a:ext>
                  </a:extLst>
                </a:gridCol>
                <a:gridCol w="558800">
                  <a:extLst>
                    <a:ext uri="{9D8B030D-6E8A-4147-A177-3AD203B41FA5}">
                      <a16:colId xmlns:a16="http://schemas.microsoft.com/office/drawing/2014/main" val="2310993559"/>
                    </a:ext>
                  </a:extLst>
                </a:gridCol>
                <a:gridCol w="512657">
                  <a:extLst>
                    <a:ext uri="{9D8B030D-6E8A-4147-A177-3AD203B41FA5}">
                      <a16:colId xmlns:a16="http://schemas.microsoft.com/office/drawing/2014/main" val="3127056916"/>
                    </a:ext>
                  </a:extLst>
                </a:gridCol>
                <a:gridCol w="689610">
                  <a:extLst>
                    <a:ext uri="{9D8B030D-6E8A-4147-A177-3AD203B41FA5}">
                      <a16:colId xmlns:a16="http://schemas.microsoft.com/office/drawing/2014/main" val="1844217293"/>
                    </a:ext>
                  </a:extLst>
                </a:gridCol>
                <a:gridCol w="693646">
                  <a:extLst>
                    <a:ext uri="{9D8B030D-6E8A-4147-A177-3AD203B41FA5}">
                      <a16:colId xmlns:a16="http://schemas.microsoft.com/office/drawing/2014/main" val="258340056"/>
                    </a:ext>
                  </a:extLst>
                </a:gridCol>
                <a:gridCol w="5928230">
                  <a:extLst>
                    <a:ext uri="{9D8B030D-6E8A-4147-A177-3AD203B41FA5}">
                      <a16:colId xmlns:a16="http://schemas.microsoft.com/office/drawing/2014/main" val="1630012670"/>
                    </a:ext>
                  </a:extLst>
                </a:gridCol>
              </a:tblGrid>
              <a:tr h="675236">
                <a:tc gridSpan="6">
                  <a:txBody>
                    <a:bodyPr/>
                    <a:lstStyle/>
                    <a:p>
                      <a:pPr algn="ctr">
                        <a:lnSpc>
                          <a:spcPct val="107000"/>
                        </a:lnSpc>
                        <a:spcAft>
                          <a:spcPts val="0"/>
                        </a:spcAft>
                      </a:pPr>
                      <a:endParaRPr lang="pt-PT" sz="1600" b="1" kern="100">
                        <a:solidFill>
                          <a:srgbClr val="FF0000"/>
                        </a:solidFill>
                        <a:effectLst/>
                        <a:latin typeface="+mn-lt"/>
                        <a:ea typeface="Calibri" panose="020F0502020204030204" pitchFamily="34" charset="0"/>
                        <a:cs typeface="Times New Roman" panose="02020603050405020304" pitchFamily="18" charset="0"/>
                      </a:endParaRPr>
                    </a:p>
                    <a:p>
                      <a:pPr lvl="0" algn="ctr">
                        <a:lnSpc>
                          <a:spcPct val="107000"/>
                        </a:lnSpc>
                        <a:spcAft>
                          <a:spcPts val="0"/>
                        </a:spcAft>
                        <a:buNone/>
                      </a:pPr>
                      <a:r>
                        <a:rPr lang="pt-PT" sz="1100" b="1" kern="100" dirty="0">
                          <a:solidFill>
                            <a:srgbClr val="FFFFFF"/>
                          </a:solidFill>
                          <a:effectLst/>
                          <a:latin typeface="+mn-lt"/>
                          <a:ea typeface="Calibri"/>
                          <a:cs typeface="Times New Roman"/>
                        </a:rPr>
                        <a:t>SAÚDE ESCOLAR</a:t>
                      </a:r>
                      <a:endParaRPr lang="pt-PT" sz="1100" kern="100" dirty="0">
                        <a:effectLst/>
                        <a:latin typeface="+mn-lt"/>
                        <a:ea typeface="Calibri"/>
                        <a:cs typeface="Times New Roman"/>
                      </a:endParaRPr>
                    </a:p>
                    <a:p>
                      <a:pPr lvl="0" algn="ctr">
                        <a:lnSpc>
                          <a:spcPct val="107000"/>
                        </a:lnSpc>
                        <a:spcAft>
                          <a:spcPts val="0"/>
                        </a:spcAft>
                        <a:buNone/>
                      </a:pPr>
                      <a:r>
                        <a:rPr lang="pt-PT" sz="1400" b="1" kern="100" dirty="0">
                          <a:solidFill>
                            <a:srgbClr val="FFFFFF"/>
                          </a:solidFill>
                          <a:effectLst/>
                          <a:latin typeface="+mn-lt"/>
                          <a:ea typeface="Calibri"/>
                          <a:cs typeface="Times New Roman"/>
                        </a:rPr>
                        <a:t>Projeto afetivo sexual</a:t>
                      </a:r>
                      <a:endParaRPr lang="pt-PT" sz="14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727653">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TEMA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dirty="0">
                          <a:solidFill>
                            <a:srgbClr val="FFFFFF"/>
                          </a:solidFill>
                          <a:effectLst/>
                          <a:latin typeface="+mn-lt"/>
                          <a:ea typeface="Calibri"/>
                          <a:cs typeface="Times New Roman"/>
                        </a:rPr>
                        <a:t>Ano/turma</a:t>
                      </a:r>
                      <a:endParaRPr lang="pt-PT" sz="1100" kern="100" dirty="0">
                        <a:effectLst/>
                        <a:latin typeface="+mn-lt"/>
                        <a:ea typeface="Calibri"/>
                        <a:cs typeface="Times New Roman"/>
                      </a:endParaRPr>
                    </a:p>
                    <a:p>
                      <a:pPr algn="ctr">
                        <a:lnSpc>
                          <a:spcPct val="107000"/>
                        </a:lnSpc>
                        <a:spcAft>
                          <a:spcPts val="0"/>
                        </a:spcAft>
                      </a:pP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Frequência</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rgbClr val="FFFFFF"/>
                          </a:solidFill>
                          <a:effectLst/>
                          <a:latin typeface="+mn-lt"/>
                          <a:ea typeface="Calibri"/>
                          <a:cs typeface="Times New Roman"/>
                        </a:rPr>
                        <a:t>Docente responsável</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Avaliação</a:t>
                      </a:r>
                      <a:endParaRPr lang="pt-PT" sz="1100" kern="100" dirty="0">
                        <a:effectLst/>
                        <a:latin typeface="+mn-lt"/>
                        <a:ea typeface="Calibri"/>
                        <a:cs typeface="Times New Roman"/>
                      </a:endParaRPr>
                    </a:p>
                    <a:p>
                      <a:pPr algn="ctr">
                        <a:lnSpc>
                          <a:spcPct val="107000"/>
                        </a:lnSpc>
                        <a:spcAft>
                          <a:spcPts val="0"/>
                        </a:spcAft>
                      </a:pPr>
                      <a:endParaRPr lang="pt-PT" sz="1100" kern="10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Conteúdos abordados</a:t>
                      </a:r>
                      <a:endParaRPr lang="pt-PT" sz="1100" kern="100" dirty="0">
                        <a:effectLst/>
                        <a:latin typeface="+mn-lt"/>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059426">
                <a:tc>
                  <a:txBody>
                    <a:bodyPr/>
                    <a:lstStyle/>
                    <a:p>
                      <a:pPr algn="ctr">
                        <a:lnSpc>
                          <a:spcPct val="107000"/>
                        </a:lnSpc>
                        <a:spcAft>
                          <a:spcPts val="0"/>
                        </a:spcAft>
                      </a:pPr>
                      <a:r>
                        <a:rPr lang="pt-PT" sz="1050" kern="100" dirty="0">
                          <a:solidFill>
                            <a:schemeClr val="tx1"/>
                          </a:solidFill>
                          <a:effectLst/>
                          <a:latin typeface="+mn-lt"/>
                          <a:ea typeface="Calibri"/>
                          <a:cs typeface="Times New Roman"/>
                        </a:rPr>
                        <a:t>O corpo em harmonia com a natureza.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4.º 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21</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Manuela </a:t>
                      </a:r>
                      <a:r>
                        <a:rPr lang="pt-PT" sz="900" kern="100" dirty="0" err="1">
                          <a:solidFill>
                            <a:schemeClr val="tx1"/>
                          </a:solidFill>
                          <a:effectLst/>
                          <a:latin typeface="+mn-lt"/>
                          <a:ea typeface="Calibri"/>
                          <a:cs typeface="Times New Roman"/>
                        </a:rPr>
                        <a:t>Zimbron</a:t>
                      </a:r>
                      <a:r>
                        <a:rPr lang="pt-PT" sz="900" kern="100" dirty="0">
                          <a:solidFill>
                            <a:schemeClr val="tx1"/>
                          </a:solidFill>
                          <a:effectLst/>
                          <a:latin typeface="+mn-lt"/>
                          <a:ea typeface="Calibri"/>
                          <a:cs typeface="Times New Roman"/>
                        </a:rPr>
                        <a:t> </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Foi realizada a visualização de uma apresentação em PowerPoint sobre o tema “O corpo em harmonia com a natureza”, que permitiu promover a sensibilização dos alunos para a importância de adotar hábitos de vida saudáveis e de respeitar o meio ambiente. Após a visualização, decorreu uma discussão orientada, durante a qual os alunos partilharam ideias e refletiram sobre os cuidados essenciais com o corpo, como a alimentação equilibrada, a prática regular de exercício físico e a higiene pessoal, bem como sobre as atitudes responsáveis para a preservação da natureza, como a poupança de água, a separação de resíduos e o respeito pelos espaços naturais. Por fim, os alunos realizaram uma atividade escrita de reflexão, consolidando os conhecimentos adquiridos e expressando a sua opinião sobre a relação entre o bem-estar do corpo e o equilíbrio com a natureza.</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r h="666562">
                <a:tc>
                  <a:txBody>
                    <a:bodyPr/>
                    <a:lstStyle/>
                    <a:p>
                      <a:pPr algn="ctr">
                        <a:lnSpc>
                          <a:spcPct val="115000"/>
                        </a:lnSpc>
                        <a:spcAft>
                          <a:spcPts val="0"/>
                        </a:spcAft>
                      </a:pPr>
                      <a:r>
                        <a:rPr lang="pt-PT" sz="1050" kern="100" dirty="0">
                          <a:solidFill>
                            <a:schemeClr val="tx1"/>
                          </a:solidFill>
                          <a:effectLst/>
                          <a:latin typeface="+mn-lt"/>
                          <a:ea typeface="Calibri"/>
                          <a:cs typeface="Times New Roman"/>
                        </a:rPr>
                        <a:t>Diversidade, tolerância e respeito;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5ºA e B;6ºA e B</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11;11;10;10</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15000"/>
                        </a:lnSpc>
                        <a:spcAft>
                          <a:spcPts val="1000"/>
                        </a:spcAft>
                      </a:pPr>
                      <a:r>
                        <a:rPr lang="pt-PT" sz="900" dirty="0">
                          <a:solidFill>
                            <a:schemeClr val="tx1"/>
                          </a:solidFill>
                          <a:effectLst/>
                          <a:latin typeface="+mn-lt"/>
                          <a:ea typeface="Times New Roman" panose="02020603050405020304" pitchFamily="18" charset="0"/>
                        </a:rPr>
                        <a:t>Dalila Santos</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No âmbito da leitura da obra literária “Fada Oriana”, foram abordados em sala de aula valores essenciais para que possamos viver em sociedade, nomeadamente a diversidade cultural/ religiosa, tolerância e respeito pelo outro.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974049578"/>
                  </a:ext>
                </a:extLst>
              </a:tr>
              <a:tr h="666562">
                <a:tc>
                  <a:txBody>
                    <a:bodyPr/>
                    <a:lstStyle/>
                    <a:p>
                      <a:pPr algn="ctr">
                        <a:lnSpc>
                          <a:spcPct val="115000"/>
                        </a:lnSpc>
                        <a:spcAft>
                          <a:spcPts val="0"/>
                        </a:spcAft>
                      </a:pPr>
                      <a:r>
                        <a:rPr lang="pt-PT" sz="1050" kern="100" dirty="0">
                          <a:solidFill>
                            <a:schemeClr val="tx1"/>
                          </a:solidFill>
                          <a:effectLst/>
                          <a:latin typeface="+mn-lt"/>
                          <a:ea typeface="Calibri"/>
                          <a:cs typeface="Times New Roman"/>
                        </a:rPr>
                        <a:t>Reprodução e Manipulação da fertilidade</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12ºA</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2</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15000"/>
                        </a:lnSpc>
                        <a:spcAft>
                          <a:spcPts val="1000"/>
                        </a:spcAft>
                      </a:pPr>
                      <a:r>
                        <a:rPr lang="pt-PT" sz="900" dirty="0">
                          <a:solidFill>
                            <a:schemeClr val="tx1"/>
                          </a:solidFill>
                          <a:effectLst/>
                          <a:latin typeface="+mn-lt"/>
                          <a:ea typeface="Times New Roman" panose="02020603050405020304" pitchFamily="18" charset="0"/>
                        </a:rPr>
                        <a:t>Elias Machado</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Os alunos realizaram um trabalho projeto sobre os problemas da manipulação biotecnológica da fertilidade humana, onde os discentes aprenderam aplicar o conhecimento para interpretar e avaliar a realidade envolvente de forma a obter argumentos para interpretar e debater os efeitos das atividades humanas, nomeadamente, os problemas relativos ao uso dos métodos contracetivos, do diagnóstico da infertilidade humana e técnicas de reprodução assistida. </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304182414"/>
                  </a:ext>
                </a:extLst>
              </a:tr>
            </a:tbl>
          </a:graphicData>
        </a:graphic>
      </p:graphicFrame>
    </p:spTree>
    <p:extLst>
      <p:ext uri="{BB962C8B-B14F-4D97-AF65-F5344CB8AC3E}">
        <p14:creationId xmlns:p14="http://schemas.microsoft.com/office/powerpoint/2010/main" val="2955703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99920-9967-6753-917C-8190514E194C}"/>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BC1AB90-BC24-835B-5274-76E8E333F0DA}"/>
              </a:ext>
            </a:extLst>
          </p:cNvPr>
          <p:cNvPicPr>
            <a:picLocks noChangeAspect="1"/>
          </p:cNvPicPr>
          <p:nvPr/>
        </p:nvPicPr>
        <p:blipFill>
          <a:blip r:embed="rId2"/>
          <a:stretch>
            <a:fillRect/>
          </a:stretch>
        </p:blipFill>
        <p:spPr>
          <a:xfrm>
            <a:off x="7061341" y="-325695"/>
            <a:ext cx="3359187" cy="2773920"/>
          </a:xfrm>
          <a:prstGeom prst="rect">
            <a:avLst/>
          </a:prstGeom>
        </p:spPr>
      </p:pic>
      <p:sp>
        <p:nvSpPr>
          <p:cNvPr id="18" name="CaixaDeTexto 17">
            <a:extLst>
              <a:ext uri="{FF2B5EF4-FFF2-40B4-BE49-F238E27FC236}">
                <a16:creationId xmlns:a16="http://schemas.microsoft.com/office/drawing/2014/main" id="{9831299E-1C63-1313-AF35-5A80FE2A4DB6}"/>
              </a:ext>
            </a:extLst>
          </p:cNvPr>
          <p:cNvSpPr txBox="1"/>
          <p:nvPr/>
        </p:nvSpPr>
        <p:spPr>
          <a:xfrm>
            <a:off x="444138" y="550872"/>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825E18D3-F437-E6AA-6417-A90B194B35A3}"/>
              </a:ext>
            </a:extLst>
          </p:cNvPr>
          <p:cNvGraphicFramePr>
            <a:graphicFrameLocks noGrp="1"/>
          </p:cNvGraphicFramePr>
          <p:nvPr>
            <p:extLst>
              <p:ext uri="{D42A27DB-BD31-4B8C-83A1-F6EECF244321}">
                <p14:modId xmlns:p14="http://schemas.microsoft.com/office/powerpoint/2010/main" val="1109685379"/>
              </p:ext>
            </p:extLst>
          </p:nvPr>
        </p:nvGraphicFramePr>
        <p:xfrm>
          <a:off x="194408" y="1540668"/>
          <a:ext cx="9226222" cy="2712217"/>
        </p:xfrm>
        <a:graphic>
          <a:graphicData uri="http://schemas.openxmlformats.org/drawingml/2006/table">
            <a:tbl>
              <a:tblPr firstRow="1" firstCol="1" bandRow="1"/>
              <a:tblGrid>
                <a:gridCol w="1569775">
                  <a:extLst>
                    <a:ext uri="{9D8B030D-6E8A-4147-A177-3AD203B41FA5}">
                      <a16:colId xmlns:a16="http://schemas.microsoft.com/office/drawing/2014/main" val="751381529"/>
                    </a:ext>
                  </a:extLst>
                </a:gridCol>
                <a:gridCol w="879127">
                  <a:extLst>
                    <a:ext uri="{9D8B030D-6E8A-4147-A177-3AD203B41FA5}">
                      <a16:colId xmlns:a16="http://schemas.microsoft.com/office/drawing/2014/main" val="2310993559"/>
                    </a:ext>
                  </a:extLst>
                </a:gridCol>
                <a:gridCol w="817839">
                  <a:extLst>
                    <a:ext uri="{9D8B030D-6E8A-4147-A177-3AD203B41FA5}">
                      <a16:colId xmlns:a16="http://schemas.microsoft.com/office/drawing/2014/main" val="3127056916"/>
                    </a:ext>
                  </a:extLst>
                </a:gridCol>
                <a:gridCol w="1213907">
                  <a:extLst>
                    <a:ext uri="{9D8B030D-6E8A-4147-A177-3AD203B41FA5}">
                      <a16:colId xmlns:a16="http://schemas.microsoft.com/office/drawing/2014/main" val="1844217293"/>
                    </a:ext>
                  </a:extLst>
                </a:gridCol>
                <a:gridCol w="751278">
                  <a:extLst>
                    <a:ext uri="{9D8B030D-6E8A-4147-A177-3AD203B41FA5}">
                      <a16:colId xmlns:a16="http://schemas.microsoft.com/office/drawing/2014/main" val="258340056"/>
                    </a:ext>
                  </a:extLst>
                </a:gridCol>
                <a:gridCol w="3994296">
                  <a:extLst>
                    <a:ext uri="{9D8B030D-6E8A-4147-A177-3AD203B41FA5}">
                      <a16:colId xmlns:a16="http://schemas.microsoft.com/office/drawing/2014/main" val="1630012670"/>
                    </a:ext>
                  </a:extLst>
                </a:gridCol>
              </a:tblGrid>
              <a:tr h="569156">
                <a:tc>
                  <a:txBody>
                    <a:bodyPr/>
                    <a:lstStyle/>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gridSpan="5">
                  <a:txBody>
                    <a:bodyPr/>
                    <a:lstStyle/>
                    <a:p>
                      <a:pPr algn="ctr">
                        <a:lnSpc>
                          <a:spcPct val="107000"/>
                        </a:lnSpc>
                        <a:spcAft>
                          <a:spcPts val="0"/>
                        </a:spcAft>
                      </a:pPr>
                      <a:r>
                        <a:rPr lang="pt-PT" sz="16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Plano de Escola de Prevenção e Combate ao </a:t>
                      </a:r>
                      <a:r>
                        <a:rPr lang="pt-PT" sz="1600" b="1" kern="1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Bullying</a:t>
                      </a:r>
                      <a:r>
                        <a:rPr lang="pt-PT" sz="16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e </a:t>
                      </a:r>
                      <a:r>
                        <a:rPr lang="pt-PT" sz="1600" b="1" kern="100" dirty="0" err="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Cyberbullying</a:t>
                      </a:r>
                      <a:endParaRPr lang="pt-P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87730">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TEMA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rgbClr val="FFFFFF"/>
                          </a:solidFill>
                          <a:effectLst/>
                          <a:latin typeface="Calibri"/>
                          <a:ea typeface="Calibri"/>
                          <a:cs typeface="Times New Roman"/>
                        </a:rPr>
                        <a:t>Ano/turma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a:ea typeface="Calibri"/>
                          <a:cs typeface="Times New Roman"/>
                        </a:rPr>
                        <a:t>Frequência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Calibri"/>
                          <a:ea typeface="Calibri"/>
                          <a:cs typeface="Times New Roman"/>
                        </a:rPr>
                        <a:t>Docente responsável</a:t>
                      </a: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Avaliação</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Conteúdos abordados</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5331">
                <a:tc>
                  <a:txBody>
                    <a:bodyPr/>
                    <a:lstStyle/>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Workshop “Saúde mental e redes sociais”</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97</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1200" b="0" i="0" kern="1200" dirty="0">
                          <a:solidFill>
                            <a:schemeClr val="tx1"/>
                          </a:solidFill>
                          <a:effectLst/>
                          <a:latin typeface="+mn-lt"/>
                          <a:ea typeface="+mn-ea"/>
                          <a:cs typeface="+mn-cs"/>
                        </a:rPr>
                        <a:t>Equipa </a:t>
                      </a:r>
                      <a:r>
                        <a:rPr lang="pt-PT" sz="1200" b="0" i="0" kern="1200" dirty="0" err="1">
                          <a:solidFill>
                            <a:schemeClr val="tx1"/>
                          </a:solidFill>
                          <a:effectLst/>
                          <a:latin typeface="+mn-lt"/>
                          <a:ea typeface="+mn-ea"/>
                          <a:cs typeface="+mn-cs"/>
                        </a:rPr>
                        <a:t>Bullying</a:t>
                      </a:r>
                      <a:r>
                        <a:rPr lang="pt-PT" sz="1200" b="0" i="0" kern="1200" dirty="0">
                          <a:solidFill>
                            <a:schemeClr val="tx1"/>
                          </a:solidFill>
                          <a:effectLst/>
                          <a:latin typeface="+mn-lt"/>
                          <a:ea typeface="+mn-ea"/>
                          <a:cs typeface="+mn-cs"/>
                        </a:rPr>
                        <a:t> e </a:t>
                      </a:r>
                      <a:r>
                        <a:rPr lang="pt-PT" sz="1200" b="0" i="0" kern="1200" dirty="0" err="1">
                          <a:solidFill>
                            <a:schemeClr val="tx1"/>
                          </a:solidFill>
                          <a:effectLst/>
                          <a:latin typeface="+mn-lt"/>
                          <a:ea typeface="+mn-ea"/>
                          <a:cs typeface="+mn-cs"/>
                        </a:rPr>
                        <a:t>Cyberbulling</a:t>
                      </a:r>
                      <a:r>
                        <a:rPr lang="pt-PT" sz="1200" b="0" i="0" kern="1200" dirty="0">
                          <a:solidFill>
                            <a:schemeClr val="tx1"/>
                          </a:solidFill>
                          <a:effectLst/>
                          <a:latin typeface="+mn-lt"/>
                          <a:ea typeface="+mn-ea"/>
                          <a:cs typeface="+mn-cs"/>
                        </a:rPr>
                        <a:t> e Equipa Saúde Escolar</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BOM</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Nos dias 6 e 7 de novembro, a Equipa Mais Saúde – Gabinete de Prevenção e Intervenção em Comportamentos Aditivos e Dependências (cooperação entre a Santa Casa da Misericórdia de São Roque do Pico e a Direção Regional de Prevenção e Combate às Dependências), realizou workshops nas diversas turmas do 2º e 3º ciclo, cujo objetivo passou pela prevenção dos comportamentos aditivos e dependências, com base numa articulação intersectorial e orientada para a promoção de ganhos em saúde e de estilos de vida saudáveis ao longo do ciclo de vida.</a:t>
                      </a:r>
                    </a:p>
                    <a:p>
                      <a:pPr algn="just">
                        <a:lnSpc>
                          <a:spcPct val="100000"/>
                        </a:lnSpc>
                        <a:spcAft>
                          <a:spcPts val="1000"/>
                        </a:spcAft>
                      </a:pPr>
                      <a:r>
                        <a:rPr lang="pt-PT" sz="900" kern="100" dirty="0">
                          <a:solidFill>
                            <a:schemeClr val="tx1"/>
                          </a:solidFill>
                          <a:effectLst/>
                          <a:latin typeface="+mn-lt"/>
                          <a:ea typeface="Calibri"/>
                          <a:cs typeface="Times New Roman"/>
                        </a:rPr>
                        <a:t>No geral, os alunos mostraram interesse e participaram ao longo da sessão.</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3263781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5DEA0-0588-470B-CDC7-ABDF05C57740}"/>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D307D33-4B93-06AA-76AC-1C356379A1A7}"/>
              </a:ext>
            </a:extLst>
          </p:cNvPr>
          <p:cNvPicPr>
            <a:picLocks noChangeAspect="1"/>
          </p:cNvPicPr>
          <p:nvPr/>
        </p:nvPicPr>
        <p:blipFill>
          <a:blip r:embed="rId2"/>
          <a:stretch>
            <a:fillRect/>
          </a:stretch>
        </p:blipFill>
        <p:spPr>
          <a:xfrm>
            <a:off x="7061341" y="-325695"/>
            <a:ext cx="3359187" cy="2773920"/>
          </a:xfrm>
          <a:prstGeom prst="rect">
            <a:avLst/>
          </a:prstGeom>
        </p:spPr>
      </p:pic>
      <p:sp>
        <p:nvSpPr>
          <p:cNvPr id="18" name="CaixaDeTexto 17">
            <a:extLst>
              <a:ext uri="{FF2B5EF4-FFF2-40B4-BE49-F238E27FC236}">
                <a16:creationId xmlns:a16="http://schemas.microsoft.com/office/drawing/2014/main" id="{8613E341-2F38-F9CF-6F40-42867F5011A4}"/>
              </a:ext>
            </a:extLst>
          </p:cNvPr>
          <p:cNvSpPr txBox="1"/>
          <p:nvPr/>
        </p:nvSpPr>
        <p:spPr>
          <a:xfrm>
            <a:off x="444138" y="550872"/>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9F5435AC-FBD4-8713-5393-21C733326059}"/>
              </a:ext>
            </a:extLst>
          </p:cNvPr>
          <p:cNvGraphicFramePr>
            <a:graphicFrameLocks noGrp="1"/>
          </p:cNvGraphicFramePr>
          <p:nvPr>
            <p:extLst>
              <p:ext uri="{D42A27DB-BD31-4B8C-83A1-F6EECF244321}">
                <p14:modId xmlns:p14="http://schemas.microsoft.com/office/powerpoint/2010/main" val="3182177508"/>
              </p:ext>
            </p:extLst>
          </p:nvPr>
        </p:nvGraphicFramePr>
        <p:xfrm>
          <a:off x="194408" y="1540668"/>
          <a:ext cx="9226222" cy="3695286"/>
        </p:xfrm>
        <a:graphic>
          <a:graphicData uri="http://schemas.openxmlformats.org/drawingml/2006/table">
            <a:tbl>
              <a:tblPr firstRow="1" firstCol="1" bandRow="1"/>
              <a:tblGrid>
                <a:gridCol w="1569775">
                  <a:extLst>
                    <a:ext uri="{9D8B030D-6E8A-4147-A177-3AD203B41FA5}">
                      <a16:colId xmlns:a16="http://schemas.microsoft.com/office/drawing/2014/main" val="751381529"/>
                    </a:ext>
                  </a:extLst>
                </a:gridCol>
                <a:gridCol w="879127">
                  <a:extLst>
                    <a:ext uri="{9D8B030D-6E8A-4147-A177-3AD203B41FA5}">
                      <a16:colId xmlns:a16="http://schemas.microsoft.com/office/drawing/2014/main" val="2310993559"/>
                    </a:ext>
                  </a:extLst>
                </a:gridCol>
                <a:gridCol w="817839">
                  <a:extLst>
                    <a:ext uri="{9D8B030D-6E8A-4147-A177-3AD203B41FA5}">
                      <a16:colId xmlns:a16="http://schemas.microsoft.com/office/drawing/2014/main" val="3127056916"/>
                    </a:ext>
                  </a:extLst>
                </a:gridCol>
                <a:gridCol w="1213907">
                  <a:extLst>
                    <a:ext uri="{9D8B030D-6E8A-4147-A177-3AD203B41FA5}">
                      <a16:colId xmlns:a16="http://schemas.microsoft.com/office/drawing/2014/main" val="1844217293"/>
                    </a:ext>
                  </a:extLst>
                </a:gridCol>
                <a:gridCol w="751278">
                  <a:extLst>
                    <a:ext uri="{9D8B030D-6E8A-4147-A177-3AD203B41FA5}">
                      <a16:colId xmlns:a16="http://schemas.microsoft.com/office/drawing/2014/main" val="258340056"/>
                    </a:ext>
                  </a:extLst>
                </a:gridCol>
                <a:gridCol w="3994296">
                  <a:extLst>
                    <a:ext uri="{9D8B030D-6E8A-4147-A177-3AD203B41FA5}">
                      <a16:colId xmlns:a16="http://schemas.microsoft.com/office/drawing/2014/main" val="1630012670"/>
                    </a:ext>
                  </a:extLst>
                </a:gridCol>
              </a:tblGrid>
              <a:tr h="569156">
                <a:tc>
                  <a:txBody>
                    <a:bodyPr/>
                    <a:lstStyle/>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gridSpan="5">
                  <a:txBody>
                    <a:bodyPr/>
                    <a:lstStyle/>
                    <a:p>
                      <a:pPr algn="ctr">
                        <a:lnSpc>
                          <a:spcPct val="107000"/>
                        </a:lnSpc>
                        <a:spcAft>
                          <a:spcPts val="0"/>
                        </a:spcAft>
                      </a:pPr>
                      <a:r>
                        <a:rPr lang="pt-PT" sz="16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Projeto Academia Empreendedora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947839600"/>
                  </a:ext>
                </a:extLst>
              </a:tr>
              <a:tr h="687730">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TEMA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rgbClr val="FFFFFF"/>
                          </a:solidFill>
                          <a:effectLst/>
                          <a:latin typeface="Calibri"/>
                          <a:ea typeface="Calibri"/>
                          <a:cs typeface="Times New Roman"/>
                        </a:rPr>
                        <a:t>Ano/turma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a:ea typeface="Calibri"/>
                          <a:cs typeface="Times New Roman"/>
                        </a:rPr>
                        <a:t>Frequência</a:t>
                      </a:r>
                      <a:endParaRPr lang="pt-PT" sz="1100" kern="100">
                        <a:effectLst/>
                        <a:latin typeface="Calibri"/>
                        <a:ea typeface="Calibri"/>
                        <a:cs typeface="Times New Roman"/>
                      </a:endParaRPr>
                    </a:p>
                    <a:p>
                      <a:pPr algn="ctr">
                        <a:lnSpc>
                          <a:spcPct val="107000"/>
                        </a:lnSpc>
                        <a:spcAft>
                          <a:spcPts val="0"/>
                        </a:spcAft>
                      </a:pP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Calibri"/>
                          <a:ea typeface="Calibri"/>
                          <a:cs typeface="Times New Roman"/>
                        </a:rPr>
                        <a:t>Docente responsável</a:t>
                      </a:r>
                      <a:endParaRPr lang="pt-PT" sz="1100" kern="100">
                        <a:effectLst/>
                        <a:latin typeface="Calibri"/>
                        <a:ea typeface="Calibri"/>
                        <a:cs typeface="Times New Roman"/>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Avaliação</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Conteúdos abordados</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179389909"/>
                  </a:ext>
                </a:extLst>
              </a:tr>
              <a:tr h="1455331">
                <a:tc>
                  <a:txBody>
                    <a:bodyPr/>
                    <a:lstStyle/>
                    <a:p>
                      <a:pPr algn="l">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Academia Empreendedora – Escola de Líderes </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101</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l">
                        <a:lnSpc>
                          <a:spcPct val="107000"/>
                        </a:lnSpc>
                        <a:spcAft>
                          <a:spcPts val="0"/>
                        </a:spcAft>
                      </a:pPr>
                      <a:r>
                        <a:rPr lang="pt-PT" sz="1200" b="0" i="0" kern="1200" dirty="0">
                          <a:solidFill>
                            <a:schemeClr val="tx1"/>
                          </a:solidFill>
                          <a:effectLst/>
                          <a:latin typeface="+mn-lt"/>
                          <a:ea typeface="+mn-ea"/>
                          <a:cs typeface="+mn-cs"/>
                        </a:rPr>
                        <a:t>Sandra Alves e Dalila Santos </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MUITO BOM</a:t>
                      </a:r>
                    </a:p>
                  </a:txBody>
                  <a:tcPr marL="54472" marR="5447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1000"/>
                        </a:spcAft>
                      </a:pPr>
                      <a:r>
                        <a:rPr lang="pt-PT" sz="900" kern="100" dirty="0">
                          <a:solidFill>
                            <a:schemeClr val="tx1"/>
                          </a:solidFill>
                          <a:effectLst/>
                          <a:latin typeface="+mn-lt"/>
                          <a:ea typeface="Calibri"/>
                          <a:cs typeface="Times New Roman"/>
                        </a:rPr>
                        <a:t>No passado dia 18 de dezembro, a nossa Escola foi palco de mais uma Feira do Empreendedorismo que contou com a participação de jovens empreendedores dos 2º e 3º ciclos do Ensino Básico.</a:t>
                      </a:r>
                    </a:p>
                    <a:p>
                      <a:pPr algn="just">
                        <a:lnSpc>
                          <a:spcPct val="100000"/>
                        </a:lnSpc>
                        <a:spcAft>
                          <a:spcPts val="1000"/>
                        </a:spcAft>
                      </a:pPr>
                      <a:r>
                        <a:rPr lang="pt-PT" sz="900" kern="100" dirty="0">
                          <a:solidFill>
                            <a:schemeClr val="tx1"/>
                          </a:solidFill>
                          <a:effectLst/>
                          <a:latin typeface="+mn-lt"/>
                          <a:ea typeface="Calibri"/>
                          <a:cs typeface="Times New Roman"/>
                        </a:rPr>
                        <a:t>Nos bastidores, foram vários os dias para a preparação da Feira. Animação e bastante empenho foram os ingredientes certos para o sucesso!</a:t>
                      </a:r>
                    </a:p>
                    <a:p>
                      <a:pPr algn="just">
                        <a:lnSpc>
                          <a:spcPct val="100000"/>
                        </a:lnSpc>
                        <a:spcAft>
                          <a:spcPts val="1000"/>
                        </a:spcAft>
                      </a:pPr>
                      <a:r>
                        <a:rPr lang="pt-PT" sz="900" kern="100" dirty="0">
                          <a:solidFill>
                            <a:schemeClr val="tx1"/>
                          </a:solidFill>
                          <a:effectLst/>
                          <a:latin typeface="+mn-lt"/>
                          <a:ea typeface="Calibri"/>
                          <a:cs typeface="Times New Roman"/>
                        </a:rPr>
                        <a:t>Dos doces aos salgados, produtos da terra e não esquecendo peças de artesanato criativo e, até mesmo, objetos em segunda mão, os nossos jovens empreendedores tiveram a oportunidade de vender uma panóplia de produtos e objetos, e mais uma vez, mostrar a toda a comunidade, que com esforço e dedicação é possível alcançar o sucesso!</a:t>
                      </a:r>
                    </a:p>
                    <a:p>
                      <a:pPr algn="just">
                        <a:lnSpc>
                          <a:spcPct val="100000"/>
                        </a:lnSpc>
                        <a:spcAft>
                          <a:spcPts val="1000"/>
                        </a:spcAft>
                      </a:pPr>
                      <a:r>
                        <a:rPr lang="pt-PT" sz="900" kern="100" dirty="0">
                          <a:solidFill>
                            <a:schemeClr val="tx1"/>
                          </a:solidFill>
                          <a:effectLst/>
                          <a:latin typeface="+mn-lt"/>
                          <a:ea typeface="Calibri"/>
                          <a:cs typeface="Times New Roman"/>
                        </a:rPr>
                        <a:t>Esta atividade tem como objetivo principal proporcionar aos nossos alunos novas experiências como empresários, prepará-los para o mercado de trabalho, criar empresas, desenvolver negócios e estimulá-los para as finanças/ literacia financeira, desenvolvendo as suas habilidades e competências empreendedoras e criatividade.</a:t>
                      </a:r>
                    </a:p>
                  </a:txBody>
                  <a:tcPr marL="54472" marR="5447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84501062"/>
                  </a:ext>
                </a:extLst>
              </a:tr>
            </a:tbl>
          </a:graphicData>
        </a:graphic>
      </p:graphicFrame>
    </p:spTree>
    <p:extLst>
      <p:ext uri="{BB962C8B-B14F-4D97-AF65-F5344CB8AC3E}">
        <p14:creationId xmlns:p14="http://schemas.microsoft.com/office/powerpoint/2010/main" val="898505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60026-88A6-7B84-E12C-ABB2A1209D2E}"/>
            </a:ext>
          </a:extLst>
        </p:cNvPr>
        <p:cNvGrpSpPr/>
        <p:nvPr/>
      </p:nvGrpSpPr>
      <p:grpSpPr>
        <a:xfrm>
          <a:off x="0" y="0"/>
          <a:ext cx="0" cy="0"/>
          <a:chOff x="0" y="0"/>
          <a:chExt cx="0" cy="0"/>
        </a:xfrm>
      </p:grpSpPr>
      <p:pic>
        <p:nvPicPr>
          <p:cNvPr id="4" name="Imagem 3">
            <a:extLst>
              <a:ext uri="{FF2B5EF4-FFF2-40B4-BE49-F238E27FC236}">
                <a16:creationId xmlns:a16="http://schemas.microsoft.com/office/drawing/2014/main" id="{9EED5C1B-68F6-AD3C-C8A8-22693FE37D3D}"/>
              </a:ext>
            </a:extLst>
          </p:cNvPr>
          <p:cNvPicPr>
            <a:picLocks noChangeAspect="1"/>
          </p:cNvPicPr>
          <p:nvPr/>
        </p:nvPicPr>
        <p:blipFill>
          <a:blip r:embed="rId2"/>
          <a:stretch>
            <a:fillRect/>
          </a:stretch>
        </p:blipFill>
        <p:spPr>
          <a:xfrm>
            <a:off x="7436080" y="-570910"/>
            <a:ext cx="3359187" cy="2773920"/>
          </a:xfrm>
          <a:prstGeom prst="rect">
            <a:avLst/>
          </a:prstGeom>
        </p:spPr>
      </p:pic>
      <p:sp>
        <p:nvSpPr>
          <p:cNvPr id="18" name="CaixaDeTexto 17">
            <a:extLst>
              <a:ext uri="{FF2B5EF4-FFF2-40B4-BE49-F238E27FC236}">
                <a16:creationId xmlns:a16="http://schemas.microsoft.com/office/drawing/2014/main" id="{8BE52C55-1FC2-DF29-C9AF-12461B8150EA}"/>
              </a:ext>
            </a:extLst>
          </p:cNvPr>
          <p:cNvSpPr txBox="1"/>
          <p:nvPr/>
        </p:nvSpPr>
        <p:spPr>
          <a:xfrm>
            <a:off x="232136" y="248072"/>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FAD37B07-8602-8E8C-0A4F-C56AD272BD3D}"/>
              </a:ext>
            </a:extLst>
          </p:cNvPr>
          <p:cNvGraphicFramePr>
            <a:graphicFrameLocks noGrp="1"/>
          </p:cNvGraphicFramePr>
          <p:nvPr>
            <p:extLst>
              <p:ext uri="{D42A27DB-BD31-4B8C-83A1-F6EECF244321}">
                <p14:modId xmlns:p14="http://schemas.microsoft.com/office/powerpoint/2010/main" val="2290910554"/>
              </p:ext>
            </p:extLst>
          </p:nvPr>
        </p:nvGraphicFramePr>
        <p:xfrm>
          <a:off x="232135" y="663388"/>
          <a:ext cx="9073229" cy="6016424"/>
        </p:xfrm>
        <a:graphic>
          <a:graphicData uri="http://schemas.openxmlformats.org/drawingml/2006/table">
            <a:tbl>
              <a:tblPr firstRow="1" firstCol="1" bandRow="1"/>
              <a:tblGrid>
                <a:gridCol w="1126474">
                  <a:extLst>
                    <a:ext uri="{9D8B030D-6E8A-4147-A177-3AD203B41FA5}">
                      <a16:colId xmlns:a16="http://schemas.microsoft.com/office/drawing/2014/main" val="470020346"/>
                    </a:ext>
                  </a:extLst>
                </a:gridCol>
                <a:gridCol w="842654">
                  <a:extLst>
                    <a:ext uri="{9D8B030D-6E8A-4147-A177-3AD203B41FA5}">
                      <a16:colId xmlns:a16="http://schemas.microsoft.com/office/drawing/2014/main" val="856498550"/>
                    </a:ext>
                  </a:extLst>
                </a:gridCol>
                <a:gridCol w="897020">
                  <a:extLst>
                    <a:ext uri="{9D8B030D-6E8A-4147-A177-3AD203B41FA5}">
                      <a16:colId xmlns:a16="http://schemas.microsoft.com/office/drawing/2014/main" val="1621042817"/>
                    </a:ext>
                  </a:extLst>
                </a:gridCol>
                <a:gridCol w="878898">
                  <a:extLst>
                    <a:ext uri="{9D8B030D-6E8A-4147-A177-3AD203B41FA5}">
                      <a16:colId xmlns:a16="http://schemas.microsoft.com/office/drawing/2014/main" val="47478417"/>
                    </a:ext>
                  </a:extLst>
                </a:gridCol>
                <a:gridCol w="5328183">
                  <a:extLst>
                    <a:ext uri="{9D8B030D-6E8A-4147-A177-3AD203B41FA5}">
                      <a16:colId xmlns:a16="http://schemas.microsoft.com/office/drawing/2014/main" val="2204465513"/>
                    </a:ext>
                  </a:extLst>
                </a:gridCol>
              </a:tblGrid>
              <a:tr h="473829">
                <a:tc gridSpan="5">
                  <a:txBody>
                    <a:bodyPr/>
                    <a:lstStyle/>
                    <a:p>
                      <a:pPr algn="ctr">
                        <a:lnSpc>
                          <a:spcPct val="107000"/>
                        </a:lnSpc>
                        <a:spcAft>
                          <a:spcPts val="0"/>
                        </a:spcAft>
                      </a:pPr>
                      <a:r>
                        <a:rPr lang="pt-PT" sz="2000" b="1" kern="100" dirty="0">
                          <a:solidFill>
                            <a:schemeClr val="bg1"/>
                          </a:solidFill>
                          <a:effectLst/>
                          <a:latin typeface="+mn-lt"/>
                          <a:ea typeface="Calibri" panose="020F0502020204030204" pitchFamily="34" charset="0"/>
                          <a:cs typeface="Times New Roman" panose="02020603050405020304" pitchFamily="18" charset="0"/>
                        </a:rPr>
                        <a:t>ECO-ESCOLAS</a:t>
                      </a:r>
                      <a:endParaRPr lang="pt-PT" sz="2000" kern="100" dirty="0">
                        <a:solidFill>
                          <a:schemeClr val="bg1"/>
                        </a:solidFill>
                        <a:effectLst/>
                        <a:latin typeface="+mn-lt"/>
                        <a:ea typeface="Calibri" panose="020F0502020204030204" pitchFamily="34" charset="0"/>
                        <a:cs typeface="Times New Roman" panose="02020603050405020304" pitchFamily="18" charset="0"/>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789565635"/>
                  </a:ext>
                </a:extLst>
              </a:tr>
              <a:tr h="172885">
                <a:tc>
                  <a:txBody>
                    <a:bodyPr/>
                    <a:lstStyle/>
                    <a:p>
                      <a:pPr>
                        <a:lnSpc>
                          <a:spcPct val="107000"/>
                        </a:lnSpc>
                        <a:spcAft>
                          <a:spcPts val="0"/>
                        </a:spcAft>
                      </a:pPr>
                      <a:r>
                        <a:rPr lang="pt-PT" sz="1100" b="1" kern="100">
                          <a:solidFill>
                            <a:srgbClr val="FFFFFF"/>
                          </a:solidFill>
                          <a:effectLst/>
                          <a:latin typeface="+mn-lt"/>
                          <a:ea typeface="Calibri"/>
                          <a:cs typeface="Times New Roman"/>
                        </a:rPr>
                        <a:t>ATIVIDADE</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INSCRITOS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FREQUÊNCIA</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AVALIAÇÃO </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CONSIDERAÇÕES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502971690"/>
                  </a:ext>
                </a:extLst>
              </a:tr>
              <a:tr h="3229065">
                <a:tc>
                  <a:txBody>
                    <a:bodyPr/>
                    <a:lstStyle/>
                    <a:p>
                      <a:pPr algn="ctr">
                        <a:lnSpc>
                          <a:spcPct val="107000"/>
                        </a:lnSpc>
                        <a:spcAft>
                          <a:spcPts val="0"/>
                        </a:spcAft>
                      </a:pPr>
                      <a:r>
                        <a:rPr lang="pt-PT" sz="900" kern="100" dirty="0">
                          <a:solidFill>
                            <a:schemeClr val="tx1"/>
                          </a:solidFill>
                          <a:effectLst/>
                          <a:latin typeface="+mn-lt"/>
                          <a:ea typeface="Calibri"/>
                          <a:cs typeface="Times New Roman"/>
                        </a:rPr>
                        <a:t>Eco escola</a:t>
                      </a:r>
                    </a:p>
                    <a:p>
                      <a:pPr algn="ctr">
                        <a:lnSpc>
                          <a:spcPct val="107000"/>
                        </a:lnSpc>
                        <a:spcAft>
                          <a:spcPts val="0"/>
                        </a:spcAft>
                      </a:pPr>
                      <a:r>
                        <a:rPr lang="pt-PT" sz="900" kern="100" dirty="0">
                          <a:solidFill>
                            <a:schemeClr val="tx1"/>
                          </a:solidFill>
                          <a:effectLst/>
                          <a:latin typeface="+mn-lt"/>
                          <a:ea typeface="Calibri"/>
                          <a:cs typeface="Times New Roman"/>
                        </a:rPr>
                        <a:t>(Nair Bastos e João Abrantes)</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r>
                        <a:rPr lang="pt-PT" sz="900" kern="1200" dirty="0">
                          <a:solidFill>
                            <a:schemeClr val="tx1"/>
                          </a:solidFill>
                          <a:effectLst/>
                          <a:latin typeface="+mn-lt"/>
                          <a:ea typeface="Times New Roman" panose="02020603050405020304" pitchFamily="18" charset="0"/>
                          <a:cs typeface="+mn-cs"/>
                        </a:rPr>
                        <a:t>Pré A, Pré B, 2ºA e 3ºA. </a:t>
                      </a:r>
                      <a:endParaRPr lang="pt-PT" sz="900" kern="100" dirty="0">
                        <a:solidFill>
                          <a:schemeClr val="tx1"/>
                        </a:solidFill>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endParaRPr lang="pt-PT" sz="900" kern="1200" dirty="0">
                        <a:solidFill>
                          <a:schemeClr val="tx1"/>
                        </a:solidFill>
                        <a:effectLst/>
                        <a:highlight>
                          <a:srgbClr val="FFFF00"/>
                        </a:highlight>
                        <a:latin typeface="+mn-lt"/>
                        <a:ea typeface="Times New Roman" panose="02020603050405020304" pitchFamily="18" charset="0"/>
                        <a:cs typeface="+mn-cs"/>
                      </a:endParaRPr>
                    </a:p>
                    <a:p>
                      <a:pPr algn="ctr">
                        <a:lnSpc>
                          <a:spcPct val="107000"/>
                        </a:lnSpc>
                        <a:spcAft>
                          <a:spcPts val="0"/>
                        </a:spcAft>
                      </a:pPr>
                      <a:r>
                        <a:rPr lang="pt-PT" sz="900" kern="1200" dirty="0">
                          <a:solidFill>
                            <a:schemeClr val="tx1"/>
                          </a:solidFill>
                          <a:effectLst/>
                          <a:latin typeface="+mn-lt"/>
                          <a:ea typeface="Times New Roman" panose="02020603050405020304" pitchFamily="18" charset="0"/>
                          <a:cs typeface="+mn-cs"/>
                        </a:rPr>
                        <a:t>Pré A, Pré B, 2ºA e 3ºA. </a:t>
                      </a:r>
                      <a:endParaRPr lang="pt-PT" sz="900" kern="100" dirty="0">
                        <a:solidFill>
                          <a:schemeClr val="tx1"/>
                        </a:solidFill>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spcAft>
                          <a:spcPts val="0"/>
                        </a:spcAft>
                      </a:pPr>
                      <a:r>
                        <a:rPr lang="pt-PT" sz="900" kern="1200" dirty="0">
                          <a:solidFill>
                            <a:schemeClr val="tx1"/>
                          </a:solidFill>
                          <a:effectLst/>
                          <a:latin typeface="+mn-lt"/>
                          <a:ea typeface="Times New Roman" panose="02020603050405020304" pitchFamily="18" charset="0"/>
                          <a:cs typeface="+mn-cs"/>
                        </a:rPr>
                        <a:t>As atividades realizadas são dinamizadas nas aulas de Artes Visuais, EV e ET.</a:t>
                      </a:r>
                    </a:p>
                    <a:p>
                      <a:pPr algn="just">
                        <a:spcAft>
                          <a:spcPts val="0"/>
                        </a:spcAft>
                      </a:pPr>
                      <a:r>
                        <a:rPr lang="pt-PT" sz="900" kern="1200" dirty="0">
                          <a:solidFill>
                            <a:schemeClr val="tx1"/>
                          </a:solidFill>
                          <a:effectLst/>
                          <a:latin typeface="+mn-lt"/>
                          <a:ea typeface="Times New Roman" panose="02020603050405020304" pitchFamily="18" charset="0"/>
                          <a:cs typeface="+mn-cs"/>
                        </a:rPr>
                        <a:t>O projeto do Grupo dos “</a:t>
                      </a:r>
                      <a:r>
                        <a:rPr lang="pt-PT" sz="900" kern="1200" dirty="0" err="1">
                          <a:solidFill>
                            <a:schemeClr val="tx1"/>
                          </a:solidFill>
                          <a:effectLst/>
                          <a:latin typeface="+mn-lt"/>
                          <a:ea typeface="Times New Roman" panose="02020603050405020304" pitchFamily="18" charset="0"/>
                          <a:cs typeface="+mn-cs"/>
                        </a:rPr>
                        <a:t>Garrafombos</a:t>
                      </a:r>
                      <a:r>
                        <a:rPr lang="pt-PT" sz="900" kern="1200" dirty="0">
                          <a:solidFill>
                            <a:schemeClr val="tx1"/>
                          </a:solidFill>
                          <a:effectLst/>
                          <a:latin typeface="+mn-lt"/>
                          <a:ea typeface="Times New Roman" panose="02020603050405020304" pitchFamily="18" charset="0"/>
                          <a:cs typeface="+mn-cs"/>
                        </a:rPr>
                        <a:t>” da Escola Básica e Secundária da Calheta. </a:t>
                      </a:r>
                    </a:p>
                    <a:p>
                      <a:pPr algn="just">
                        <a:spcAft>
                          <a:spcPts val="0"/>
                        </a:spcAft>
                      </a:pPr>
                      <a:r>
                        <a:rPr lang="pt-PT" sz="900" kern="1200" dirty="0">
                          <a:solidFill>
                            <a:schemeClr val="tx1"/>
                          </a:solidFill>
                          <a:effectLst/>
                          <a:latin typeface="+mn-lt"/>
                          <a:ea typeface="Times New Roman" panose="02020603050405020304" pitchFamily="18" charset="0"/>
                          <a:cs typeface="+mn-cs"/>
                        </a:rPr>
                        <a:t>O projeto foi proposto (e aceite pelo mesmo), no início do ano letivo de 2025/2026, ao Concelho Executivo da Escola Básica e Secundária da Calheta pela professora de Educação Visual e Tenológica, Lúcia Nair Cardoso Leite Basto, com a devida autorização e total apoio dos mentores do projeto.</a:t>
                      </a:r>
                    </a:p>
                    <a:p>
                      <a:pPr algn="just">
                        <a:spcAft>
                          <a:spcPts val="0"/>
                        </a:spcAft>
                      </a:pPr>
                      <a:r>
                        <a:rPr lang="pt-PT" sz="900" kern="1200" dirty="0">
                          <a:solidFill>
                            <a:schemeClr val="tx1"/>
                          </a:solidFill>
                          <a:effectLst/>
                          <a:latin typeface="+mn-lt"/>
                          <a:ea typeface="Times New Roman" panose="02020603050405020304" pitchFamily="18" charset="0"/>
                          <a:cs typeface="+mn-cs"/>
                        </a:rPr>
                        <a:t>O projeto "</a:t>
                      </a:r>
                      <a:r>
                        <a:rPr lang="pt-PT" sz="900" kern="1200" dirty="0" err="1">
                          <a:solidFill>
                            <a:schemeClr val="tx1"/>
                          </a:solidFill>
                          <a:effectLst/>
                          <a:latin typeface="+mn-lt"/>
                          <a:ea typeface="Times New Roman" panose="02020603050405020304" pitchFamily="18" charset="0"/>
                          <a:cs typeface="+mn-cs"/>
                        </a:rPr>
                        <a:t>Garrafombos"é</a:t>
                      </a:r>
                      <a:r>
                        <a:rPr lang="pt-PT" sz="900" kern="1200" dirty="0">
                          <a:solidFill>
                            <a:schemeClr val="tx1"/>
                          </a:solidFill>
                          <a:effectLst/>
                          <a:latin typeface="+mn-lt"/>
                          <a:ea typeface="Times New Roman" panose="02020603050405020304" pitchFamily="18" charset="0"/>
                          <a:cs typeface="+mn-cs"/>
                        </a:rPr>
                        <a:t> um projeto de um grupo de música, que tem a sua fundamentação na percussão ancestral e na ecologia reutilizando materiais, (os instrumentos são constituídos por garrafões e garrafas de plástico e por latas de tinta) contribuindo para um dos objetivos do Programa ECO-ESCOLA. Os treinos são às sextas-feiras, na aula de Artes Visuais, sempre que se reúna condições para tal."</a:t>
                      </a:r>
                    </a:p>
                    <a:p>
                      <a:pPr algn="just">
                        <a:spcAft>
                          <a:spcPts val="0"/>
                        </a:spcAft>
                      </a:pPr>
                      <a:r>
                        <a:rPr lang="pt-PT" sz="900" kern="1200" dirty="0">
                          <a:solidFill>
                            <a:schemeClr val="tx1"/>
                          </a:solidFill>
                          <a:effectLst/>
                          <a:latin typeface="+mn-lt"/>
                          <a:ea typeface="Times New Roman" panose="02020603050405020304" pitchFamily="18" charset="0"/>
                          <a:cs typeface="+mn-cs"/>
                        </a:rPr>
                        <a:t>O projeto “Grupo de </a:t>
                      </a:r>
                      <a:r>
                        <a:rPr lang="pt-PT" sz="900" kern="1200" dirty="0" err="1">
                          <a:solidFill>
                            <a:schemeClr val="tx1"/>
                          </a:solidFill>
                          <a:effectLst/>
                          <a:latin typeface="+mn-lt"/>
                          <a:ea typeface="Times New Roman" panose="02020603050405020304" pitchFamily="18" charset="0"/>
                          <a:cs typeface="+mn-cs"/>
                        </a:rPr>
                        <a:t>Garrafombos</a:t>
                      </a:r>
                      <a:r>
                        <a:rPr lang="pt-PT" sz="900" kern="1200" dirty="0">
                          <a:solidFill>
                            <a:schemeClr val="tx1"/>
                          </a:solidFill>
                          <a:effectLst/>
                          <a:latin typeface="+mn-lt"/>
                          <a:ea typeface="Times New Roman" panose="02020603050405020304" pitchFamily="18" charset="0"/>
                          <a:cs typeface="+mn-cs"/>
                        </a:rPr>
                        <a:t>” é desenvolvido pelos professores e alunos das turmas: Pré A, Pré B, 2ºA e 3ºA. </a:t>
                      </a:r>
                    </a:p>
                    <a:p>
                      <a:pPr algn="just">
                        <a:spcAft>
                          <a:spcPts val="0"/>
                        </a:spcAft>
                      </a:pPr>
                      <a:r>
                        <a:rPr lang="pt-PT" sz="900" kern="1200" dirty="0">
                          <a:solidFill>
                            <a:schemeClr val="tx1"/>
                          </a:solidFill>
                          <a:effectLst/>
                          <a:latin typeface="+mn-lt"/>
                          <a:ea typeface="Times New Roman" panose="02020603050405020304" pitchFamily="18" charset="0"/>
                          <a:cs typeface="+mn-cs"/>
                        </a:rPr>
                        <a:t>Constituem ainda elementos do projeto o pessoal auxiliar deste estabelecimento de ensino.</a:t>
                      </a:r>
                    </a:p>
                    <a:p>
                      <a:pPr algn="just">
                        <a:spcAft>
                          <a:spcPts val="0"/>
                        </a:spcAft>
                      </a:pPr>
                      <a:r>
                        <a:rPr lang="pt-PT" sz="900" kern="1200" dirty="0">
                          <a:solidFill>
                            <a:schemeClr val="tx1"/>
                          </a:solidFill>
                          <a:effectLst/>
                          <a:latin typeface="+mn-lt"/>
                          <a:ea typeface="Times New Roman" panose="02020603050405020304" pitchFamily="18" charset="0"/>
                          <a:cs typeface="+mn-cs"/>
                        </a:rPr>
                        <a:t>Com esta constituição o Projeto “</a:t>
                      </a:r>
                      <a:r>
                        <a:rPr lang="pt-PT" sz="900" kern="1200" dirty="0" err="1">
                          <a:solidFill>
                            <a:schemeClr val="tx1"/>
                          </a:solidFill>
                          <a:effectLst/>
                          <a:latin typeface="+mn-lt"/>
                          <a:ea typeface="Times New Roman" panose="02020603050405020304" pitchFamily="18" charset="0"/>
                          <a:cs typeface="+mn-cs"/>
                        </a:rPr>
                        <a:t>Garrafombos</a:t>
                      </a:r>
                      <a:r>
                        <a:rPr lang="pt-PT" sz="900" kern="1200" dirty="0">
                          <a:solidFill>
                            <a:schemeClr val="tx1"/>
                          </a:solidFill>
                          <a:effectLst/>
                          <a:latin typeface="+mn-lt"/>
                          <a:ea typeface="Times New Roman" panose="02020603050405020304" pitchFamily="18" charset="0"/>
                          <a:cs typeface="+mn-cs"/>
                        </a:rPr>
                        <a:t>”, constitui-se como um projeto que promove uma articulação vertical desde o ensino pré-escolar e todos os ciclos do ensino básico.</a:t>
                      </a:r>
                    </a:p>
                    <a:p>
                      <a:pPr algn="just">
                        <a:spcAft>
                          <a:spcPts val="0"/>
                        </a:spcAft>
                      </a:pPr>
                      <a:r>
                        <a:rPr lang="pt-PT" sz="900" kern="1200" dirty="0">
                          <a:solidFill>
                            <a:schemeClr val="tx1"/>
                          </a:solidFill>
                          <a:effectLst/>
                          <a:latin typeface="+mn-lt"/>
                          <a:ea typeface="Times New Roman" panose="02020603050405020304" pitchFamily="18" charset="0"/>
                          <a:cs typeface="+mn-cs"/>
                        </a:rPr>
                        <a:t>O primeiro treino do Grupo de "</a:t>
                      </a:r>
                      <a:r>
                        <a:rPr lang="pt-PT" sz="900" kern="1200" dirty="0" err="1">
                          <a:solidFill>
                            <a:schemeClr val="tx1"/>
                          </a:solidFill>
                          <a:effectLst/>
                          <a:latin typeface="+mn-lt"/>
                          <a:ea typeface="Times New Roman" panose="02020603050405020304" pitchFamily="18" charset="0"/>
                          <a:cs typeface="+mn-cs"/>
                        </a:rPr>
                        <a:t>Garrafombos</a:t>
                      </a:r>
                      <a:r>
                        <a:rPr lang="pt-PT" sz="900" kern="1200" dirty="0">
                          <a:solidFill>
                            <a:schemeClr val="tx1"/>
                          </a:solidFill>
                          <a:effectLst/>
                          <a:latin typeface="+mn-lt"/>
                          <a:ea typeface="Times New Roman" panose="02020603050405020304" pitchFamily="18" charset="0"/>
                          <a:cs typeface="+mn-cs"/>
                        </a:rPr>
                        <a:t>" da </a:t>
                      </a:r>
                      <a:r>
                        <a:rPr lang="pt-PT" sz="900" kern="1200" dirty="0" err="1">
                          <a:solidFill>
                            <a:schemeClr val="tx1"/>
                          </a:solidFill>
                          <a:effectLst/>
                          <a:latin typeface="+mn-lt"/>
                          <a:ea typeface="Times New Roman" panose="02020603050405020304" pitchFamily="18" charset="0"/>
                          <a:cs typeface="+mn-cs"/>
                        </a:rPr>
                        <a:t>EBSCalheta</a:t>
                      </a:r>
                      <a:r>
                        <a:rPr lang="pt-PT" sz="900" kern="1200" dirty="0">
                          <a:solidFill>
                            <a:schemeClr val="tx1"/>
                          </a:solidFill>
                          <a:effectLst/>
                          <a:latin typeface="+mn-lt"/>
                          <a:ea typeface="Times New Roman" panose="02020603050405020304" pitchFamily="18" charset="0"/>
                          <a:cs typeface="+mn-cs"/>
                        </a:rPr>
                        <a:t> realizou-se no dia 14/11/2025, pelas 13h30, no ginásio da escola. </a:t>
                      </a:r>
                    </a:p>
                    <a:p>
                      <a:pPr algn="just">
                        <a:spcAft>
                          <a:spcPts val="0"/>
                        </a:spcAft>
                      </a:pPr>
                      <a:r>
                        <a:rPr lang="pt-PT" sz="900" kern="1200" dirty="0">
                          <a:solidFill>
                            <a:schemeClr val="tx1"/>
                          </a:solidFill>
                          <a:effectLst/>
                          <a:latin typeface="+mn-lt"/>
                          <a:ea typeface="Times New Roman" panose="02020603050405020304" pitchFamily="18" charset="0"/>
                          <a:cs typeface="+mn-cs"/>
                        </a:rPr>
                        <a:t>Ao longo do processo, os alunos demonstraram criatividade, empenho e capacidade de resolver problemas, transformando materiais que seriam descartados em objetos úteis e lúdicos. A construção dos ecopontos contribuiu para o reforço de hábitos de reciclagem na escola, incentivando a correta separação dos resíduos e o cuidado com o meio ambiente.</a:t>
                      </a:r>
                    </a:p>
                    <a:p>
                      <a:pPr algn="just">
                        <a:spcAft>
                          <a:spcPts val="0"/>
                        </a:spcAft>
                      </a:pPr>
                      <a:r>
                        <a:rPr lang="pt-PT" sz="900" kern="1200" dirty="0">
                          <a:solidFill>
                            <a:schemeClr val="tx1"/>
                          </a:solidFill>
                          <a:effectLst/>
                          <a:latin typeface="+mn-lt"/>
                          <a:ea typeface="Times New Roman" panose="02020603050405020304" pitchFamily="18" charset="0"/>
                          <a:cs typeface="+mn-cs"/>
                        </a:rPr>
                        <a:t>O trabalho em grupo favoreceu a cooperação, o respeito pelas ideias dos colegas e o desenvolvimento do sentido de responsabilidade coletiva. A atividade revelou-se significativa e educativa, permitindo a articulação entre aprendizagem prática, consciência ambiental e cidadania ativa, objetivos centrais do projeto </a:t>
                      </a:r>
                      <a:r>
                        <a:rPr lang="pt-PT" sz="900" kern="1200" dirty="0" err="1">
                          <a:solidFill>
                            <a:schemeClr val="tx1"/>
                          </a:solidFill>
                          <a:effectLst/>
                          <a:latin typeface="+mn-lt"/>
                          <a:ea typeface="Times New Roman" panose="02020603050405020304" pitchFamily="18" charset="0"/>
                          <a:cs typeface="+mn-cs"/>
                        </a:rPr>
                        <a:t>Eco-Escolas</a:t>
                      </a:r>
                      <a:r>
                        <a:rPr lang="pt-PT" sz="900" kern="1200" dirty="0">
                          <a:solidFill>
                            <a:schemeClr val="tx1"/>
                          </a:solidFill>
                          <a:effectLst/>
                          <a:latin typeface="+mn-lt"/>
                          <a:ea typeface="Times New Roman" panose="02020603050405020304" pitchFamily="18" charset="0"/>
                          <a:cs typeface="+mn-cs"/>
                        </a:rPr>
                        <a:t>.</a:t>
                      </a:r>
                    </a:p>
                    <a:p>
                      <a:pPr algn="just">
                        <a:spcAft>
                          <a:spcPts val="0"/>
                        </a:spcAft>
                      </a:pPr>
                      <a:endParaRPr lang="pt-PT" sz="900" kern="1200" dirty="0">
                        <a:solidFill>
                          <a:schemeClr val="tx1"/>
                        </a:solidFill>
                        <a:effectLst/>
                        <a:latin typeface="+mn-lt"/>
                        <a:ea typeface="Times New Roman" panose="02020603050405020304" pitchFamily="18" charset="0"/>
                        <a:cs typeface="+mn-cs"/>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0714226"/>
                  </a:ext>
                </a:extLst>
              </a:tr>
              <a:tr h="706270">
                <a:tc>
                  <a:txBody>
                    <a:bodyPr/>
                    <a:lstStyle/>
                    <a:p>
                      <a:pPr algn="ctr">
                        <a:lnSpc>
                          <a:spcPct val="107000"/>
                        </a:lnSpc>
                        <a:spcAft>
                          <a:spcPts val="0"/>
                        </a:spcAft>
                      </a:pPr>
                      <a:r>
                        <a:rPr lang="pt-PT" sz="900" kern="100" dirty="0" err="1">
                          <a:solidFill>
                            <a:schemeClr val="tx1"/>
                          </a:solidFill>
                          <a:effectLst/>
                          <a:latin typeface="+mn-lt"/>
                          <a:ea typeface="Calibri"/>
                          <a:cs typeface="Times New Roman"/>
                        </a:rPr>
                        <a:t>Eco-Escolas</a:t>
                      </a:r>
                      <a:endParaRPr lang="pt-PT" sz="900" kern="100" dirty="0">
                        <a:solidFill>
                          <a:schemeClr val="tx1"/>
                        </a:solidFill>
                        <a:effectLst/>
                        <a:latin typeface="+mn-lt"/>
                        <a:ea typeface="Calibri"/>
                        <a:cs typeface="Times New Roman"/>
                      </a:endParaRPr>
                    </a:p>
                    <a:p>
                      <a:pPr algn="ctr">
                        <a:lnSpc>
                          <a:spcPct val="107000"/>
                        </a:lnSpc>
                        <a:spcAft>
                          <a:spcPts val="0"/>
                        </a:spcAft>
                      </a:pPr>
                      <a:r>
                        <a:rPr lang="pt-PT" sz="900" kern="100" dirty="0">
                          <a:solidFill>
                            <a:schemeClr val="tx1"/>
                          </a:solidFill>
                          <a:effectLst/>
                          <a:latin typeface="+mn-lt"/>
                          <a:ea typeface="Calibri"/>
                          <a:cs typeface="Times New Roman"/>
                        </a:rPr>
                        <a:t>Recolha de embalagens</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5</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900" kern="100" dirty="0">
                          <a:solidFill>
                            <a:schemeClr val="tx1"/>
                          </a:solidFill>
                          <a:effectLst/>
                          <a:latin typeface="+mn-lt"/>
                          <a:ea typeface="Calibri"/>
                          <a:cs typeface="Times New Roman"/>
                        </a:rPr>
                        <a:t>5</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Durante o primeiro período, a Brigada </a:t>
                      </a:r>
                      <a:r>
                        <a:rPr lang="pt-PT" sz="900" dirty="0" err="1">
                          <a:solidFill>
                            <a:schemeClr val="tx1"/>
                          </a:solidFill>
                          <a:effectLst/>
                          <a:latin typeface="+mn-lt"/>
                          <a:ea typeface="Times New Roman" panose="02020603050405020304" pitchFamily="18" charset="0"/>
                        </a:rPr>
                        <a:t>Eco-escolas</a:t>
                      </a:r>
                      <a:r>
                        <a:rPr lang="pt-PT" sz="900" dirty="0">
                          <a:solidFill>
                            <a:schemeClr val="tx1"/>
                          </a:solidFill>
                          <a:effectLst/>
                          <a:latin typeface="+mn-lt"/>
                          <a:ea typeface="Times New Roman" panose="02020603050405020304" pitchFamily="18" charset="0"/>
                        </a:rPr>
                        <a:t>, constituída por alunos do 5º Ano, iniciou a recolha de garrafas de plástico, tubos de cartão do papel higiénico, garrafas de vidro, embalagens de produtos de limpeza, por toda a escola, esta recolha tem como finalidade dar uma nova vida a estes resíduos para depois puderem ser utilizados por alunos e professores na elaboração de novos trabalhos escolares.</a:t>
                      </a: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4123873385"/>
                  </a:ext>
                </a:extLst>
              </a:tr>
              <a:tr h="1345444">
                <a:tc>
                  <a:txBody>
                    <a:bodyPr/>
                    <a:lstStyle/>
                    <a:p>
                      <a:pPr algn="ctr">
                        <a:lnSpc>
                          <a:spcPct val="107000"/>
                        </a:lnSpc>
                        <a:spcAft>
                          <a:spcPts val="0"/>
                        </a:spcAft>
                      </a:pPr>
                      <a:r>
                        <a:rPr lang="pt-PT" sz="900" kern="100" dirty="0">
                          <a:solidFill>
                            <a:schemeClr val="tx1"/>
                          </a:solidFill>
                          <a:effectLst/>
                          <a:latin typeface="+mn-lt"/>
                          <a:ea typeface="Calibri"/>
                          <a:cs typeface="Times New Roman"/>
                        </a:rPr>
                        <a:t>Geração </a:t>
                      </a:r>
                      <a:r>
                        <a:rPr lang="pt-PT" sz="900" kern="100" dirty="0" err="1">
                          <a:solidFill>
                            <a:schemeClr val="tx1"/>
                          </a:solidFill>
                          <a:effectLst/>
                          <a:latin typeface="+mn-lt"/>
                          <a:ea typeface="Calibri"/>
                          <a:cs typeface="Times New Roman"/>
                        </a:rPr>
                        <a:t>Depositrão</a:t>
                      </a:r>
                      <a:r>
                        <a:rPr lang="pt-PT" sz="900" kern="100" dirty="0">
                          <a:solidFill>
                            <a:schemeClr val="tx1"/>
                          </a:solidFill>
                          <a:effectLst/>
                          <a:latin typeface="+mn-lt"/>
                          <a:ea typeface="Calibri"/>
                          <a:cs typeface="Times New Roman"/>
                        </a:rPr>
                        <a:t> 18</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Toda a comunidade escolar</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900" kern="100" dirty="0">
                          <a:solidFill>
                            <a:schemeClr val="tx1"/>
                          </a:solidFill>
                          <a:effectLst/>
                          <a:latin typeface="+mn-lt"/>
                          <a:ea typeface="Calibri"/>
                          <a:cs typeface="Times New Roman"/>
                        </a:rPr>
                        <a:t>Toda a comunidade escolar</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Desde que o ano letivo começou, já foram enviados dois carregamentos de Resíduos para a campanha Geração </a:t>
                      </a:r>
                      <a:r>
                        <a:rPr lang="pt-PT" sz="900" dirty="0" err="1">
                          <a:solidFill>
                            <a:schemeClr val="tx1"/>
                          </a:solidFill>
                          <a:effectLst/>
                          <a:latin typeface="+mn-lt"/>
                          <a:ea typeface="Times New Roman" panose="02020603050405020304" pitchFamily="18" charset="0"/>
                        </a:rPr>
                        <a:t>Depositrão</a:t>
                      </a:r>
                      <a:r>
                        <a:rPr lang="pt-PT" sz="900" dirty="0">
                          <a:solidFill>
                            <a:schemeClr val="tx1"/>
                          </a:solidFill>
                          <a:effectLst/>
                          <a:latin typeface="+mn-lt"/>
                          <a:ea typeface="Times New Roman" panose="02020603050405020304" pitchFamily="18" charset="0"/>
                        </a:rPr>
                        <a:t>.</a:t>
                      </a:r>
                    </a:p>
                    <a:p>
                      <a:pPr algn="just">
                        <a:lnSpc>
                          <a:spcPct val="100000"/>
                        </a:lnSpc>
                        <a:spcAft>
                          <a:spcPts val="0"/>
                        </a:spcAft>
                      </a:pPr>
                      <a:r>
                        <a:rPr lang="pt-PT" sz="900" dirty="0">
                          <a:solidFill>
                            <a:schemeClr val="tx1"/>
                          </a:solidFill>
                          <a:effectLst/>
                          <a:latin typeface="+mn-lt"/>
                          <a:ea typeface="Times New Roman" panose="02020603050405020304" pitchFamily="18" charset="0"/>
                        </a:rPr>
                        <a:t>O objetivo é igualar, ou melhorar, o desempenho na atividade Geração </a:t>
                      </a:r>
                      <a:r>
                        <a:rPr lang="pt-PT" sz="900" dirty="0" err="1">
                          <a:solidFill>
                            <a:schemeClr val="tx1"/>
                          </a:solidFill>
                          <a:effectLst/>
                          <a:latin typeface="+mn-lt"/>
                          <a:ea typeface="Times New Roman" panose="02020603050405020304" pitchFamily="18" charset="0"/>
                        </a:rPr>
                        <a:t>Depositrão</a:t>
                      </a:r>
                      <a:r>
                        <a:rPr lang="pt-PT" sz="900" dirty="0">
                          <a:solidFill>
                            <a:schemeClr val="tx1"/>
                          </a:solidFill>
                          <a:effectLst/>
                          <a:latin typeface="+mn-lt"/>
                          <a:ea typeface="Times New Roman" panose="02020603050405020304" pitchFamily="18" charset="0"/>
                        </a:rPr>
                        <a:t>, relativamente ao ano anterior.</a:t>
                      </a:r>
                    </a:p>
                    <a:p>
                      <a:pPr algn="just">
                        <a:lnSpc>
                          <a:spcPct val="100000"/>
                        </a:lnSpc>
                        <a:spcAft>
                          <a:spcPts val="0"/>
                        </a:spcAft>
                      </a:pPr>
                      <a:r>
                        <a:rPr lang="pt-PT" sz="900" dirty="0">
                          <a:solidFill>
                            <a:schemeClr val="tx1"/>
                          </a:solidFill>
                          <a:effectLst/>
                          <a:latin typeface="+mn-lt"/>
                          <a:ea typeface="Times New Roman" panose="02020603050405020304" pitchFamily="18" charset="0"/>
                        </a:rPr>
                        <a:t>De acordo com o projeto Geração </a:t>
                      </a:r>
                      <a:r>
                        <a:rPr lang="pt-PT" sz="900" dirty="0" err="1">
                          <a:solidFill>
                            <a:schemeClr val="tx1"/>
                          </a:solidFill>
                          <a:effectLst/>
                          <a:latin typeface="+mn-lt"/>
                          <a:ea typeface="Times New Roman" panose="02020603050405020304" pitchFamily="18" charset="0"/>
                        </a:rPr>
                        <a:t>Depositrão</a:t>
                      </a:r>
                      <a:r>
                        <a:rPr lang="pt-PT" sz="900" dirty="0">
                          <a:solidFill>
                            <a:schemeClr val="tx1"/>
                          </a:solidFill>
                          <a:effectLst/>
                          <a:latin typeface="+mn-lt"/>
                          <a:ea typeface="Times New Roman" panose="02020603050405020304" pitchFamily="18" charset="0"/>
                        </a:rPr>
                        <a:t> 17, a escola alcançou o 1º lugar em “Peso Absoluto” com mais de 33 toneladas, 33 758 Kg, mais precisamente, de Resíduos de Equipamentos Elétricos e Eletrónicos (REEE).</a:t>
                      </a:r>
                    </a:p>
                    <a:p>
                      <a:pPr algn="just">
                        <a:lnSpc>
                          <a:spcPct val="100000"/>
                        </a:lnSpc>
                        <a:spcAft>
                          <a:spcPts val="0"/>
                        </a:spcAft>
                      </a:pPr>
                      <a:r>
                        <a:rPr lang="pt-PT" sz="900" dirty="0">
                          <a:solidFill>
                            <a:schemeClr val="tx1"/>
                          </a:solidFill>
                          <a:effectLst/>
                          <a:latin typeface="+mn-lt"/>
                          <a:ea typeface="Times New Roman" panose="02020603050405020304" pitchFamily="18" charset="0"/>
                        </a:rPr>
                        <a:t>Alcançou o 1º lugar na categoria de “Frio”, com a entrega de 13 151 Kg (mais de 13 toneladas).</a:t>
                      </a:r>
                    </a:p>
                    <a:p>
                      <a:pPr algn="just">
                        <a:lnSpc>
                          <a:spcPct val="100000"/>
                        </a:lnSpc>
                        <a:spcAft>
                          <a:spcPts val="0"/>
                        </a:spcAft>
                      </a:pPr>
                      <a:r>
                        <a:rPr lang="pt-PT" sz="900" dirty="0">
                          <a:solidFill>
                            <a:schemeClr val="tx1"/>
                          </a:solidFill>
                          <a:effectLst/>
                          <a:latin typeface="+mn-lt"/>
                          <a:ea typeface="Times New Roman" panose="02020603050405020304" pitchFamily="18" charset="0"/>
                        </a:rPr>
                        <a:t>Na categoria “TV &amp; Monitores” obteve o 3º lugar, com 2 219 Kg (mais de 2 toneladas) e o 5º lugar, em relação ao peso absoluto por aluno, 112,53 Kg.</a:t>
                      </a:r>
                    </a:p>
                    <a:p>
                      <a:pPr algn="just">
                        <a:lnSpc>
                          <a:spcPct val="100000"/>
                        </a:lnSpc>
                        <a:spcAft>
                          <a:spcPts val="0"/>
                        </a:spcAft>
                      </a:pPr>
                      <a:endParaRPr lang="pt-PT" sz="900" dirty="0">
                        <a:solidFill>
                          <a:schemeClr val="tx1"/>
                        </a:solidFill>
                        <a:effectLst/>
                        <a:latin typeface="+mn-lt"/>
                        <a:ea typeface="Times New Roman" panose="02020603050405020304" pitchFamily="18" charset="0"/>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06130473"/>
                  </a:ext>
                </a:extLst>
              </a:tr>
            </a:tbl>
          </a:graphicData>
        </a:graphic>
      </p:graphicFrame>
    </p:spTree>
    <p:extLst>
      <p:ext uri="{BB962C8B-B14F-4D97-AF65-F5344CB8AC3E}">
        <p14:creationId xmlns:p14="http://schemas.microsoft.com/office/powerpoint/2010/main" val="2987822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B93DC-23EF-D9EE-A104-6744B8BFFCAE}"/>
            </a:ext>
          </a:extLst>
        </p:cNvPr>
        <p:cNvGrpSpPr/>
        <p:nvPr/>
      </p:nvGrpSpPr>
      <p:grpSpPr>
        <a:xfrm>
          <a:off x="0" y="0"/>
          <a:ext cx="0" cy="0"/>
          <a:chOff x="0" y="0"/>
          <a:chExt cx="0" cy="0"/>
        </a:xfrm>
      </p:grpSpPr>
      <p:pic>
        <p:nvPicPr>
          <p:cNvPr id="4" name="Imagem 3">
            <a:extLst>
              <a:ext uri="{FF2B5EF4-FFF2-40B4-BE49-F238E27FC236}">
                <a16:creationId xmlns:a16="http://schemas.microsoft.com/office/drawing/2014/main" id="{398A6071-D580-4F44-A99D-F34D5245AC9A}"/>
              </a:ext>
            </a:extLst>
          </p:cNvPr>
          <p:cNvPicPr>
            <a:picLocks noChangeAspect="1"/>
          </p:cNvPicPr>
          <p:nvPr/>
        </p:nvPicPr>
        <p:blipFill>
          <a:blip r:embed="rId2"/>
          <a:stretch>
            <a:fillRect/>
          </a:stretch>
        </p:blipFill>
        <p:spPr>
          <a:xfrm>
            <a:off x="7436080" y="-570910"/>
            <a:ext cx="3359187" cy="2773920"/>
          </a:xfrm>
          <a:prstGeom prst="rect">
            <a:avLst/>
          </a:prstGeom>
        </p:spPr>
      </p:pic>
      <p:sp>
        <p:nvSpPr>
          <p:cNvPr id="18" name="CaixaDeTexto 17">
            <a:extLst>
              <a:ext uri="{FF2B5EF4-FFF2-40B4-BE49-F238E27FC236}">
                <a16:creationId xmlns:a16="http://schemas.microsoft.com/office/drawing/2014/main" id="{C85466A2-8AB5-5820-29B1-000D161C44EB}"/>
              </a:ext>
            </a:extLst>
          </p:cNvPr>
          <p:cNvSpPr txBox="1"/>
          <p:nvPr/>
        </p:nvSpPr>
        <p:spPr>
          <a:xfrm>
            <a:off x="232136" y="666009"/>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3" name="Tabela 2">
            <a:extLst>
              <a:ext uri="{FF2B5EF4-FFF2-40B4-BE49-F238E27FC236}">
                <a16:creationId xmlns:a16="http://schemas.microsoft.com/office/drawing/2014/main" id="{2FF42A50-B7E7-4249-FCB4-65D222F75704}"/>
              </a:ext>
            </a:extLst>
          </p:cNvPr>
          <p:cNvGraphicFramePr>
            <a:graphicFrameLocks noGrp="1"/>
          </p:cNvGraphicFramePr>
          <p:nvPr>
            <p:extLst>
              <p:ext uri="{D42A27DB-BD31-4B8C-83A1-F6EECF244321}">
                <p14:modId xmlns:p14="http://schemas.microsoft.com/office/powerpoint/2010/main" val="1568867636"/>
              </p:ext>
            </p:extLst>
          </p:nvPr>
        </p:nvGraphicFramePr>
        <p:xfrm>
          <a:off x="311307" y="1367136"/>
          <a:ext cx="8804366" cy="3968720"/>
        </p:xfrm>
        <a:graphic>
          <a:graphicData uri="http://schemas.openxmlformats.org/drawingml/2006/table">
            <a:tbl>
              <a:tblPr firstRow="1" firstCol="1" bandRow="1"/>
              <a:tblGrid>
                <a:gridCol w="1093094">
                  <a:extLst>
                    <a:ext uri="{9D8B030D-6E8A-4147-A177-3AD203B41FA5}">
                      <a16:colId xmlns:a16="http://schemas.microsoft.com/office/drawing/2014/main" val="470020346"/>
                    </a:ext>
                  </a:extLst>
                </a:gridCol>
                <a:gridCol w="817684">
                  <a:extLst>
                    <a:ext uri="{9D8B030D-6E8A-4147-A177-3AD203B41FA5}">
                      <a16:colId xmlns:a16="http://schemas.microsoft.com/office/drawing/2014/main" val="856498550"/>
                    </a:ext>
                  </a:extLst>
                </a:gridCol>
                <a:gridCol w="870439">
                  <a:extLst>
                    <a:ext uri="{9D8B030D-6E8A-4147-A177-3AD203B41FA5}">
                      <a16:colId xmlns:a16="http://schemas.microsoft.com/office/drawing/2014/main" val="1621042817"/>
                    </a:ext>
                  </a:extLst>
                </a:gridCol>
                <a:gridCol w="852854">
                  <a:extLst>
                    <a:ext uri="{9D8B030D-6E8A-4147-A177-3AD203B41FA5}">
                      <a16:colId xmlns:a16="http://schemas.microsoft.com/office/drawing/2014/main" val="47478417"/>
                    </a:ext>
                  </a:extLst>
                </a:gridCol>
                <a:gridCol w="5170295">
                  <a:extLst>
                    <a:ext uri="{9D8B030D-6E8A-4147-A177-3AD203B41FA5}">
                      <a16:colId xmlns:a16="http://schemas.microsoft.com/office/drawing/2014/main" val="2204465513"/>
                    </a:ext>
                  </a:extLst>
                </a:gridCol>
              </a:tblGrid>
              <a:tr h="483041">
                <a:tc gridSpan="5">
                  <a:txBody>
                    <a:bodyPr/>
                    <a:lstStyle/>
                    <a:p>
                      <a:pPr algn="ctr">
                        <a:lnSpc>
                          <a:spcPct val="107000"/>
                        </a:lnSpc>
                        <a:spcAft>
                          <a:spcPts val="0"/>
                        </a:spcAft>
                      </a:pPr>
                      <a:r>
                        <a:rPr lang="pt-PT" sz="2000" b="1" kern="100" dirty="0">
                          <a:solidFill>
                            <a:schemeClr val="bg1"/>
                          </a:solidFill>
                          <a:effectLst/>
                          <a:latin typeface="+mn-lt"/>
                          <a:ea typeface="Calibri" panose="020F0502020204030204" pitchFamily="34" charset="0"/>
                          <a:cs typeface="Times New Roman" panose="02020603050405020304" pitchFamily="18" charset="0"/>
                        </a:rPr>
                        <a:t>ECO-ESCOLAS</a:t>
                      </a:r>
                      <a:endParaRPr lang="pt-PT" sz="2000" kern="100" dirty="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2000" b="1" kern="100" dirty="0">
                          <a:solidFill>
                            <a:schemeClr val="bg1"/>
                          </a:solidFill>
                          <a:effectLst/>
                          <a:latin typeface="+mn-lt"/>
                          <a:ea typeface="Calibri" panose="020F0502020204030204" pitchFamily="34" charset="0"/>
                          <a:cs typeface="Times New Roman" panose="02020603050405020304" pitchFamily="18" charset="0"/>
                        </a:rPr>
                        <a:t> </a:t>
                      </a:r>
                      <a:endParaRPr lang="pt-PT" sz="1800" kern="100" dirty="0">
                        <a:solidFill>
                          <a:schemeClr val="bg1"/>
                        </a:solidFill>
                        <a:effectLst/>
                        <a:latin typeface="+mn-lt"/>
                        <a:ea typeface="Calibri" panose="020F0502020204030204" pitchFamily="34" charset="0"/>
                        <a:cs typeface="Times New Roman" panose="02020603050405020304" pitchFamily="18" charset="0"/>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789565635"/>
                  </a:ext>
                </a:extLst>
              </a:tr>
              <a:tr h="176246">
                <a:tc>
                  <a:txBody>
                    <a:bodyPr/>
                    <a:lstStyle/>
                    <a:p>
                      <a:pPr>
                        <a:lnSpc>
                          <a:spcPct val="107000"/>
                        </a:lnSpc>
                        <a:spcAft>
                          <a:spcPts val="0"/>
                        </a:spcAft>
                      </a:pPr>
                      <a:r>
                        <a:rPr lang="pt-PT" sz="1100" b="1" kern="100">
                          <a:solidFill>
                            <a:srgbClr val="FFFFFF"/>
                          </a:solidFill>
                          <a:effectLst/>
                          <a:latin typeface="+mn-lt"/>
                          <a:ea typeface="Calibri"/>
                          <a:cs typeface="Times New Roman"/>
                        </a:rPr>
                        <a:t>ATIVIDADE</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INSCRITOS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FREQUÊNCIA</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AVALIAÇÃO </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CONSIDERAÇÕES</a:t>
                      </a:r>
                      <a:endParaRPr lang="pt-PT" sz="1100" kern="100">
                        <a:effectLst/>
                        <a:latin typeface="+mn-lt"/>
                        <a:ea typeface="Calibri"/>
                        <a:cs typeface="Times New Roman"/>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502971690"/>
                  </a:ext>
                </a:extLst>
              </a:tr>
              <a:tr h="720000">
                <a:tc>
                  <a:txBody>
                    <a:bodyPr/>
                    <a:lstStyle/>
                    <a:p>
                      <a:pPr algn="ctr">
                        <a:lnSpc>
                          <a:spcPct val="107000"/>
                        </a:lnSpc>
                        <a:spcAft>
                          <a:spcPts val="0"/>
                        </a:spcAft>
                      </a:pPr>
                      <a:r>
                        <a:rPr lang="pt-PT" sz="900" kern="100" dirty="0">
                          <a:solidFill>
                            <a:schemeClr val="tx1"/>
                          </a:solidFill>
                          <a:effectLst/>
                          <a:latin typeface="+mn-lt"/>
                          <a:ea typeface="Calibri"/>
                          <a:cs typeface="Times New Roman"/>
                        </a:rPr>
                        <a:t>SOS Cagarro</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18</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14</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spcAft>
                          <a:spcPts val="0"/>
                        </a:spcAft>
                      </a:pPr>
                      <a:r>
                        <a:rPr lang="pt-PT" sz="900" kern="1200" dirty="0">
                          <a:solidFill>
                            <a:schemeClr val="tx1"/>
                          </a:solidFill>
                          <a:effectLst/>
                          <a:latin typeface="+mn-lt"/>
                          <a:ea typeface="Times New Roman" panose="02020603050405020304" pitchFamily="18" charset="0"/>
                          <a:cs typeface="+mn-cs"/>
                        </a:rPr>
                        <a:t>Na noite de 24 de outubro de 2025, a Brigada Noturna “SOS Cagarro” da nossa escola reuniu 14 alunos do 10.º A e B com o objetivo de promover a conscientização ambiental na formação de cidadãos responsáveis e conscientes do mundo em seu redor. </a:t>
                      </a:r>
                    </a:p>
                    <a:p>
                      <a:pPr algn="just">
                        <a:spcAft>
                          <a:spcPts val="0"/>
                        </a:spcAft>
                      </a:pPr>
                      <a:r>
                        <a:rPr lang="pt-PT" sz="900" kern="1200" dirty="0">
                          <a:solidFill>
                            <a:schemeClr val="tx1"/>
                          </a:solidFill>
                          <a:effectLst/>
                          <a:latin typeface="+mn-lt"/>
                          <a:ea typeface="Times New Roman" panose="02020603050405020304" pitchFamily="18" charset="0"/>
                          <a:cs typeface="+mn-cs"/>
                        </a:rPr>
                        <a:t>Os estudantes, percorreram áreas estratégicas da nossa vila, conhecidas por serem locais em que os cagarros se desorientam e interrompem a sua longa viagem para o mar. Sob a supervisão dos professores Isália Pinto, Júlio Sousa e Elias Machado, a iniciativa destacou-se não apenas pelo resgate das aves perdidas, mas também pelo seu carácter educativo e formativo.</a:t>
                      </a:r>
                    </a:p>
                    <a:p>
                      <a:pPr algn="just">
                        <a:spcAft>
                          <a:spcPts val="0"/>
                        </a:spcAft>
                      </a:pPr>
                      <a:r>
                        <a:rPr lang="pt-PT" sz="900" kern="1200" dirty="0">
                          <a:solidFill>
                            <a:schemeClr val="tx1"/>
                          </a:solidFill>
                          <a:effectLst/>
                          <a:latin typeface="+mn-lt"/>
                          <a:ea typeface="Times New Roman" panose="02020603050405020304" pitchFamily="18" charset="0"/>
                          <a:cs typeface="+mn-cs"/>
                        </a:rPr>
                        <a:t>Durante a ação, a Brigada Noturna recebeu o apoio fundamental da Técnica da Casa do Parque de São Jorge, Dra. Marta Bettencourt, que forneceu informações valiosas sobre o comportamento dos cagarros e orientações para uma abordagem cuidadosa aquando do resgate.</a:t>
                      </a:r>
                    </a:p>
                    <a:p>
                      <a:pPr algn="just">
                        <a:spcAft>
                          <a:spcPts val="0"/>
                        </a:spcAft>
                      </a:pPr>
                      <a:r>
                        <a:rPr lang="pt-PT" sz="900" kern="1200" dirty="0">
                          <a:solidFill>
                            <a:schemeClr val="tx1"/>
                          </a:solidFill>
                          <a:effectLst/>
                          <a:latin typeface="+mn-lt"/>
                          <a:ea typeface="Times New Roman" panose="02020603050405020304" pitchFamily="18" charset="0"/>
                          <a:cs typeface="+mn-cs"/>
                        </a:rPr>
                        <a:t>A noite culminou com o salvamento de onze cagarros perdidos, uma vitória para a biodiversidade local e uma experiência transformadora para os alunos envolvidos.</a:t>
                      </a:r>
                    </a:p>
                    <a:p>
                      <a:pPr algn="just">
                        <a:spcAft>
                          <a:spcPts val="0"/>
                        </a:spcAft>
                      </a:pPr>
                      <a:endParaRPr lang="pt-PT" sz="900" kern="1200" dirty="0">
                        <a:solidFill>
                          <a:schemeClr val="tx1"/>
                        </a:solidFill>
                        <a:effectLst/>
                        <a:latin typeface="+mn-lt"/>
                        <a:ea typeface="Times New Roman" panose="02020603050405020304" pitchFamily="18" charset="0"/>
                        <a:cs typeface="+mn-cs"/>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0714226"/>
                  </a:ext>
                </a:extLst>
              </a:tr>
              <a:tr h="720000">
                <a:tc>
                  <a:txBody>
                    <a:bodyPr/>
                    <a:lstStyle/>
                    <a:p>
                      <a:pPr algn="ctr">
                        <a:lnSpc>
                          <a:spcPct val="107000"/>
                        </a:lnSpc>
                        <a:spcAft>
                          <a:spcPts val="0"/>
                        </a:spcAft>
                      </a:pPr>
                      <a:r>
                        <a:rPr lang="pt-PT" sz="900" kern="100" dirty="0">
                          <a:solidFill>
                            <a:schemeClr val="tx1"/>
                          </a:solidFill>
                          <a:effectLst/>
                          <a:latin typeface="+mn-lt"/>
                          <a:ea typeface="Calibri"/>
                          <a:cs typeface="Times New Roman"/>
                        </a:rPr>
                        <a:t>17.ª Semana Europeia da prevenção de resíduos</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40</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900" kern="100" dirty="0">
                          <a:solidFill>
                            <a:schemeClr val="tx1"/>
                          </a:solidFill>
                          <a:effectLst/>
                          <a:latin typeface="+mn-lt"/>
                          <a:ea typeface="Calibri"/>
                          <a:cs typeface="Times New Roman"/>
                        </a:rPr>
                        <a:t>40</a:t>
                      </a: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p>
                      <a:pPr algn="ctr">
                        <a:lnSpc>
                          <a:spcPct val="107000"/>
                        </a:lnSpc>
                        <a:spcAft>
                          <a:spcPts val="0"/>
                        </a:spcAft>
                      </a:pPr>
                      <a:endParaRPr lang="pt-PT" sz="900" kern="100" dirty="0">
                        <a:solidFill>
                          <a:schemeClr val="tx1"/>
                        </a:solidFill>
                        <a:effectLst/>
                        <a:latin typeface="+mn-lt"/>
                        <a:ea typeface="Calibri"/>
                        <a:cs typeface="Times New Roman"/>
                      </a:endParaRPr>
                    </a:p>
                  </a:txBody>
                  <a:tcPr marL="45489" marR="45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dirty="0">
                          <a:solidFill>
                            <a:schemeClr val="tx1"/>
                          </a:solidFill>
                          <a:effectLst/>
                          <a:latin typeface="+mn-lt"/>
                          <a:ea typeface="Times New Roman" panose="02020603050405020304" pitchFamily="18" charset="0"/>
                        </a:rPr>
                        <a:t>No sentido de comemorar a 17.ª Semana Europeia da prevenção de resíduos, a Secretaria Regional do Ambiente e Ação Climática promoveu, entre 22 e 30 de novembro, a realização da 16.ª Semana dos Resíduos dos Açores, com a temática, “Resíduos de Equipamentos Elétricos e Eletrónicos (REEE) - “Liga o Valor, Desliga o Resíduo”, tendo como objetivo envolver todas as ilhas, em ações organizadas voluntariamente por entidades públicas e privadas.</a:t>
                      </a:r>
                    </a:p>
                    <a:p>
                      <a:pPr algn="just">
                        <a:lnSpc>
                          <a:spcPct val="100000"/>
                        </a:lnSpc>
                        <a:spcAft>
                          <a:spcPts val="0"/>
                        </a:spcAft>
                      </a:pPr>
                      <a:r>
                        <a:rPr lang="pt-PT" sz="900" dirty="0">
                          <a:solidFill>
                            <a:schemeClr val="tx1"/>
                          </a:solidFill>
                          <a:effectLst/>
                          <a:latin typeface="+mn-lt"/>
                          <a:ea typeface="Times New Roman" panose="02020603050405020304" pitchFamily="18" charset="0"/>
                        </a:rPr>
                        <a:t>A nossa escola assinalou esta ação de sensibilização, no dia 26 de novembro com uma sessão no auditório sobre as alterações climáticas e reciclagem. A sessão foi dinamizada pela Dra. Marta Bettencourt, Técnica da Casa do Parque e pela Sra. Érica Mendonça em representação do Município da Calheta. Participaram na atividade as turmas do 7º A, 8º A e 8º B.</a:t>
                      </a:r>
                    </a:p>
                    <a:p>
                      <a:pPr algn="just">
                        <a:lnSpc>
                          <a:spcPct val="100000"/>
                        </a:lnSpc>
                        <a:spcAft>
                          <a:spcPts val="0"/>
                        </a:spcAft>
                      </a:pPr>
                      <a:endParaRPr lang="pt-PT" sz="900" dirty="0">
                        <a:solidFill>
                          <a:schemeClr val="tx1"/>
                        </a:solidFill>
                        <a:effectLst/>
                        <a:latin typeface="+mn-lt"/>
                        <a:ea typeface="Times New Roman" panose="02020603050405020304" pitchFamily="18" charset="0"/>
                      </a:endParaRPr>
                    </a:p>
                  </a:txBody>
                  <a:tcPr marL="45489" marR="4548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4123873385"/>
                  </a:ext>
                </a:extLst>
              </a:tr>
            </a:tbl>
          </a:graphicData>
        </a:graphic>
      </p:graphicFrame>
    </p:spTree>
    <p:extLst>
      <p:ext uri="{BB962C8B-B14F-4D97-AF65-F5344CB8AC3E}">
        <p14:creationId xmlns:p14="http://schemas.microsoft.com/office/powerpoint/2010/main" val="2680369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061C7A49-4982-997A-0821-E82F6FE652F4}"/>
              </a:ext>
            </a:extLst>
          </p:cNvPr>
          <p:cNvPicPr>
            <a:picLocks noChangeAspect="1"/>
          </p:cNvPicPr>
          <p:nvPr/>
        </p:nvPicPr>
        <p:blipFill>
          <a:blip r:embed="rId2"/>
          <a:stretch>
            <a:fillRect/>
          </a:stretch>
        </p:blipFill>
        <p:spPr>
          <a:xfrm>
            <a:off x="6547931" y="-142010"/>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85657" y="676477"/>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2" name="Tabela 1">
            <a:extLst>
              <a:ext uri="{FF2B5EF4-FFF2-40B4-BE49-F238E27FC236}">
                <a16:creationId xmlns:a16="http://schemas.microsoft.com/office/drawing/2014/main" id="{43DDD960-4800-4C43-915D-30C0A5EA017D}"/>
              </a:ext>
            </a:extLst>
          </p:cNvPr>
          <p:cNvGraphicFramePr>
            <a:graphicFrameLocks noGrp="1"/>
          </p:cNvGraphicFramePr>
          <p:nvPr>
            <p:extLst>
              <p:ext uri="{D42A27DB-BD31-4B8C-83A1-F6EECF244321}">
                <p14:modId xmlns:p14="http://schemas.microsoft.com/office/powerpoint/2010/main" val="2205766843"/>
              </p:ext>
            </p:extLst>
          </p:nvPr>
        </p:nvGraphicFramePr>
        <p:xfrm>
          <a:off x="681038" y="2178754"/>
          <a:ext cx="8543925" cy="1985836"/>
        </p:xfrm>
        <a:graphic>
          <a:graphicData uri="http://schemas.openxmlformats.org/drawingml/2006/table">
            <a:tbl>
              <a:tblPr firstRow="1" firstCol="1" bandRow="1"/>
              <a:tblGrid>
                <a:gridCol w="1177736">
                  <a:extLst>
                    <a:ext uri="{9D8B030D-6E8A-4147-A177-3AD203B41FA5}">
                      <a16:colId xmlns:a16="http://schemas.microsoft.com/office/drawing/2014/main" val="2311843041"/>
                    </a:ext>
                  </a:extLst>
                </a:gridCol>
                <a:gridCol w="1058069">
                  <a:extLst>
                    <a:ext uri="{9D8B030D-6E8A-4147-A177-3AD203B41FA5}">
                      <a16:colId xmlns:a16="http://schemas.microsoft.com/office/drawing/2014/main" val="426588318"/>
                    </a:ext>
                  </a:extLst>
                </a:gridCol>
                <a:gridCol w="1048911">
                  <a:extLst>
                    <a:ext uri="{9D8B030D-6E8A-4147-A177-3AD203B41FA5}">
                      <a16:colId xmlns:a16="http://schemas.microsoft.com/office/drawing/2014/main" val="1337936179"/>
                    </a:ext>
                  </a:extLst>
                </a:gridCol>
                <a:gridCol w="1059901">
                  <a:extLst>
                    <a:ext uri="{9D8B030D-6E8A-4147-A177-3AD203B41FA5}">
                      <a16:colId xmlns:a16="http://schemas.microsoft.com/office/drawing/2014/main" val="3344179821"/>
                    </a:ext>
                  </a:extLst>
                </a:gridCol>
                <a:gridCol w="1304728">
                  <a:extLst>
                    <a:ext uri="{9D8B030D-6E8A-4147-A177-3AD203B41FA5}">
                      <a16:colId xmlns:a16="http://schemas.microsoft.com/office/drawing/2014/main" val="453627094"/>
                    </a:ext>
                  </a:extLst>
                </a:gridCol>
                <a:gridCol w="1288244">
                  <a:extLst>
                    <a:ext uri="{9D8B030D-6E8A-4147-A177-3AD203B41FA5}">
                      <a16:colId xmlns:a16="http://schemas.microsoft.com/office/drawing/2014/main" val="2132934279"/>
                    </a:ext>
                  </a:extLst>
                </a:gridCol>
                <a:gridCol w="1606336">
                  <a:extLst>
                    <a:ext uri="{9D8B030D-6E8A-4147-A177-3AD203B41FA5}">
                      <a16:colId xmlns:a16="http://schemas.microsoft.com/office/drawing/2014/main" val="902069963"/>
                    </a:ext>
                  </a:extLst>
                </a:gridCol>
              </a:tblGrid>
              <a:tr h="357019">
                <a:tc gridSpan="7">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 </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025298376"/>
                  </a:ext>
                </a:extLst>
              </a:tr>
              <a:tr h="152836">
                <a:tc rowSpan="2">
                  <a:txBody>
                    <a:bodyPr/>
                    <a:lstStyle/>
                    <a:p>
                      <a:pPr>
                        <a:lnSpc>
                          <a:spcPct val="107000"/>
                        </a:lnSpc>
                        <a:spcAft>
                          <a:spcPts val="0"/>
                        </a:spcAft>
                      </a:pPr>
                      <a:r>
                        <a:rPr lang="pt-PT" sz="1100" kern="100">
                          <a:solidFill>
                            <a:srgbClr val="FFFFFF"/>
                          </a:solidFill>
                          <a:effectLst/>
                          <a:latin typeface="+mn-lt"/>
                          <a:ea typeface="Calibri" panose="020F0502020204030204" pitchFamily="34" charset="0"/>
                          <a:cs typeface="Times New Roman" panose="02020603050405020304" pitchFamily="18" charset="0"/>
                        </a:rPr>
                        <a:t> </a:t>
                      </a:r>
                      <a:endParaRPr lang="pt-PT" sz="1100" kern="10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DEPARTAMENTO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PREVISTAS REALIZADAS </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888907904"/>
                  </a:ext>
                </a:extLst>
              </a:tr>
              <a:tr h="302165">
                <a:tc vMerge="1">
                  <a:txBody>
                    <a:bodyPr/>
                    <a:lstStyle/>
                    <a:p>
                      <a:endParaRPr lang="pt-PT"/>
                    </a:p>
                  </a:txBody>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322628588"/>
                  </a:ext>
                </a:extLst>
              </a:tr>
              <a:tr h="623142">
                <a:tc>
                  <a:txBody>
                    <a:bodyPr/>
                    <a:lstStyle/>
                    <a:p>
                      <a:pPr algn="ctr">
                        <a:lnSpc>
                          <a:spcPct val="107000"/>
                        </a:lnSpc>
                        <a:spcAft>
                          <a:spcPts val="0"/>
                        </a:spcAft>
                      </a:pPr>
                      <a:r>
                        <a:rPr lang="pt-PT" sz="1100" b="1" kern="100" err="1">
                          <a:solidFill>
                            <a:schemeClr val="tx1"/>
                          </a:solidFill>
                          <a:effectLst/>
                          <a:latin typeface="+mn-lt"/>
                          <a:ea typeface="Calibri" panose="020F0502020204030204" pitchFamily="34" charset="0"/>
                          <a:cs typeface="Times New Roman" panose="02020603050405020304" pitchFamily="18" charset="0"/>
                        </a:rPr>
                        <a:t>CEN</a:t>
                      </a: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just">
                        <a:lnSpc>
                          <a:spcPct val="115000"/>
                        </a:lnSpc>
                        <a:spcAft>
                          <a:spcPts val="0"/>
                        </a:spcAft>
                      </a:pPr>
                      <a:endParaRPr lang="pt-PT" sz="1100" kern="10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Olimpíadas Portuguesas da Matemática</a:t>
                      </a: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100" kern="100" dirty="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800"/>
                        </a:spcAft>
                      </a:pPr>
                      <a:endParaRPr lang="pt-PT" sz="1100" kern="100">
                        <a:solidFill>
                          <a:srgbClr val="FF0000"/>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Participaram 4 alunos na categoria Júnior, 1 aluno na categoria A e 1 aluno na categoria B.</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5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134693181"/>
                  </a:ext>
                </a:extLst>
              </a:tr>
            </a:tbl>
          </a:graphicData>
        </a:graphic>
      </p:graphicFrame>
    </p:spTree>
    <p:extLst>
      <p:ext uri="{BB962C8B-B14F-4D97-AF65-F5344CB8AC3E}">
        <p14:creationId xmlns:p14="http://schemas.microsoft.com/office/powerpoint/2010/main" val="2647420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9A687-424A-DBAA-D7BD-C4E1E0FFB75C}"/>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3C9863A3-7C4D-FEBD-8BCA-4A63499EC7D4}"/>
              </a:ext>
            </a:extLst>
          </p:cNvPr>
          <p:cNvPicPr>
            <a:picLocks noChangeAspect="1"/>
          </p:cNvPicPr>
          <p:nvPr/>
        </p:nvPicPr>
        <p:blipFill>
          <a:blip r:embed="rId2"/>
          <a:stretch>
            <a:fillRect/>
          </a:stretch>
        </p:blipFill>
        <p:spPr>
          <a:xfrm>
            <a:off x="6777790" y="3406"/>
            <a:ext cx="3359187" cy="2773920"/>
          </a:xfrm>
          <a:prstGeom prst="rect">
            <a:avLst/>
          </a:prstGeom>
        </p:spPr>
      </p:pic>
      <p:sp>
        <p:nvSpPr>
          <p:cNvPr id="18" name="CaixaDeTexto 17">
            <a:extLst>
              <a:ext uri="{FF2B5EF4-FFF2-40B4-BE49-F238E27FC236}">
                <a16:creationId xmlns:a16="http://schemas.microsoft.com/office/drawing/2014/main" id="{F323CB07-B94A-0141-D973-5EA9818B590E}"/>
              </a:ext>
            </a:extLst>
          </p:cNvPr>
          <p:cNvSpPr txBox="1"/>
          <p:nvPr/>
        </p:nvSpPr>
        <p:spPr>
          <a:xfrm>
            <a:off x="384879" y="606916"/>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046115D9-1F7A-ECFA-0C4B-A352ECD2FBE9}"/>
              </a:ext>
            </a:extLst>
          </p:cNvPr>
          <p:cNvGraphicFramePr>
            <a:graphicFrameLocks noGrp="1"/>
          </p:cNvGraphicFramePr>
          <p:nvPr>
            <p:extLst>
              <p:ext uri="{D42A27DB-BD31-4B8C-83A1-F6EECF244321}">
                <p14:modId xmlns:p14="http://schemas.microsoft.com/office/powerpoint/2010/main" val="373069314"/>
              </p:ext>
            </p:extLst>
          </p:nvPr>
        </p:nvGraphicFramePr>
        <p:xfrm>
          <a:off x="507248" y="2392553"/>
          <a:ext cx="8543925" cy="3547969"/>
        </p:xfrm>
        <a:graphic>
          <a:graphicData uri="http://schemas.openxmlformats.org/drawingml/2006/table">
            <a:tbl>
              <a:tblPr firstRow="1" firstCol="1" bandRow="1"/>
              <a:tblGrid>
                <a:gridCol w="1177736">
                  <a:extLst>
                    <a:ext uri="{9D8B030D-6E8A-4147-A177-3AD203B41FA5}">
                      <a16:colId xmlns:a16="http://schemas.microsoft.com/office/drawing/2014/main" val="2284195357"/>
                    </a:ext>
                  </a:extLst>
                </a:gridCol>
                <a:gridCol w="1058069">
                  <a:extLst>
                    <a:ext uri="{9D8B030D-6E8A-4147-A177-3AD203B41FA5}">
                      <a16:colId xmlns:a16="http://schemas.microsoft.com/office/drawing/2014/main" val="4103825156"/>
                    </a:ext>
                  </a:extLst>
                </a:gridCol>
                <a:gridCol w="1048911">
                  <a:extLst>
                    <a:ext uri="{9D8B030D-6E8A-4147-A177-3AD203B41FA5}">
                      <a16:colId xmlns:a16="http://schemas.microsoft.com/office/drawing/2014/main" val="934166895"/>
                    </a:ext>
                  </a:extLst>
                </a:gridCol>
                <a:gridCol w="1059901">
                  <a:extLst>
                    <a:ext uri="{9D8B030D-6E8A-4147-A177-3AD203B41FA5}">
                      <a16:colId xmlns:a16="http://schemas.microsoft.com/office/drawing/2014/main" val="1669517660"/>
                    </a:ext>
                  </a:extLst>
                </a:gridCol>
                <a:gridCol w="1304728">
                  <a:extLst>
                    <a:ext uri="{9D8B030D-6E8A-4147-A177-3AD203B41FA5}">
                      <a16:colId xmlns:a16="http://schemas.microsoft.com/office/drawing/2014/main" val="1525311535"/>
                    </a:ext>
                  </a:extLst>
                </a:gridCol>
                <a:gridCol w="1288244">
                  <a:extLst>
                    <a:ext uri="{9D8B030D-6E8A-4147-A177-3AD203B41FA5}">
                      <a16:colId xmlns:a16="http://schemas.microsoft.com/office/drawing/2014/main" val="3684666478"/>
                    </a:ext>
                  </a:extLst>
                </a:gridCol>
                <a:gridCol w="1606336">
                  <a:extLst>
                    <a:ext uri="{9D8B030D-6E8A-4147-A177-3AD203B41FA5}">
                      <a16:colId xmlns:a16="http://schemas.microsoft.com/office/drawing/2014/main" val="3248922436"/>
                    </a:ext>
                  </a:extLst>
                </a:gridCol>
              </a:tblGrid>
              <a:tr h="357019">
                <a:tc gridSpan="7">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438403757"/>
                  </a:ext>
                </a:extLst>
              </a:tr>
              <a:tr h="152836">
                <a:tc rowSpan="2">
                  <a:txBody>
                    <a:bodyPr/>
                    <a:lstStyle/>
                    <a:p>
                      <a:endParaRPr lang="pt-PT"/>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PREVISTAS REALIZADAS </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a:cs typeface="Times New Roman"/>
                        </a:rPr>
                        <a:t>ENVOLVIDOS</a:t>
                      </a:r>
                      <a:endParaRPr lang="pt-PT" sz="1100" kern="10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100" b="1" kern="100">
                          <a:solidFill>
                            <a:srgbClr val="FFFFFF"/>
                          </a:solidFill>
                          <a:effectLst/>
                          <a:latin typeface="+mn-lt"/>
                          <a:ea typeface="Calibri"/>
                          <a:cs typeface="Times New Roman"/>
                        </a:rPr>
                        <a:t>AVALIAÇÃO</a:t>
                      </a:r>
                      <a:endParaRPr lang="pt-PT" sz="1100" kern="10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926325735"/>
                  </a:ext>
                </a:extLst>
              </a:tr>
              <a:tr h="302165">
                <a:tc vMerge="1">
                  <a:txBody>
                    <a:bodyPr/>
                    <a:lstStyle/>
                    <a:p>
                      <a:endParaRPr lang="pt-PT"/>
                    </a:p>
                  </a:txBody>
                  <a:tcPr/>
                </a:tc>
                <a:tc>
                  <a:txBody>
                    <a:bodyPr/>
                    <a:lstStyle/>
                    <a:p>
                      <a:pPr algn="ctr">
                        <a:lnSpc>
                          <a:spcPct val="107000"/>
                        </a:lnSpc>
                        <a:spcAft>
                          <a:spcPts val="0"/>
                        </a:spcAft>
                      </a:pPr>
                      <a:r>
                        <a:rPr lang="pt-PT" sz="1100" b="1" kern="100">
                          <a:solidFill>
                            <a:srgbClr val="FFFFFF"/>
                          </a:solidFill>
                          <a:effectLst/>
                          <a:latin typeface="+mn-lt"/>
                          <a:ea typeface="Calibri"/>
                          <a:cs typeface="Times New Roman"/>
                        </a:rPr>
                        <a:t>REALIZADAS</a:t>
                      </a:r>
                      <a:endParaRPr lang="pt-PT" sz="1100" kern="10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274686464"/>
                  </a:ext>
                </a:extLst>
              </a:tr>
              <a:tr h="623142">
                <a:tc rowSpan="4">
                  <a:txBody>
                    <a:bodyPr/>
                    <a:lstStyle/>
                    <a:p>
                      <a:r>
                        <a:rPr lang="pt-PT" sz="1100" dirty="0"/>
                        <a:t>D.1ºciclo e Pré Escolar e Educação Especial</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just">
                        <a:lnSpc>
                          <a:spcPct val="11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Dia Mundial do Animal</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800"/>
                        </a:spcAft>
                        <a:buNone/>
                      </a:pPr>
                      <a:r>
                        <a:rPr lang="pt-PT" sz="1000" kern="100" dirty="0">
                          <a:solidFill>
                            <a:schemeClr val="tx1"/>
                          </a:solidFill>
                          <a:effectLst/>
                          <a:latin typeface="+mn-lt"/>
                          <a:ea typeface="Calibri"/>
                          <a:cs typeface="Times New Roman"/>
                        </a:rPr>
                        <a:t>Alunos do pré-escolar e 1º ciclo</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b="0" i="0" u="none" strike="noStrike" kern="100" noProof="0" dirty="0">
                          <a:solidFill>
                            <a:schemeClr val="tx1"/>
                          </a:solidFill>
                          <a:effectLst/>
                          <a:latin typeface="Calibri"/>
                        </a:rPr>
                        <a:t>121</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07530837"/>
                  </a:ext>
                </a:extLst>
              </a:tr>
              <a:tr h="623142">
                <a:tc vMerge="1">
                  <a:txBody>
                    <a:bodyPr/>
                    <a:lstStyle/>
                    <a:p>
                      <a:pPr>
                        <a:lnSpc>
                          <a:spcPct val="107000"/>
                        </a:lnSpc>
                        <a:spcAft>
                          <a:spcPts val="0"/>
                        </a:spcAft>
                      </a:pP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Dia Mundial da Alimentação </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r>
                        <a:rPr kumimoji="0" lang="pt-PT" sz="1000" b="0" i="0" u="none" strike="noStrike" kern="100" cap="none" spc="0" normalizeH="0" baseline="0" noProof="0" dirty="0">
                          <a:ln>
                            <a:noFill/>
                          </a:ln>
                          <a:solidFill>
                            <a:prstClr val="black"/>
                          </a:solidFill>
                          <a:effectLst/>
                          <a:uLnTx/>
                          <a:uFillTx/>
                          <a:latin typeface="+mn-lt"/>
                          <a:ea typeface="Calibri"/>
                          <a:cs typeface="Times New Roman"/>
                        </a:rPr>
                        <a:t>Alunos do pré-escolar e 1º ciclo</a:t>
                      </a:r>
                    </a:p>
                    <a:p>
                      <a:pPr lvl="0" algn="just">
                        <a:lnSpc>
                          <a:spcPct val="105000"/>
                        </a:lnSpc>
                        <a:spcAft>
                          <a:spcPts val="800"/>
                        </a:spcAft>
                        <a:buNone/>
                      </a:pPr>
                      <a:endParaRPr lang="pt-PT" dirty="0"/>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dirty="0"/>
                        <a:t>122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a:cs typeface="Times New Roman"/>
                        </a:rPr>
                        <a:t>Muito bom</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092304627"/>
                  </a:ext>
                </a:extLst>
              </a:tr>
              <a:tr h="623142">
                <a:tc vMerge="1">
                  <a:txBody>
                    <a:bodyPr/>
                    <a:lstStyle/>
                    <a:p>
                      <a:pPr>
                        <a:lnSpc>
                          <a:spcPct val="107000"/>
                        </a:lnSpc>
                        <a:spcAft>
                          <a:spcPts val="0"/>
                        </a:spcAft>
                      </a:pPr>
                      <a:endParaRPr lang="pt-PT" sz="1100" kern="100">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Pão Por Deus</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r>
                        <a:rPr kumimoji="0" lang="pt-PT" sz="1000" b="0" i="0" u="none" strike="noStrike" kern="100" cap="none" spc="0" normalizeH="0" baseline="0" noProof="0" dirty="0">
                          <a:ln>
                            <a:noFill/>
                          </a:ln>
                          <a:solidFill>
                            <a:prstClr val="black"/>
                          </a:solidFill>
                          <a:effectLst/>
                          <a:uLnTx/>
                          <a:uFillTx/>
                          <a:latin typeface="+mn-lt"/>
                          <a:ea typeface="Calibri"/>
                          <a:cs typeface="Times New Roman"/>
                        </a:rPr>
                        <a:t>Alunos do pré-escolar e 1º ciclo</a:t>
                      </a:r>
                    </a:p>
                    <a:p>
                      <a:pPr lvl="0" algn="just">
                        <a:lnSpc>
                          <a:spcPct val="105000"/>
                        </a:lnSpc>
                        <a:spcAft>
                          <a:spcPts val="800"/>
                        </a:spcAft>
                        <a:buNone/>
                      </a:pPr>
                      <a:endParaRPr lang="pt-PT" dirty="0"/>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dirty="0"/>
                        <a:t>122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282563279"/>
                  </a:ext>
                </a:extLst>
              </a:tr>
              <a:tr h="623142">
                <a:tc vMerge="1">
                  <a:txBody>
                    <a:bodyPr/>
                    <a:lstStyle/>
                    <a:p>
                      <a:endParaRPr lang="pt-PT" sz="1100" dirty="0"/>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Natal</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just">
                        <a:lnSpc>
                          <a:spcPct val="105000"/>
                        </a:lnSpc>
                        <a:spcAft>
                          <a:spcPts val="800"/>
                        </a:spcAft>
                        <a:buNone/>
                      </a:pPr>
                      <a:r>
                        <a:rPr lang="pt-PT" sz="1050" dirty="0"/>
                        <a:t>Comunidade escolar</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ctr">
                        <a:lnSpc>
                          <a:spcPct val="105000"/>
                        </a:lnSpc>
                        <a:spcAft>
                          <a:spcPts val="0"/>
                        </a:spcAft>
                        <a:buNone/>
                      </a:pPr>
                      <a:r>
                        <a:rPr lang="pt-PT" sz="1000" dirty="0"/>
                        <a:t>122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5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643045543"/>
                  </a:ext>
                </a:extLst>
              </a:tr>
            </a:tbl>
          </a:graphicData>
        </a:graphic>
      </p:graphicFrame>
    </p:spTree>
    <p:extLst>
      <p:ext uri="{BB962C8B-B14F-4D97-AF65-F5344CB8AC3E}">
        <p14:creationId xmlns:p14="http://schemas.microsoft.com/office/powerpoint/2010/main" val="2224882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F1D75FC9-D62B-3401-C83E-205A01E55F3D}"/>
              </a:ext>
            </a:extLst>
          </p:cNvPr>
          <p:cNvPicPr>
            <a:picLocks noChangeAspect="1"/>
          </p:cNvPicPr>
          <p:nvPr/>
        </p:nvPicPr>
        <p:blipFill>
          <a:blip r:embed="rId2"/>
          <a:stretch>
            <a:fillRect/>
          </a:stretch>
        </p:blipFill>
        <p:spPr>
          <a:xfrm>
            <a:off x="6835358" y="-246457"/>
            <a:ext cx="3358057" cy="2775863"/>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26173" y="42029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1.CUMPRIMENTO DE PLANIFICAÇÕES</a:t>
            </a:r>
          </a:p>
        </p:txBody>
      </p:sp>
      <p:graphicFrame>
        <p:nvGraphicFramePr>
          <p:cNvPr id="8" name="Tabela 7">
            <a:extLst>
              <a:ext uri="{FF2B5EF4-FFF2-40B4-BE49-F238E27FC236}">
                <a16:creationId xmlns:a16="http://schemas.microsoft.com/office/drawing/2014/main" id="{2B4B9917-C2A5-452A-AB85-777D075B3995}"/>
              </a:ext>
            </a:extLst>
          </p:cNvPr>
          <p:cNvGraphicFramePr>
            <a:graphicFrameLocks noGrp="1"/>
          </p:cNvGraphicFramePr>
          <p:nvPr>
            <p:extLst>
              <p:ext uri="{D42A27DB-BD31-4B8C-83A1-F6EECF244321}">
                <p14:modId xmlns:p14="http://schemas.microsoft.com/office/powerpoint/2010/main" val="1002312511"/>
              </p:ext>
            </p:extLst>
          </p:nvPr>
        </p:nvGraphicFramePr>
        <p:xfrm>
          <a:off x="1086506" y="1506180"/>
          <a:ext cx="7725800" cy="1007245"/>
        </p:xfrm>
        <a:graphic>
          <a:graphicData uri="http://schemas.openxmlformats.org/drawingml/2006/table">
            <a:tbl>
              <a:tblPr/>
              <a:tblGrid>
                <a:gridCol w="1829376">
                  <a:extLst>
                    <a:ext uri="{9D8B030D-6E8A-4147-A177-3AD203B41FA5}">
                      <a16:colId xmlns:a16="http://schemas.microsoft.com/office/drawing/2014/main" val="959483937"/>
                    </a:ext>
                  </a:extLst>
                </a:gridCol>
                <a:gridCol w="1442290">
                  <a:extLst>
                    <a:ext uri="{9D8B030D-6E8A-4147-A177-3AD203B41FA5}">
                      <a16:colId xmlns:a16="http://schemas.microsoft.com/office/drawing/2014/main" val="4171333386"/>
                    </a:ext>
                  </a:extLst>
                </a:gridCol>
                <a:gridCol w="1505922">
                  <a:extLst>
                    <a:ext uri="{9D8B030D-6E8A-4147-A177-3AD203B41FA5}">
                      <a16:colId xmlns:a16="http://schemas.microsoft.com/office/drawing/2014/main" val="1997821743"/>
                    </a:ext>
                  </a:extLst>
                </a:gridCol>
                <a:gridCol w="1505922">
                  <a:extLst>
                    <a:ext uri="{9D8B030D-6E8A-4147-A177-3AD203B41FA5}">
                      <a16:colId xmlns:a16="http://schemas.microsoft.com/office/drawing/2014/main" val="1136796288"/>
                    </a:ext>
                  </a:extLst>
                </a:gridCol>
                <a:gridCol w="1442290">
                  <a:extLst>
                    <a:ext uri="{9D8B030D-6E8A-4147-A177-3AD203B41FA5}">
                      <a16:colId xmlns:a16="http://schemas.microsoft.com/office/drawing/2014/main" val="272575566"/>
                    </a:ext>
                  </a:extLst>
                </a:gridCol>
              </a:tblGrid>
              <a:tr h="327564">
                <a:tc gridSpan="5">
                  <a:txBody>
                    <a:bodyPr/>
                    <a:lstStyle/>
                    <a:p>
                      <a:pPr algn="ctr" fontAlgn="b"/>
                      <a:r>
                        <a:rPr lang="pt-PT" sz="1000" b="0" i="0" u="none" strike="noStrike" dirty="0">
                          <a:solidFill>
                            <a:srgbClr val="FFFFFF"/>
                          </a:solidFill>
                          <a:effectLst/>
                          <a:latin typeface="Calibri"/>
                        </a:rPr>
                        <a:t>Disciplinas e turmas em que não foi cumprido o inicialmente planificado </a:t>
                      </a:r>
                    </a:p>
                  </a:txBody>
                  <a:tcPr marL="8780" marR="8780" marT="8780" marB="42144"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52833374"/>
                  </a:ext>
                </a:extLst>
              </a:tr>
              <a:tr h="327564">
                <a:tc>
                  <a:txBody>
                    <a:bodyPr/>
                    <a:lstStyle/>
                    <a:p>
                      <a:pPr algn="ctr" rtl="0" fontAlgn="ctr"/>
                      <a:r>
                        <a:rPr lang="pt-PT" sz="1000" b="1" i="0" u="none" strike="noStrike" dirty="0">
                          <a:solidFill>
                            <a:srgbClr val="FFFFFF"/>
                          </a:solidFill>
                          <a:effectLst/>
                          <a:latin typeface="Calibri"/>
                        </a:rPr>
                        <a:t>Departamento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000" b="1" i="0" u="none" strike="noStrike" dirty="0">
                          <a:solidFill>
                            <a:srgbClr val="FFFFFF"/>
                          </a:solidFill>
                          <a:effectLst/>
                          <a:latin typeface="Calibri"/>
                        </a:rPr>
                        <a:t>Disciplina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000" b="1" i="0" u="none" strike="noStrike" dirty="0">
                          <a:solidFill>
                            <a:srgbClr val="FFFFFF"/>
                          </a:solidFill>
                          <a:effectLst/>
                          <a:latin typeface="Calibri"/>
                        </a:rPr>
                        <a:t>Ano </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000" b="1" i="0" u="none" strike="noStrike" dirty="0">
                          <a:solidFill>
                            <a:srgbClr val="FFFFFF"/>
                          </a:solidFill>
                          <a:effectLst/>
                          <a:latin typeface="Calibri"/>
                        </a:rPr>
                        <a:t>Turma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tc>
                  <a:txBody>
                    <a:bodyPr/>
                    <a:lstStyle/>
                    <a:p>
                      <a:pPr algn="ctr" rtl="0" fontAlgn="ctr"/>
                      <a:r>
                        <a:rPr lang="pt-PT" sz="1000" b="1" i="0" u="none" strike="noStrike" dirty="0">
                          <a:solidFill>
                            <a:srgbClr val="FFFFFF"/>
                          </a:solidFill>
                          <a:effectLst/>
                          <a:latin typeface="Calibri"/>
                        </a:rPr>
                        <a:t>Justificação</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1F4E78"/>
                    </a:solidFill>
                  </a:tcPr>
                </a:tc>
                <a:extLst>
                  <a:ext uri="{0D108BD9-81ED-4DB2-BD59-A6C34878D82A}">
                    <a16:rowId xmlns:a16="http://schemas.microsoft.com/office/drawing/2014/main" val="147835629"/>
                  </a:ext>
                </a:extLst>
              </a:tr>
              <a:tr h="352117">
                <a:tc>
                  <a:txBody>
                    <a:bodyPr/>
                    <a:lstStyle/>
                    <a:p>
                      <a:pPr algn="ctr" rtl="0" fontAlgn="ctr"/>
                      <a:r>
                        <a:rPr lang="pt-PT" sz="1000" b="0" i="0" u="none" strike="noStrike" dirty="0">
                          <a:solidFill>
                            <a:schemeClr val="tx1"/>
                          </a:solidFill>
                          <a:effectLst/>
                          <a:latin typeface="Calibri"/>
                        </a:rPr>
                        <a:t>DCEN</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DBDB"/>
                    </a:solidFill>
                  </a:tcPr>
                </a:tc>
                <a:tc>
                  <a:txBody>
                    <a:bodyPr/>
                    <a:lstStyle/>
                    <a:p>
                      <a:pPr algn="ctr" rtl="0" fontAlgn="t"/>
                      <a:r>
                        <a:rPr lang="pt-PT" sz="1000" b="0" i="0" u="none" strike="noStrike" dirty="0">
                          <a:solidFill>
                            <a:schemeClr val="tx1"/>
                          </a:solidFill>
                          <a:effectLst/>
                          <a:latin typeface="+mn-lt"/>
                        </a:rPr>
                        <a:t>Matemática A</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t"/>
                      <a:r>
                        <a:rPr lang="pt-PT" sz="1000" b="0" i="0" u="none" strike="noStrike" dirty="0">
                          <a:solidFill>
                            <a:schemeClr val="tx1"/>
                          </a:solidFill>
                          <a:effectLst/>
                          <a:latin typeface="Calibri"/>
                        </a:rPr>
                        <a:t>12</a:t>
                      </a:r>
                    </a:p>
                  </a:txBody>
                  <a:tcPr marL="8780" marR="8780" marT="8780" marB="42144">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000" b="0" i="0" u="none" strike="noStrike" dirty="0">
                          <a:solidFill>
                            <a:schemeClr val="tx1"/>
                          </a:solidFill>
                          <a:effectLst/>
                          <a:latin typeface="Calibri"/>
                        </a:rPr>
                        <a:t>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tc>
                  <a:txBody>
                    <a:bodyPr/>
                    <a:lstStyle/>
                    <a:p>
                      <a:pPr algn="ctr" rtl="0" fontAlgn="ctr"/>
                      <a:r>
                        <a:rPr lang="pt-PT" sz="1000" b="0" i="0" u="none" strike="noStrike" dirty="0">
                          <a:solidFill>
                            <a:schemeClr val="tx1"/>
                          </a:solidFill>
                          <a:effectLst/>
                          <a:latin typeface="Calibri"/>
                        </a:rPr>
                        <a:t>a)</a:t>
                      </a:r>
                    </a:p>
                  </a:txBody>
                  <a:tcPr marL="8780" marR="8780" marT="8780" marB="42144"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DD7EE"/>
                    </a:solidFill>
                  </a:tcPr>
                </a:tc>
                <a:extLst>
                  <a:ext uri="{0D108BD9-81ED-4DB2-BD59-A6C34878D82A}">
                    <a16:rowId xmlns:a16="http://schemas.microsoft.com/office/drawing/2014/main" val="1543291255"/>
                  </a:ext>
                </a:extLst>
              </a:tr>
            </a:tbl>
          </a:graphicData>
        </a:graphic>
      </p:graphicFrame>
      <p:sp>
        <p:nvSpPr>
          <p:cNvPr id="2" name="CaixaDeTexto 1">
            <a:extLst>
              <a:ext uri="{FF2B5EF4-FFF2-40B4-BE49-F238E27FC236}">
                <a16:creationId xmlns:a16="http://schemas.microsoft.com/office/drawing/2014/main" id="{8D7B1697-1E5A-4C8D-C524-7190D045EBEE}"/>
              </a:ext>
            </a:extLst>
          </p:cNvPr>
          <p:cNvSpPr txBox="1"/>
          <p:nvPr/>
        </p:nvSpPr>
        <p:spPr>
          <a:xfrm>
            <a:off x="769139" y="3523129"/>
            <a:ext cx="8360534" cy="646331"/>
          </a:xfrm>
          <a:prstGeom prst="rect">
            <a:avLst/>
          </a:prstGeom>
          <a:noFill/>
        </p:spPr>
        <p:txBody>
          <a:bodyPr wrap="square" lIns="91440" tIns="45720" rIns="91440" bIns="45720" rtlCol="0" anchor="t">
            <a:spAutoFit/>
          </a:bodyPr>
          <a:lstStyle/>
          <a:p>
            <a:pPr marL="228600" indent="-228600">
              <a:buAutoNum type="alphaLcParenR"/>
            </a:pPr>
            <a:r>
              <a:rPr lang="pt-PT" sz="1200" dirty="0"/>
              <a:t>Devido à necessidade de dedicar mais aulas à realização de exercícios, de modo a promover uma consolidação mais eficaz dos conteúdos, não foi possível cumprir integralmente a planificação inicialmente prevista.</a:t>
            </a:r>
          </a:p>
          <a:p>
            <a:r>
              <a:rPr lang="pt-PT" sz="1200" dirty="0"/>
              <a:t>       Para colmatar esta situação, proceder-se-á a um reajuste da planificação.</a:t>
            </a:r>
          </a:p>
        </p:txBody>
      </p:sp>
    </p:spTree>
    <p:extLst>
      <p:ext uri="{BB962C8B-B14F-4D97-AF65-F5344CB8AC3E}">
        <p14:creationId xmlns:p14="http://schemas.microsoft.com/office/powerpoint/2010/main" val="31632724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AEC2A4-D700-0CF6-83FC-0FE47E2B655F}"/>
              </a:ext>
            </a:extLst>
          </p:cNvPr>
          <p:cNvPicPr>
            <a:picLocks noChangeAspect="1"/>
          </p:cNvPicPr>
          <p:nvPr/>
        </p:nvPicPr>
        <p:blipFill>
          <a:blip r:embed="rId2"/>
          <a:stretch>
            <a:fillRect/>
          </a:stretch>
        </p:blipFill>
        <p:spPr>
          <a:xfrm>
            <a:off x="7327439" y="-397119"/>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88520" y="841753"/>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15645EA3-1D5C-4A0B-9B80-F512DA2850AF}"/>
              </a:ext>
            </a:extLst>
          </p:cNvPr>
          <p:cNvGraphicFramePr>
            <a:graphicFrameLocks noGrp="1"/>
          </p:cNvGraphicFramePr>
          <p:nvPr>
            <p:extLst>
              <p:ext uri="{D42A27DB-BD31-4B8C-83A1-F6EECF244321}">
                <p14:modId xmlns:p14="http://schemas.microsoft.com/office/powerpoint/2010/main" val="4133193355"/>
              </p:ext>
            </p:extLst>
          </p:nvPr>
        </p:nvGraphicFramePr>
        <p:xfrm>
          <a:off x="391573" y="1985023"/>
          <a:ext cx="9129026" cy="3694445"/>
        </p:xfrm>
        <a:graphic>
          <a:graphicData uri="http://schemas.openxmlformats.org/drawingml/2006/table">
            <a:tbl>
              <a:tblPr firstRow="1" firstCol="1" bandRow="1"/>
              <a:tblGrid>
                <a:gridCol w="1378710">
                  <a:extLst>
                    <a:ext uri="{9D8B030D-6E8A-4147-A177-3AD203B41FA5}">
                      <a16:colId xmlns:a16="http://schemas.microsoft.com/office/drawing/2014/main" val="4109394399"/>
                    </a:ext>
                  </a:extLst>
                </a:gridCol>
                <a:gridCol w="1091889">
                  <a:extLst>
                    <a:ext uri="{9D8B030D-6E8A-4147-A177-3AD203B41FA5}">
                      <a16:colId xmlns:a16="http://schemas.microsoft.com/office/drawing/2014/main" val="2366199567"/>
                    </a:ext>
                  </a:extLst>
                </a:gridCol>
                <a:gridCol w="1091889">
                  <a:extLst>
                    <a:ext uri="{9D8B030D-6E8A-4147-A177-3AD203B41FA5}">
                      <a16:colId xmlns:a16="http://schemas.microsoft.com/office/drawing/2014/main" val="1035765491"/>
                    </a:ext>
                  </a:extLst>
                </a:gridCol>
                <a:gridCol w="1277768">
                  <a:extLst>
                    <a:ext uri="{9D8B030D-6E8A-4147-A177-3AD203B41FA5}">
                      <a16:colId xmlns:a16="http://schemas.microsoft.com/office/drawing/2014/main" val="2017827077"/>
                    </a:ext>
                  </a:extLst>
                </a:gridCol>
                <a:gridCol w="1626171">
                  <a:extLst>
                    <a:ext uri="{9D8B030D-6E8A-4147-A177-3AD203B41FA5}">
                      <a16:colId xmlns:a16="http://schemas.microsoft.com/office/drawing/2014/main" val="3846112100"/>
                    </a:ext>
                  </a:extLst>
                </a:gridCol>
                <a:gridCol w="1157098">
                  <a:extLst>
                    <a:ext uri="{9D8B030D-6E8A-4147-A177-3AD203B41FA5}">
                      <a16:colId xmlns:a16="http://schemas.microsoft.com/office/drawing/2014/main" val="444973160"/>
                    </a:ext>
                  </a:extLst>
                </a:gridCol>
                <a:gridCol w="1505501">
                  <a:extLst>
                    <a:ext uri="{9D8B030D-6E8A-4147-A177-3AD203B41FA5}">
                      <a16:colId xmlns:a16="http://schemas.microsoft.com/office/drawing/2014/main" val="4155156919"/>
                    </a:ext>
                  </a:extLst>
                </a:gridCol>
              </a:tblGrid>
              <a:tr h="266649">
                <a:tc gridSpan="7">
                  <a:txBody>
                    <a:bodyPr/>
                    <a:lstStyle/>
                    <a:p>
                      <a:pPr algn="ctr">
                        <a:lnSpc>
                          <a:spcPct val="107000"/>
                        </a:lnSpc>
                        <a:spcAft>
                          <a:spcPts val="0"/>
                        </a:spcAft>
                      </a:pPr>
                      <a:r>
                        <a:rPr lang="pt-PT" sz="1100" b="0" kern="100" dirty="0">
                          <a:solidFill>
                            <a:schemeClr val="bg1"/>
                          </a:solidFill>
                          <a:effectLst/>
                          <a:latin typeface="+mn-lt"/>
                          <a:ea typeface="Calibri"/>
                          <a:cs typeface="Times New Roman"/>
                        </a:rPr>
                        <a:t>Plano Anual de atividades</a:t>
                      </a:r>
                      <a:endParaRPr lang="pt-PT" sz="1050" b="0" kern="100" dirty="0">
                        <a:solidFill>
                          <a:schemeClr val="bg1"/>
                        </a:solidFill>
                        <a:effectLst/>
                        <a:latin typeface="+mn-lt"/>
                        <a:ea typeface="Calibri"/>
                        <a:cs typeface="Times New Roman"/>
                      </a:endParaRPr>
                    </a:p>
                    <a:p>
                      <a:pPr algn="ctr">
                        <a:lnSpc>
                          <a:spcPct val="107000"/>
                        </a:lnSpc>
                        <a:spcAft>
                          <a:spcPts val="0"/>
                        </a:spcAft>
                      </a:pP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795532509"/>
                  </a:ext>
                </a:extLst>
              </a:tr>
              <a:tr h="205173">
                <a:tc rowSpan="2">
                  <a:txBody>
                    <a:bodyPr/>
                    <a:lstStyle/>
                    <a:p>
                      <a:pPr>
                        <a:lnSpc>
                          <a:spcPct val="107000"/>
                        </a:lnSpc>
                        <a:spcAft>
                          <a:spcPts val="0"/>
                        </a:spcAft>
                      </a:pPr>
                      <a:endParaRPr lang="pt-PT" sz="1050" b="0" kern="100" dirty="0">
                        <a:effectLst/>
                        <a:latin typeface="+mn-lt"/>
                        <a:ea typeface="Calibri"/>
                        <a:cs typeface="Times New Roman"/>
                      </a:endParaRPr>
                    </a:p>
                    <a:p>
                      <a:pPr>
                        <a:lnSpc>
                          <a:spcPct val="107000"/>
                        </a:lnSpc>
                        <a:spcAft>
                          <a:spcPts val="0"/>
                        </a:spcAft>
                      </a:pPr>
                      <a:r>
                        <a:rPr lang="pt-PT" sz="1050" b="0" kern="100" dirty="0">
                          <a:solidFill>
                            <a:srgbClr val="FFFFFF"/>
                          </a:solidFill>
                          <a:effectLst/>
                          <a:latin typeface="+mn-lt"/>
                          <a:ea typeface="Calibri"/>
                          <a:cs typeface="Times New Roman"/>
                        </a:rPr>
                        <a:t>DEPARTAMENTO</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ATIVIDADES PREVISTAS</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NÃO PREVISTAS REALIZADAS </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0" kern="100" dirty="0">
                          <a:solidFill>
                            <a:schemeClr val="bg1"/>
                          </a:solidFill>
                          <a:effectLst/>
                          <a:latin typeface="+mn-lt"/>
                          <a:ea typeface="Calibri"/>
                          <a:cs typeface="Times New Roman"/>
                        </a:rPr>
                        <a:t>PÚBLICO-ALVO</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ENVOLVIDOS</a:t>
                      </a:r>
                      <a:endParaRPr lang="pt-PT" sz="1050" b="0" kern="100" dirty="0">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0" kern="100" dirty="0">
                          <a:solidFill>
                            <a:srgbClr val="FFFFFF"/>
                          </a:solidFill>
                          <a:effectLst/>
                          <a:latin typeface="+mn-lt"/>
                          <a:ea typeface="Calibri"/>
                          <a:cs typeface="Times New Roman"/>
                        </a:rPr>
                        <a:t>AVALIAÇÃO</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65561520"/>
                  </a:ext>
                </a:extLst>
              </a:tr>
              <a:tr h="211606">
                <a:tc vMerge="1">
                  <a:txBody>
                    <a:bodyPr/>
                    <a:lstStyle/>
                    <a:p>
                      <a:endParaRPr lang="pt-PT"/>
                    </a:p>
                  </a:txBody>
                  <a:tcPr/>
                </a:tc>
                <a:tc>
                  <a:txBody>
                    <a:bodyPr/>
                    <a:lstStyle/>
                    <a:p>
                      <a:pPr algn="ctr">
                        <a:lnSpc>
                          <a:spcPct val="107000"/>
                        </a:lnSpc>
                        <a:spcAft>
                          <a:spcPts val="0"/>
                        </a:spcAft>
                      </a:pPr>
                      <a:r>
                        <a:rPr lang="pt-PT" sz="1050" b="0" kern="100" dirty="0">
                          <a:solidFill>
                            <a:srgbClr val="FFFFFF"/>
                          </a:solidFill>
                          <a:effectLst/>
                          <a:latin typeface="+mn-lt"/>
                          <a:ea typeface="Calibri"/>
                          <a:cs typeface="Times New Roman"/>
                        </a:rPr>
                        <a:t>REALIZADAS</a:t>
                      </a:r>
                      <a:endParaRPr lang="pt-PT" sz="1050" b="0" kern="100" dirty="0">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0" kern="100" dirty="0">
                          <a:solidFill>
                            <a:srgbClr val="FFFFFF"/>
                          </a:solidFill>
                          <a:effectLst/>
                          <a:latin typeface="+mn-lt"/>
                          <a:ea typeface="Calibri"/>
                          <a:cs typeface="Times New Roman"/>
                        </a:rPr>
                        <a:t>NÃO REALIZADAS</a:t>
                      </a:r>
                      <a:endParaRPr lang="pt-PT" sz="1050" b="0" kern="100" dirty="0">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3853808575"/>
                  </a:ext>
                </a:extLst>
              </a:tr>
              <a:tr h="213516">
                <a:tc rowSpan="3">
                  <a:txBody>
                    <a:bodyPr/>
                    <a:lstStyle/>
                    <a:p>
                      <a:pPr algn="ctr">
                        <a:lnSpc>
                          <a:spcPct val="107000"/>
                        </a:lnSpc>
                        <a:spcAft>
                          <a:spcPts val="0"/>
                        </a:spcAft>
                      </a:pPr>
                      <a:r>
                        <a:rPr lang="pt-PT" sz="1050" b="0" kern="100" dirty="0">
                          <a:solidFill>
                            <a:schemeClr val="tx1"/>
                          </a:solidFill>
                          <a:effectLst/>
                          <a:latin typeface="+mn-lt"/>
                          <a:ea typeface="Calibri"/>
                          <a:cs typeface="Times New Roman"/>
                        </a:rPr>
                        <a:t>DLE</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0" kern="100" dirty="0">
                          <a:solidFill>
                            <a:schemeClr val="tx1"/>
                          </a:solidFill>
                          <a:effectLst/>
                          <a:latin typeface="+mn-lt"/>
                          <a:ea typeface="Calibri" panose="020F0502020204030204" pitchFamily="34" charset="0"/>
                          <a:cs typeface="Times New Roman" panose="02020603050405020304" pitchFamily="18" charset="0"/>
                        </a:rPr>
                        <a:t>Halloween</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endParaRPr lang="pt-PT" sz="105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algn="ctr" defTabSz="914400" rtl="0" eaLnBrk="1" latinLnBrk="0" hangingPunct="1">
                        <a:lnSpc>
                          <a:spcPct val="105000"/>
                        </a:lnSpc>
                        <a:spcAft>
                          <a:spcPts val="800"/>
                        </a:spcAft>
                      </a:pPr>
                      <a:r>
                        <a:rPr lang="pt-PT" sz="1050" b="0" kern="100" dirty="0">
                          <a:solidFill>
                            <a:schemeClr val="tx1"/>
                          </a:solidFill>
                          <a:effectLst/>
                          <a:latin typeface="+mn-lt"/>
                          <a:ea typeface="Calibri"/>
                          <a:cs typeface="Times New Roman"/>
                        </a:rPr>
                        <a:t>Comunidade Escolar</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algn="ctr" defTabSz="914400" rtl="0" eaLnBrk="1" latinLnBrk="0" hangingPunct="1">
                        <a:lnSpc>
                          <a:spcPct val="105000"/>
                        </a:lnSpc>
                        <a:spcAft>
                          <a:spcPts val="800"/>
                        </a:spcAft>
                      </a:pPr>
                      <a:endParaRPr lang="pt-PT" sz="105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ctr">
                        <a:lnSpc>
                          <a:spcPct val="105000"/>
                        </a:lnSpc>
                        <a:spcAft>
                          <a:spcPts val="0"/>
                        </a:spcAft>
                      </a:pPr>
                      <a:r>
                        <a:rPr lang="en-US" sz="1000" b="0" kern="100" dirty="0">
                          <a:solidFill>
                            <a:schemeClr val="tx1"/>
                          </a:solidFill>
                          <a:effectLst/>
                          <a:latin typeface="+mn-lt"/>
                          <a:ea typeface="Calibri"/>
                          <a:cs typeface="Times New Roman"/>
                        </a:rPr>
                        <a:t>Muito Bom</a:t>
                      </a:r>
                      <a:endParaRPr lang="pt-PT" sz="105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86682726"/>
                  </a:ext>
                </a:extLst>
              </a:tr>
              <a:tr h="213516">
                <a:tc vMerge="1">
                  <a:txBody>
                    <a:bodyPr/>
                    <a:lstStyle/>
                    <a:p>
                      <a:pPr algn="ctr">
                        <a:lnSpc>
                          <a:spcPct val="107000"/>
                        </a:lnSpc>
                        <a:spcAft>
                          <a:spcPts val="0"/>
                        </a:spcAft>
                      </a:pPr>
                      <a:endParaRPr lang="pt-PT" sz="105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0" kern="100" dirty="0" err="1">
                          <a:solidFill>
                            <a:schemeClr val="tx1"/>
                          </a:solidFill>
                          <a:effectLst/>
                          <a:latin typeface="+mn-lt"/>
                          <a:ea typeface="Calibri" panose="020F0502020204030204" pitchFamily="34" charset="0"/>
                          <a:cs typeface="Times New Roman" panose="02020603050405020304" pitchFamily="18" charset="0"/>
                        </a:rPr>
                        <a:t>Thanksgiving</a:t>
                      </a:r>
                      <a:endParaRPr lang="pt-PT" sz="10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endParaRPr lang="pt-PT" sz="105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r>
                        <a:rPr lang="pt-PT" sz="1050" b="0" kern="100" dirty="0">
                          <a:solidFill>
                            <a:schemeClr val="tx1"/>
                          </a:solidFill>
                          <a:effectLst/>
                          <a:latin typeface="+mn-lt"/>
                          <a:ea typeface="Calibri"/>
                          <a:cs typeface="Times New Roman"/>
                        </a:rPr>
                        <a:t>Comunidade Escolar</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algn="ctr" defTabSz="914400" rtl="0" eaLnBrk="1" latinLnBrk="0" hangingPunct="1">
                        <a:lnSpc>
                          <a:spcPct val="105000"/>
                        </a:lnSpc>
                        <a:spcAft>
                          <a:spcPts val="800"/>
                        </a:spcAft>
                      </a:pPr>
                      <a:endParaRPr lang="pt-PT" sz="105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en-US" sz="1050" b="0" kern="100" dirty="0">
                          <a:solidFill>
                            <a:schemeClr val="tx1"/>
                          </a:solidFill>
                          <a:effectLst/>
                          <a:latin typeface="+mn-lt"/>
                          <a:ea typeface="Calibri"/>
                          <a:cs typeface="Times New Roman"/>
                        </a:rPr>
                        <a:t>Bom</a:t>
                      </a:r>
                      <a:endParaRPr lang="pt-PT" sz="1100" b="0" kern="100" dirty="0">
                        <a:solidFill>
                          <a:schemeClr val="tx1"/>
                        </a:solidFill>
                        <a:effectLst/>
                        <a:latin typeface="+mn-lt"/>
                        <a:ea typeface="Calibri"/>
                        <a:cs typeface="Times New Roman"/>
                      </a:endParaRPr>
                    </a:p>
                    <a:p>
                      <a:pPr algn="ctr">
                        <a:lnSpc>
                          <a:spcPct val="105000"/>
                        </a:lnSpc>
                        <a:spcAft>
                          <a:spcPts val="0"/>
                        </a:spcAft>
                      </a:pPr>
                      <a:endParaRPr lang="pt-PT" sz="105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612176820"/>
                  </a:ext>
                </a:extLst>
              </a:tr>
              <a:tr h="213516">
                <a:tc vMerge="1">
                  <a:txBody>
                    <a:bodyPr/>
                    <a:lstStyle/>
                    <a:p>
                      <a:pPr algn="ctr">
                        <a:lnSpc>
                          <a:spcPct val="107000"/>
                        </a:lnSpc>
                        <a:spcAft>
                          <a:spcPts val="0"/>
                        </a:spcAft>
                      </a:pPr>
                      <a:endParaRPr lang="pt-PT" sz="105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0" kern="100" dirty="0">
                          <a:solidFill>
                            <a:schemeClr val="tx1"/>
                          </a:solidFill>
                          <a:effectLst/>
                          <a:latin typeface="+mn-lt"/>
                          <a:ea typeface="Calibri" panose="020F0502020204030204" pitchFamily="34" charset="0"/>
                          <a:cs typeface="Times New Roman" panose="02020603050405020304" pitchFamily="18" charset="0"/>
                        </a:rPr>
                        <a:t>Feira do Livro</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endParaRPr lang="pt-PT" sz="105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r>
                        <a:rPr lang="pt-PT" sz="1050" b="0" kern="100" dirty="0">
                          <a:solidFill>
                            <a:schemeClr val="tx1"/>
                          </a:solidFill>
                          <a:effectLst/>
                          <a:latin typeface="+mn-lt"/>
                          <a:ea typeface="Calibri"/>
                          <a:cs typeface="Times New Roman"/>
                        </a:rPr>
                        <a:t>Comunidade Escolar e Social</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0" algn="ctr" defTabSz="914400" rtl="0" eaLnBrk="1" latinLnBrk="0" hangingPunct="1">
                        <a:lnSpc>
                          <a:spcPct val="105000"/>
                        </a:lnSpc>
                        <a:spcAft>
                          <a:spcPts val="800"/>
                        </a:spcAft>
                      </a:pPr>
                      <a:endParaRPr lang="pt-PT" sz="105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ctr">
                        <a:lnSpc>
                          <a:spcPct val="105000"/>
                        </a:lnSpc>
                        <a:spcAft>
                          <a:spcPts val="0"/>
                        </a:spcAft>
                      </a:pPr>
                      <a:r>
                        <a:rPr lang="pt-PT" sz="1050" b="0" kern="100" dirty="0">
                          <a:solidFill>
                            <a:schemeClr val="tx1"/>
                          </a:solidFill>
                          <a:effectLst/>
                          <a:latin typeface="+mn-lt"/>
                          <a:ea typeface="Calibri"/>
                          <a:cs typeface="Times New Roman"/>
                        </a:rPr>
                        <a:t>Muito Bom</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327054997"/>
                  </a:ext>
                </a:extLst>
              </a:tr>
              <a:tr h="1089211">
                <a:tc rowSpan="2">
                  <a:txBody>
                    <a:bodyPr/>
                    <a:lstStyle/>
                    <a:p>
                      <a:pPr algn="ctr">
                        <a:lnSpc>
                          <a:spcPct val="107000"/>
                        </a:lnSpc>
                        <a:spcAft>
                          <a:spcPts val="0"/>
                        </a:spcAft>
                      </a:pPr>
                      <a:r>
                        <a:rPr lang="pt-PT" sz="1050" b="0" kern="100" dirty="0">
                          <a:solidFill>
                            <a:schemeClr val="tx1"/>
                          </a:solidFill>
                          <a:effectLst/>
                          <a:latin typeface="+mn-lt"/>
                          <a:ea typeface="Calibri"/>
                          <a:cs typeface="Times New Roman"/>
                        </a:rPr>
                        <a:t>DCSH</a:t>
                      </a: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kern="1200" dirty="0">
                          <a:solidFill>
                            <a:schemeClr val="tx1"/>
                          </a:solidFill>
                          <a:effectLst/>
                          <a:latin typeface="+mn-lt"/>
                          <a:ea typeface="+mn-ea"/>
                          <a:cs typeface="+mn-cs"/>
                        </a:rPr>
                        <a:t>Dia Internacional dos Direitos Humanos</a:t>
                      </a:r>
                      <a:endParaRPr lang="pt-PT" sz="1000" b="0" u="sng"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000" dirty="0">
                          <a:solidFill>
                            <a:schemeClr val="tx1"/>
                          </a:solidFill>
                        </a:rPr>
                        <a:t>Alunos dos primeiro, segundo e terceiro ciclos, do ensino secundário, bem como, as turmas de </a:t>
                      </a:r>
                      <a:r>
                        <a:rPr lang="pt-PT" sz="1000" dirty="0" err="1">
                          <a:solidFill>
                            <a:schemeClr val="tx1"/>
                          </a:solidFill>
                        </a:rPr>
                        <a:t>Profij</a:t>
                      </a:r>
                      <a:r>
                        <a:rPr lang="pt-PT" sz="1000" dirty="0">
                          <a:solidFill>
                            <a:schemeClr val="tx1"/>
                          </a:solidFill>
                        </a:rPr>
                        <a:t> IV e da Formação Profissionalizante</a:t>
                      </a:r>
                    </a:p>
                    <a:p>
                      <a:pPr lvl="0" algn="ctr">
                        <a:lnSpc>
                          <a:spcPct val="107000"/>
                        </a:lnSpc>
                        <a:spcAft>
                          <a:spcPts val="0"/>
                        </a:spcAft>
                        <a:buNone/>
                      </a:pPr>
                      <a:endParaRPr lang="pt-PT" sz="1000" dirty="0">
                        <a:solidFill>
                          <a:schemeClr val="accent2"/>
                        </a:solidFill>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endParaRPr lang="pt-PT" sz="1000" dirty="0">
                        <a:solidFill>
                          <a:schemeClr val="tx1"/>
                        </a:solidFill>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b="0" kern="100" dirty="0">
                          <a:solidFill>
                            <a:schemeClr val="tx1"/>
                          </a:solidFill>
                          <a:effectLst/>
                          <a:latin typeface="+mn-lt"/>
                          <a:ea typeface="Calibri"/>
                          <a:cs typeface="Times New Roman"/>
                        </a:rPr>
                        <a:t>Muito Bom</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99876304"/>
                  </a:ext>
                </a:extLst>
              </a:tr>
              <a:tr h="1089211">
                <a:tc vMerge="1">
                  <a:txBody>
                    <a:bodyPr/>
                    <a:lstStyle/>
                    <a:p>
                      <a:pPr algn="ctr">
                        <a:lnSpc>
                          <a:spcPct val="107000"/>
                        </a:lnSpc>
                        <a:spcAft>
                          <a:spcPts val="0"/>
                        </a:spcAft>
                      </a:pPr>
                      <a:endParaRPr lang="pt-PT" sz="1050" b="0"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000" b="0" u="sng" kern="100" dirty="0">
                        <a:solidFill>
                          <a:schemeClr val="tx1"/>
                        </a:solidFill>
                        <a:effectLst/>
                        <a:latin typeface="+mn-lt"/>
                        <a:ea typeface="Calibri"/>
                        <a:cs typeface="Times New Roman"/>
                      </a:endParaRPr>
                    </a:p>
                  </a:txBody>
                  <a:tcPr marL="40959" marR="409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00" b="0" kern="100" dirty="0">
                        <a:solidFill>
                          <a:schemeClr val="tx1"/>
                        </a:solidFill>
                        <a:effectLst/>
                        <a:latin typeface="+mn-lt"/>
                        <a:ea typeface="Calibri" panose="020F0502020204030204" pitchFamily="34" charset="0"/>
                        <a:cs typeface="Times New Roman" panose="02020603050405020304" pitchFamily="18" charset="0"/>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200" dirty="0">
                          <a:solidFill>
                            <a:schemeClr val="tx1"/>
                          </a:solidFill>
                          <a:effectLst/>
                          <a:latin typeface="+mn-lt"/>
                          <a:ea typeface="+mn-ea"/>
                          <a:cs typeface="+mn-cs"/>
                        </a:rPr>
                        <a:t>Dia da Filosofia</a:t>
                      </a:r>
                      <a:endParaRPr lang="pt-PT" sz="1000" b="0" kern="100" dirty="0">
                        <a:solidFill>
                          <a:schemeClr val="tx1"/>
                        </a:solidFill>
                        <a:effectLst/>
                        <a:latin typeface="+mn-lt"/>
                        <a:ea typeface="Calibri"/>
                        <a:cs typeface="Times New Roman"/>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solidFill>
                            <a:schemeClr val="tx1"/>
                          </a:solidFill>
                        </a:rPr>
                        <a:t>Comunidade escolar</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endParaRPr lang="pt-PT" sz="1000" dirty="0">
                        <a:solidFill>
                          <a:schemeClr val="tx1"/>
                        </a:solidFill>
                      </a:endParaRP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b="0" kern="100" dirty="0">
                          <a:solidFill>
                            <a:schemeClr val="tx1"/>
                          </a:solidFill>
                          <a:effectLst/>
                          <a:latin typeface="+mn-lt"/>
                          <a:ea typeface="Calibri"/>
                          <a:cs typeface="Times New Roman"/>
                        </a:rPr>
                        <a:t>Bom</a:t>
                      </a:r>
                    </a:p>
                  </a:txBody>
                  <a:tcPr marL="40959" marR="409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88659504"/>
                  </a:ext>
                </a:extLst>
              </a:tr>
            </a:tbl>
          </a:graphicData>
        </a:graphic>
      </p:graphicFrame>
    </p:spTree>
    <p:extLst>
      <p:ext uri="{BB962C8B-B14F-4D97-AF65-F5344CB8AC3E}">
        <p14:creationId xmlns:p14="http://schemas.microsoft.com/office/powerpoint/2010/main" val="3549655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CB861-7B24-8CE0-3584-1D8C6259FD1C}"/>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4DFC890A-E1E5-8C39-764A-FB133373FFBE}"/>
              </a:ext>
            </a:extLst>
          </p:cNvPr>
          <p:cNvPicPr>
            <a:picLocks noChangeAspect="1"/>
          </p:cNvPicPr>
          <p:nvPr/>
        </p:nvPicPr>
        <p:blipFill>
          <a:blip r:embed="rId2"/>
          <a:stretch>
            <a:fillRect/>
          </a:stretch>
        </p:blipFill>
        <p:spPr>
          <a:xfrm>
            <a:off x="6549772" y="-249038"/>
            <a:ext cx="3359187" cy="2773920"/>
          </a:xfrm>
          <a:prstGeom prst="rect">
            <a:avLst/>
          </a:prstGeom>
        </p:spPr>
      </p:pic>
      <p:sp>
        <p:nvSpPr>
          <p:cNvPr id="18" name="CaixaDeTexto 17">
            <a:extLst>
              <a:ext uri="{FF2B5EF4-FFF2-40B4-BE49-F238E27FC236}">
                <a16:creationId xmlns:a16="http://schemas.microsoft.com/office/drawing/2014/main" id="{ECA646B1-9773-4A56-75CC-C4A0890F8D9F}"/>
              </a:ext>
            </a:extLst>
          </p:cNvPr>
          <p:cNvSpPr txBox="1"/>
          <p:nvPr/>
        </p:nvSpPr>
        <p:spPr>
          <a:xfrm>
            <a:off x="194103" y="286449"/>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2" name="Tabela 1">
            <a:extLst>
              <a:ext uri="{FF2B5EF4-FFF2-40B4-BE49-F238E27FC236}">
                <a16:creationId xmlns:a16="http://schemas.microsoft.com/office/drawing/2014/main" id="{A1C6C64D-C6F2-4DCC-6F4A-8F1A4062A5CC}"/>
              </a:ext>
            </a:extLst>
          </p:cNvPr>
          <p:cNvGraphicFramePr>
            <a:graphicFrameLocks noGrp="1"/>
          </p:cNvGraphicFramePr>
          <p:nvPr>
            <p:extLst>
              <p:ext uri="{D42A27DB-BD31-4B8C-83A1-F6EECF244321}">
                <p14:modId xmlns:p14="http://schemas.microsoft.com/office/powerpoint/2010/main" val="1919126403"/>
              </p:ext>
            </p:extLst>
          </p:nvPr>
        </p:nvGraphicFramePr>
        <p:xfrm>
          <a:off x="257325" y="911129"/>
          <a:ext cx="9391350" cy="5363845"/>
        </p:xfrm>
        <a:graphic>
          <a:graphicData uri="http://schemas.openxmlformats.org/drawingml/2006/table">
            <a:tbl>
              <a:tblPr firstRow="1" firstCol="1" bandRow="1"/>
              <a:tblGrid>
                <a:gridCol w="1211241">
                  <a:extLst>
                    <a:ext uri="{9D8B030D-6E8A-4147-A177-3AD203B41FA5}">
                      <a16:colId xmlns:a16="http://schemas.microsoft.com/office/drawing/2014/main" val="32221926"/>
                    </a:ext>
                  </a:extLst>
                </a:gridCol>
                <a:gridCol w="1079517">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050" b="1" kern="100" dirty="0">
                          <a:solidFill>
                            <a:schemeClr val="bg1"/>
                          </a:solidFill>
                          <a:effectLst/>
                          <a:latin typeface="+mn-lt"/>
                          <a:ea typeface="Calibri"/>
                          <a:cs typeface="Times New Roman"/>
                        </a:rPr>
                        <a:t>Plano Anual de atividades</a:t>
                      </a:r>
                      <a:endParaRPr lang="pt-PT" sz="900" kern="100" dirty="0">
                        <a:solidFill>
                          <a:schemeClr val="bg1"/>
                        </a:solidFill>
                        <a:effectLst/>
                        <a:latin typeface="+mn-lt"/>
                        <a:ea typeface="Calibri"/>
                        <a:cs typeface="Times New Roman"/>
                      </a:endParaRPr>
                    </a:p>
                    <a:p>
                      <a:pPr algn="ctr">
                        <a:lnSpc>
                          <a:spcPct val="107000"/>
                        </a:lnSpc>
                        <a:spcAft>
                          <a:spcPts val="0"/>
                        </a:spcAft>
                      </a:pP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900" kern="100" dirty="0">
                        <a:effectLst/>
                        <a:latin typeface="+mn-lt"/>
                        <a:ea typeface="Calibri"/>
                        <a:cs typeface="Times New Roman"/>
                      </a:endParaRPr>
                    </a:p>
                    <a:p>
                      <a:pPr algn="ctr">
                        <a:lnSpc>
                          <a:spcPct val="107000"/>
                        </a:lnSpc>
                        <a:spcAft>
                          <a:spcPts val="0"/>
                        </a:spcAft>
                      </a:pPr>
                      <a:r>
                        <a:rPr lang="pt-PT" sz="900" b="1" kern="100" dirty="0">
                          <a:solidFill>
                            <a:srgbClr val="FFFFFF"/>
                          </a:solidFill>
                          <a:effectLst/>
                          <a:latin typeface="+mn-lt"/>
                          <a:ea typeface="Calibri"/>
                          <a:cs typeface="Times New Roman"/>
                        </a:rPr>
                        <a:t>DEPARTAMENTO</a:t>
                      </a:r>
                      <a:endParaRPr lang="pt-PT" sz="90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ATIVIDADES PREVISTAS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NÃO PREVISTAS REALIZADAS </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PÚBLICO-ALVO</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ENVOLVIDOS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AVALIAÇÃO</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900" b="1" kern="100" dirty="0">
                          <a:solidFill>
                            <a:srgbClr val="FFFFFF"/>
                          </a:solidFill>
                          <a:effectLst/>
                          <a:latin typeface="+mn-lt"/>
                          <a:ea typeface="Calibri"/>
                          <a:cs typeface="Times New Roman"/>
                        </a:rPr>
                        <a:t>REALIZADAS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dirty="0">
                          <a:solidFill>
                            <a:srgbClr val="FFFFFF"/>
                          </a:solidFill>
                          <a:effectLst/>
                          <a:latin typeface="+mn-lt"/>
                          <a:ea typeface="Calibri"/>
                          <a:cs typeface="Times New Roman"/>
                        </a:rPr>
                        <a:t>NÃO REALIZADAS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374345">
                <a:tc rowSpan="8">
                  <a:txBody>
                    <a:bodyPr/>
                    <a:lstStyle/>
                    <a:p>
                      <a:pPr algn="ctr">
                        <a:lnSpc>
                          <a:spcPct val="107000"/>
                        </a:lnSpc>
                        <a:spcAft>
                          <a:spcPts val="0"/>
                        </a:spcAft>
                      </a:pPr>
                      <a:r>
                        <a:rPr lang="pt-PT" sz="900" b="1" kern="100" dirty="0">
                          <a:solidFill>
                            <a:schemeClr val="tx1"/>
                          </a:solidFill>
                          <a:effectLst/>
                          <a:latin typeface="+mn-lt"/>
                          <a:ea typeface="Calibri"/>
                          <a:cs typeface="Times New Roman"/>
                        </a:rPr>
                        <a:t>EXPRESSÕES</a:t>
                      </a: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07000"/>
                        </a:lnSpc>
                        <a:spcAft>
                          <a:spcPts val="0"/>
                        </a:spcAft>
                      </a:pPr>
                      <a:r>
                        <a:rPr lang="pt-PT" sz="900" kern="100" dirty="0">
                          <a:solidFill>
                            <a:schemeClr val="tx1"/>
                          </a:solidFill>
                          <a:effectLst/>
                          <a:latin typeface="+mn-lt"/>
                          <a:ea typeface="Calibri"/>
                          <a:cs typeface="Times New Roman"/>
                        </a:rPr>
                        <a:t>Decoração da escola para a festa de Natal 25/26</a:t>
                      </a: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900" kern="10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800"/>
                        </a:spcAft>
                      </a:pPr>
                      <a:r>
                        <a:rPr lang="pt-PT" sz="900" kern="100" dirty="0">
                          <a:solidFill>
                            <a:schemeClr val="tx1"/>
                          </a:solidFill>
                          <a:effectLst/>
                          <a:latin typeface="+mn-lt"/>
                          <a:ea typeface="Calibri"/>
                          <a:cs typeface="Times New Roman"/>
                        </a:rPr>
                        <a:t>Comunidade escolar</a:t>
                      </a: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rtl="0" eaLnBrk="1" fontAlgn="auto" latinLnBrk="0" hangingPunct="1">
                        <a:lnSpc>
                          <a:spcPct val="105000"/>
                        </a:lnSpc>
                        <a:spcBef>
                          <a:spcPts val="0"/>
                        </a:spcBef>
                        <a:spcAft>
                          <a:spcPts val="0"/>
                        </a:spcAft>
                        <a:buClrTx/>
                        <a:buSzTx/>
                        <a:buFontTx/>
                        <a:buNone/>
                      </a:pPr>
                      <a:r>
                        <a:rPr lang="pt-PT" sz="900" kern="100" dirty="0">
                          <a:solidFill>
                            <a:schemeClr val="tx1"/>
                          </a:solidFill>
                          <a:effectLst/>
                          <a:latin typeface="Calibri"/>
                          <a:ea typeface="Calibri"/>
                          <a:cs typeface="Times New Roman"/>
                        </a:rPr>
                        <a:t>Alunos  de </a:t>
                      </a:r>
                      <a:r>
                        <a:rPr lang="pt-PT" sz="900" b="0" i="0" u="none" strike="noStrike" kern="100" noProof="0" dirty="0">
                          <a:solidFill>
                            <a:srgbClr val="000000"/>
                          </a:solidFill>
                          <a:effectLst/>
                          <a:latin typeface="Calibri"/>
                        </a:rPr>
                        <a:t>Educação Visual e Educação Tecnológica do 2º e 3º ciclos.</a:t>
                      </a:r>
                      <a:endParaRPr lang="pt-PT" sz="900" kern="100" dirty="0">
                        <a:solidFill>
                          <a:schemeClr val="tx1"/>
                        </a:solidFill>
                        <a:effectLst/>
                        <a:latin typeface="Calibri"/>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900" kern="100" dirty="0">
                          <a:solidFill>
                            <a:schemeClr val="tx1"/>
                          </a:solidFill>
                          <a:effectLst/>
                          <a:latin typeface="+mn-lt"/>
                          <a:ea typeface="Calibri"/>
                          <a:cs typeface="Times New Roman"/>
                        </a:rPr>
                        <a:t>Muito Bom</a:t>
                      </a: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229478098"/>
                  </a:ext>
                </a:extLst>
              </a:tr>
              <a:tr h="561518">
                <a:tc vMerge="1">
                  <a:txBody>
                    <a:bodyPr/>
                    <a:lstStyle/>
                    <a:p>
                      <a:endParaRPr lang="pt-PT"/>
                    </a:p>
                  </a:txBody>
                  <a:tcPr>
                    <a:lnT w="12700" cap="flat" cmpd="sng" algn="ctr">
                      <a:solidFill>
                        <a:srgbClr val="FFFFFF"/>
                      </a:solidFill>
                      <a:prstDash val="solid"/>
                      <a:round/>
                      <a:headEnd type="none" w="med" len="med"/>
                      <a:tailEnd type="none" w="med" len="med"/>
                    </a:lnT>
                  </a:tcPr>
                </a:tc>
                <a:tc>
                  <a:txBody>
                    <a:bodyPr/>
                    <a:lstStyle/>
                    <a:p>
                      <a:pPr algn="l">
                        <a:lnSpc>
                          <a:spcPct val="115000"/>
                        </a:lnSpc>
                        <a:spcAft>
                          <a:spcPts val="800"/>
                        </a:spcAft>
                      </a:pPr>
                      <a:r>
                        <a:rPr lang="pt-PT" sz="900" dirty="0">
                          <a:solidFill>
                            <a:schemeClr val="tx1"/>
                          </a:solidFill>
                          <a:effectLst/>
                          <a:latin typeface="+mn-lt"/>
                          <a:ea typeface="Times New Roman" panose="02020603050405020304" pitchFamily="18" charset="0"/>
                        </a:rPr>
                        <a:t>Semana Europeia do Desporto</a:t>
                      </a:r>
                    </a:p>
                    <a:p>
                      <a:pPr algn="l">
                        <a:lnSpc>
                          <a:spcPct val="115000"/>
                        </a:lnSpc>
                        <a:spcAft>
                          <a:spcPts val="800"/>
                        </a:spcAft>
                      </a:pPr>
                      <a:r>
                        <a:rPr lang="pt-PT" sz="900" dirty="0">
                          <a:solidFill>
                            <a:schemeClr val="tx1"/>
                          </a:solidFill>
                          <a:effectLst/>
                          <a:latin typeface="+mn-lt"/>
                          <a:ea typeface="Times New Roman" panose="02020603050405020304" pitchFamily="18" charset="0"/>
                        </a:rPr>
                        <a:t>#Beactive @Work</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900" kern="10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r>
                        <a:rPr lang="pt-PT" sz="900" kern="100">
                          <a:solidFill>
                            <a:schemeClr val="tx1"/>
                          </a:solidFill>
                          <a:effectLst/>
                          <a:latin typeface="+mn-lt"/>
                          <a:ea typeface="Calibri" panose="020F0502020204030204" pitchFamily="34" charset="0"/>
                          <a:cs typeface="Times New Roman" panose="02020603050405020304" pitchFamily="18" charset="0"/>
                        </a:rPr>
                        <a:t>Comunidade escolar</a:t>
                      </a:r>
                      <a:endParaRPr lang="pt-PT" sz="900" kern="100" dirty="0" err="1">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Comunidade escolar</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900" b="0" i="0" u="none" strike="noStrike" kern="100" noProof="0" dirty="0">
                          <a:solidFill>
                            <a:schemeClr val="tx1"/>
                          </a:solidFill>
                          <a:effectLst/>
                          <a:latin typeface="Calibri"/>
                        </a:rPr>
                        <a:t>Muito Bom</a:t>
                      </a:r>
                      <a:endParaRPr lang="pt-PT" dirty="0"/>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95504664"/>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15000"/>
                        </a:lnSpc>
                        <a:spcAft>
                          <a:spcPts val="800"/>
                        </a:spcAft>
                      </a:pPr>
                      <a:r>
                        <a:rPr lang="pt-PT" sz="900" dirty="0">
                          <a:solidFill>
                            <a:schemeClr val="tx1"/>
                          </a:solidFill>
                          <a:effectLst/>
                          <a:latin typeface="+mn-lt"/>
                          <a:ea typeface="Times New Roman" panose="02020603050405020304" pitchFamily="18" charset="0"/>
                        </a:rPr>
                        <a:t>BRIGADA ECO-ESCOLA</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dirty="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r>
                        <a:rPr lang="pt-PT" sz="900" kern="100" dirty="0">
                          <a:solidFill>
                            <a:schemeClr val="tx1"/>
                          </a:solidFill>
                          <a:effectLst/>
                          <a:latin typeface="+mn-lt"/>
                          <a:ea typeface="Calibri" panose="020F0502020204030204" pitchFamily="34" charset="0"/>
                          <a:cs typeface="Times New Roman" panose="02020603050405020304" pitchFamily="18" charset="0"/>
                        </a:rPr>
                        <a:t>Alunos 5.ºano</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5 ALUNOS DO 5º B</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a:t>Muito Bom</a:t>
                      </a:r>
                      <a:endParaRPr lang="pt-PT" sz="1000" dirty="0"/>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825680412"/>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15000"/>
                        </a:lnSpc>
                        <a:spcAft>
                          <a:spcPts val="800"/>
                        </a:spcAft>
                      </a:pPr>
                      <a:r>
                        <a:rPr lang="pt-PT" sz="900" dirty="0">
                          <a:solidFill>
                            <a:schemeClr val="tx1"/>
                          </a:solidFill>
                          <a:effectLst/>
                          <a:latin typeface="+mn-lt"/>
                          <a:ea typeface="Times New Roman" panose="02020603050405020304" pitchFamily="18" charset="0"/>
                        </a:rPr>
                        <a:t>Mural logótipo ECO_ESCOLA</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r>
                        <a:rPr lang="pt-PT" sz="900" kern="100" dirty="0">
                          <a:solidFill>
                            <a:schemeClr val="tx1"/>
                          </a:solidFill>
                          <a:effectLst/>
                          <a:latin typeface="+mn-lt"/>
                          <a:ea typeface="Calibri" panose="020F0502020204030204" pitchFamily="34" charset="0"/>
                          <a:cs typeface="Times New Roman" panose="02020603050405020304" pitchFamily="18" charset="0"/>
                        </a:rPr>
                        <a:t>Alunos 7.ºano</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Alunos do 7º A</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696965921"/>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Corta-Mato Escolar Fase Escola</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dirty="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Alunos dos 8 aos 21 anos</a:t>
                      </a:r>
                    </a:p>
                    <a:p>
                      <a:pPr algn="ctr">
                        <a:lnSpc>
                          <a:spcPct val="105000"/>
                        </a:lnSpc>
                        <a:spcAft>
                          <a:spcPts val="800"/>
                        </a:spcAft>
                      </a:pP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27 alunos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t>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4198678834"/>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it-IT" sz="900" kern="100" dirty="0">
                          <a:solidFill>
                            <a:schemeClr val="tx1"/>
                          </a:solidFill>
                          <a:effectLst/>
                          <a:latin typeface="+mn-lt"/>
                          <a:ea typeface="Calibri" panose="020F0502020204030204" pitchFamily="34" charset="0"/>
                          <a:cs typeface="Times New Roman" panose="02020603050405020304" pitchFamily="18" charset="0"/>
                        </a:rPr>
                        <a:t>Mega Sprinter e Mega Salto Fase Escola</a:t>
                      </a: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r>
                        <a:rPr lang="pt-PT" sz="900" kern="100" dirty="0">
                          <a:solidFill>
                            <a:schemeClr val="tx1"/>
                          </a:solidFill>
                          <a:effectLst/>
                          <a:latin typeface="+mn-lt"/>
                          <a:ea typeface="Calibri" panose="020F0502020204030204" pitchFamily="34" charset="0"/>
                          <a:cs typeface="Times New Roman" panose="02020603050405020304" pitchFamily="18" charset="0"/>
                        </a:rPr>
                        <a:t>Alunos dos 8 aos 21 anos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50 alunos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t>Muito Bom</a:t>
                      </a:r>
                    </a:p>
                    <a:p>
                      <a:pPr lvl="0" algn="ctr">
                        <a:lnSpc>
                          <a:spcPct val="107000"/>
                        </a:lnSpc>
                        <a:spcAft>
                          <a:spcPts val="0"/>
                        </a:spcAft>
                        <a:buNone/>
                      </a:pPr>
                      <a:endParaRPr lang="pt-PT" sz="1000" dirty="0"/>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4202587106"/>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Corta-Mato Fase Ilha</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dirty="0"/>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Alunos dos 8 aos 21 anos</a:t>
                      </a:r>
                    </a:p>
                    <a:p>
                      <a:pPr algn="ctr">
                        <a:lnSpc>
                          <a:spcPct val="105000"/>
                        </a:lnSpc>
                        <a:spcAft>
                          <a:spcPts val="800"/>
                        </a:spcAft>
                      </a:pP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900" kern="100" dirty="0">
                          <a:solidFill>
                            <a:schemeClr val="tx1"/>
                          </a:solidFill>
                          <a:effectLst/>
                          <a:latin typeface="+mn-lt"/>
                          <a:ea typeface="Calibri" panose="020F0502020204030204" pitchFamily="34" charset="0"/>
                          <a:cs typeface="Times New Roman" panose="02020603050405020304" pitchFamily="18" charset="0"/>
                        </a:rPr>
                        <a:t>23 alunos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02628279"/>
                  </a:ext>
                </a:extLst>
              </a:tr>
              <a:tr h="561518">
                <a:tc vMerge="1">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Fase de Ilha Mega Sprinter e Mega Salto</a:t>
                      </a:r>
                    </a:p>
                  </a:txBody>
                  <a:tcPr marL="45716" marR="45716"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dirty="0"/>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5000"/>
                        </a:lnSpc>
                        <a:spcAft>
                          <a:spcPts val="800"/>
                        </a:spcAft>
                      </a:pPr>
                      <a:r>
                        <a:rPr lang="pt-PT" sz="900" kern="100" dirty="0">
                          <a:solidFill>
                            <a:schemeClr val="tx1"/>
                          </a:solidFill>
                          <a:effectLst/>
                          <a:latin typeface="+mn-lt"/>
                          <a:ea typeface="Calibri" panose="020F0502020204030204" pitchFamily="34" charset="0"/>
                          <a:cs typeface="Times New Roman" panose="02020603050405020304" pitchFamily="18" charset="0"/>
                        </a:rPr>
                        <a:t>Alunos dos 8 aos 14 anos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1000" kern="1200" dirty="0">
                          <a:solidFill>
                            <a:schemeClr val="tx1"/>
                          </a:solidFill>
                          <a:effectLst/>
                          <a:latin typeface="+mn-lt"/>
                          <a:ea typeface="+mn-ea"/>
                          <a:cs typeface="+mn-cs"/>
                        </a:rPr>
                        <a:t>30 alunos </a:t>
                      </a: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40578277"/>
                  </a:ext>
                </a:extLst>
              </a:tr>
            </a:tbl>
          </a:graphicData>
        </a:graphic>
      </p:graphicFrame>
    </p:spTree>
    <p:extLst>
      <p:ext uri="{BB962C8B-B14F-4D97-AF65-F5344CB8AC3E}">
        <p14:creationId xmlns:p14="http://schemas.microsoft.com/office/powerpoint/2010/main" val="27495097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AEC2A4-D700-0CF6-83FC-0FE47E2B655F}"/>
              </a:ext>
            </a:extLst>
          </p:cNvPr>
          <p:cNvPicPr>
            <a:picLocks noChangeAspect="1"/>
          </p:cNvPicPr>
          <p:nvPr/>
        </p:nvPicPr>
        <p:blipFill>
          <a:blip r:embed="rId2"/>
          <a:stretch>
            <a:fillRect/>
          </a:stretch>
        </p:blipFill>
        <p:spPr>
          <a:xfrm>
            <a:off x="6549772" y="-249038"/>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194103" y="286449"/>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2" name="Tabela 1">
            <a:extLst>
              <a:ext uri="{FF2B5EF4-FFF2-40B4-BE49-F238E27FC236}">
                <a16:creationId xmlns:a16="http://schemas.microsoft.com/office/drawing/2014/main" id="{F033FB06-66F0-4952-8704-CF6801A63AAF}"/>
              </a:ext>
            </a:extLst>
          </p:cNvPr>
          <p:cNvGraphicFramePr>
            <a:graphicFrameLocks noGrp="1"/>
          </p:cNvGraphicFramePr>
          <p:nvPr>
            <p:extLst>
              <p:ext uri="{D42A27DB-BD31-4B8C-83A1-F6EECF244321}">
                <p14:modId xmlns:p14="http://schemas.microsoft.com/office/powerpoint/2010/main" val="3380392977"/>
              </p:ext>
            </p:extLst>
          </p:nvPr>
        </p:nvGraphicFramePr>
        <p:xfrm>
          <a:off x="257325" y="911129"/>
          <a:ext cx="9391350" cy="2361327"/>
        </p:xfrm>
        <a:graphic>
          <a:graphicData uri="http://schemas.openxmlformats.org/drawingml/2006/table">
            <a:tbl>
              <a:tblPr firstRow="1" firstCol="1" bandRow="1"/>
              <a:tblGrid>
                <a:gridCol w="1211241">
                  <a:extLst>
                    <a:ext uri="{9D8B030D-6E8A-4147-A177-3AD203B41FA5}">
                      <a16:colId xmlns:a16="http://schemas.microsoft.com/office/drawing/2014/main" val="32221926"/>
                    </a:ext>
                  </a:extLst>
                </a:gridCol>
                <a:gridCol w="1079517">
                  <a:extLst>
                    <a:ext uri="{9D8B030D-6E8A-4147-A177-3AD203B41FA5}">
                      <a16:colId xmlns:a16="http://schemas.microsoft.com/office/drawing/2014/main" val="3542918940"/>
                    </a:ext>
                  </a:extLst>
                </a:gridCol>
                <a:gridCol w="1091434">
                  <a:extLst>
                    <a:ext uri="{9D8B030D-6E8A-4147-A177-3AD203B41FA5}">
                      <a16:colId xmlns:a16="http://schemas.microsoft.com/office/drawing/2014/main" val="862559796"/>
                    </a:ext>
                  </a:extLst>
                </a:gridCol>
                <a:gridCol w="1346728">
                  <a:extLst>
                    <a:ext uri="{9D8B030D-6E8A-4147-A177-3AD203B41FA5}">
                      <a16:colId xmlns:a16="http://schemas.microsoft.com/office/drawing/2014/main" val="3060583947"/>
                    </a:ext>
                  </a:extLst>
                </a:gridCol>
                <a:gridCol w="1346728">
                  <a:extLst>
                    <a:ext uri="{9D8B030D-6E8A-4147-A177-3AD203B41FA5}">
                      <a16:colId xmlns:a16="http://schemas.microsoft.com/office/drawing/2014/main" val="4095465625"/>
                    </a:ext>
                  </a:extLst>
                </a:gridCol>
                <a:gridCol w="1657851">
                  <a:extLst>
                    <a:ext uri="{9D8B030D-6E8A-4147-A177-3AD203B41FA5}">
                      <a16:colId xmlns:a16="http://schemas.microsoft.com/office/drawing/2014/main" val="645307661"/>
                    </a:ext>
                  </a:extLst>
                </a:gridCol>
                <a:gridCol w="1657851">
                  <a:extLst>
                    <a:ext uri="{9D8B030D-6E8A-4147-A177-3AD203B41FA5}">
                      <a16:colId xmlns:a16="http://schemas.microsoft.com/office/drawing/2014/main" val="3296708648"/>
                    </a:ext>
                  </a:extLst>
                </a:gridCol>
              </a:tblGrid>
              <a:tr h="374345">
                <a:tc gridSpan="7">
                  <a:txBody>
                    <a:bodyPr/>
                    <a:lstStyle/>
                    <a:p>
                      <a:pPr algn="ctr">
                        <a:lnSpc>
                          <a:spcPct val="107000"/>
                        </a:lnSpc>
                        <a:spcAft>
                          <a:spcPts val="0"/>
                        </a:spcAft>
                      </a:pPr>
                      <a:r>
                        <a:rPr lang="pt-PT" sz="1050" b="1" kern="100" dirty="0">
                          <a:solidFill>
                            <a:schemeClr val="bg1"/>
                          </a:solidFill>
                          <a:effectLst/>
                          <a:latin typeface="+mn-lt"/>
                          <a:ea typeface="Calibri"/>
                          <a:cs typeface="Times New Roman"/>
                        </a:rPr>
                        <a:t>Plano Anual de atividades</a:t>
                      </a:r>
                      <a:endParaRPr lang="pt-PT" sz="900" kern="100" dirty="0">
                        <a:solidFill>
                          <a:schemeClr val="bg1"/>
                        </a:solidFill>
                        <a:effectLst/>
                        <a:latin typeface="+mn-lt"/>
                        <a:ea typeface="Calibri"/>
                        <a:cs typeface="Times New Roman"/>
                      </a:endParaRPr>
                    </a:p>
                    <a:p>
                      <a:pPr algn="ctr">
                        <a:lnSpc>
                          <a:spcPct val="107000"/>
                        </a:lnSpc>
                        <a:spcAft>
                          <a:spcPts val="0"/>
                        </a:spcAft>
                      </a:pP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650376855"/>
                  </a:ext>
                </a:extLst>
              </a:tr>
              <a:tr h="269061">
                <a:tc rowSpan="2">
                  <a:txBody>
                    <a:bodyPr/>
                    <a:lstStyle/>
                    <a:p>
                      <a:pPr>
                        <a:lnSpc>
                          <a:spcPct val="107000"/>
                        </a:lnSpc>
                        <a:spcAft>
                          <a:spcPts val="0"/>
                        </a:spcAft>
                      </a:pPr>
                      <a:endParaRPr lang="pt-PT" sz="900" kern="100" dirty="0">
                        <a:effectLst/>
                        <a:latin typeface="+mn-lt"/>
                        <a:ea typeface="Calibri"/>
                        <a:cs typeface="Times New Roman"/>
                      </a:endParaRPr>
                    </a:p>
                    <a:p>
                      <a:pPr algn="ctr">
                        <a:lnSpc>
                          <a:spcPct val="107000"/>
                        </a:lnSpc>
                        <a:spcAft>
                          <a:spcPts val="0"/>
                        </a:spcAft>
                      </a:pPr>
                      <a:r>
                        <a:rPr lang="pt-PT" sz="900" b="1" kern="100" dirty="0">
                          <a:solidFill>
                            <a:srgbClr val="FFFFFF"/>
                          </a:solidFill>
                          <a:effectLst/>
                          <a:latin typeface="+mn-lt"/>
                          <a:ea typeface="Calibri"/>
                          <a:cs typeface="Times New Roman"/>
                        </a:rPr>
                        <a:t>DEPARTAMENTO</a:t>
                      </a:r>
                      <a:endParaRPr lang="pt-PT" sz="900" kern="100" dirty="0">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ATIVIDADES PREVISTAS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NÃO PREVISTAS REALIZADAS </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PÚBLICO-ALVO</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ENVOLVIDOS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AVALIAÇÃO</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394037550"/>
                  </a:ext>
                </a:extLst>
              </a:tr>
              <a:tr h="352031">
                <a:tc vMerge="1">
                  <a:txBody>
                    <a:bodyPr/>
                    <a:lstStyle/>
                    <a:p>
                      <a:endParaRPr lang="pt-PT"/>
                    </a:p>
                  </a:txBody>
                  <a:tcPr/>
                </a:tc>
                <a:tc>
                  <a:txBody>
                    <a:bodyPr/>
                    <a:lstStyle/>
                    <a:p>
                      <a:pPr algn="ctr">
                        <a:lnSpc>
                          <a:spcPct val="107000"/>
                        </a:lnSpc>
                        <a:spcAft>
                          <a:spcPts val="0"/>
                        </a:spcAft>
                      </a:pPr>
                      <a:r>
                        <a:rPr lang="pt-PT" sz="900" b="1" kern="100" dirty="0">
                          <a:solidFill>
                            <a:srgbClr val="FFFFFF"/>
                          </a:solidFill>
                          <a:effectLst/>
                          <a:latin typeface="+mn-lt"/>
                          <a:ea typeface="Calibri"/>
                          <a:cs typeface="Times New Roman"/>
                        </a:rPr>
                        <a:t>REALIZADAS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dirty="0">
                          <a:solidFill>
                            <a:srgbClr val="FFFFFF"/>
                          </a:solidFill>
                          <a:effectLst/>
                          <a:latin typeface="+mn-lt"/>
                          <a:ea typeface="Calibri"/>
                          <a:cs typeface="Times New Roman"/>
                        </a:rPr>
                        <a:t>NÃO REALIZADAS</a:t>
                      </a:r>
                      <a:endParaRPr lang="pt-PT" sz="900" kern="100" dirty="0">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837310724"/>
                  </a:ext>
                </a:extLst>
              </a:tr>
              <a:tr h="374345">
                <a:tc rowSpan="2">
                  <a:txBody>
                    <a:bodyPr/>
                    <a:lstStyle/>
                    <a:p>
                      <a:pPr algn="ctr">
                        <a:lnSpc>
                          <a:spcPct val="107000"/>
                        </a:lnSpc>
                        <a:spcAft>
                          <a:spcPts val="0"/>
                        </a:spcAft>
                      </a:pPr>
                      <a:r>
                        <a:rPr lang="pt-PT" sz="900" b="1" kern="100" dirty="0">
                          <a:solidFill>
                            <a:schemeClr val="tx1"/>
                          </a:solidFill>
                          <a:effectLst/>
                          <a:latin typeface="+mn-lt"/>
                          <a:ea typeface="Calibri"/>
                          <a:cs typeface="Times New Roman"/>
                        </a:rPr>
                        <a:t>EXPRESSÕES</a:t>
                      </a: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l">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endParaRPr lang="pt-PT">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Corrida de Natal</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800"/>
                        </a:spcAft>
                      </a:pPr>
                      <a:r>
                        <a:rPr lang="pt-PT" sz="900" kern="100" dirty="0">
                          <a:solidFill>
                            <a:schemeClr val="tx1"/>
                          </a:solidFill>
                          <a:effectLst/>
                          <a:latin typeface="+mn-lt"/>
                          <a:ea typeface="Calibri" panose="020F0502020204030204" pitchFamily="34" charset="0"/>
                          <a:cs typeface="Times New Roman" panose="02020603050405020304" pitchFamily="18" charset="0"/>
                        </a:rPr>
                        <a:t>Alunos dos 8 aos 17 anos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rtl="0" eaLnBrk="1" fontAlgn="auto" latinLnBrk="0" hangingPunct="1">
                        <a:lnSpc>
                          <a:spcPct val="105000"/>
                        </a:lnSpc>
                        <a:spcBef>
                          <a:spcPts val="0"/>
                        </a:spcBef>
                        <a:spcAft>
                          <a:spcPts val="0"/>
                        </a:spcAft>
                        <a:buClrTx/>
                        <a:buSzTx/>
                        <a:buFontTx/>
                        <a:buNone/>
                      </a:pPr>
                      <a:r>
                        <a:rPr lang="pt-PT" sz="900" kern="100" dirty="0">
                          <a:solidFill>
                            <a:schemeClr val="tx1"/>
                          </a:solidFill>
                          <a:effectLst/>
                          <a:latin typeface="Calibri"/>
                          <a:ea typeface="Calibri" panose="020F0502020204030204" pitchFamily="34" charset="0"/>
                          <a:cs typeface="Times New Roman" panose="02020603050405020304" pitchFamily="18" charset="0"/>
                        </a:rPr>
                        <a:t>49 alunos</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229478098"/>
                  </a:ext>
                </a:extLst>
              </a:tr>
              <a:tr h="561518">
                <a:tc vMerge="1">
                  <a:txBody>
                    <a:bodyPr/>
                    <a:lstStyle/>
                    <a:p>
                      <a:endParaRPr lang="pt-PT"/>
                    </a:p>
                  </a:txBody>
                  <a:tcPr>
                    <a:lnT w="12700" cap="flat" cmpd="sng" algn="ctr">
                      <a:solidFill>
                        <a:srgbClr val="FFFFFF"/>
                      </a:solidFill>
                      <a:prstDash val="solid"/>
                      <a:round/>
                      <a:headEnd type="none" w="med" len="med"/>
                      <a:tailEnd type="none" w="med" len="med"/>
                    </a:lnT>
                  </a:tcPr>
                </a:tc>
                <a:tc>
                  <a:txBody>
                    <a:bodyPr/>
                    <a:lstStyle/>
                    <a:p>
                      <a:pPr algn="ctr">
                        <a:lnSpc>
                          <a:spcPct val="115000"/>
                        </a:lnSpc>
                        <a:spcAft>
                          <a:spcPts val="800"/>
                        </a:spcAft>
                      </a:pPr>
                      <a:r>
                        <a:rPr lang="pt-PT" sz="900" dirty="0">
                          <a:solidFill>
                            <a:schemeClr val="tx1"/>
                          </a:solidFill>
                          <a:effectLst/>
                          <a:latin typeface="+mn-lt"/>
                          <a:ea typeface="Times New Roman" panose="02020603050405020304" pitchFamily="18" charset="0"/>
                        </a:rPr>
                        <a:t>“</a:t>
                      </a:r>
                      <a:r>
                        <a:rPr lang="pt-PT" sz="900" dirty="0" err="1">
                          <a:solidFill>
                            <a:schemeClr val="tx1"/>
                          </a:solidFill>
                          <a:effectLst/>
                          <a:latin typeface="+mn-lt"/>
                          <a:ea typeface="Times New Roman" panose="02020603050405020304" pitchFamily="18" charset="0"/>
                        </a:rPr>
                        <a:t>Make</a:t>
                      </a:r>
                      <a:r>
                        <a:rPr lang="pt-PT" sz="900" dirty="0">
                          <a:solidFill>
                            <a:schemeClr val="tx1"/>
                          </a:solidFill>
                          <a:effectLst/>
                          <a:latin typeface="+mn-lt"/>
                          <a:ea typeface="Times New Roman" panose="02020603050405020304" pitchFamily="18" charset="0"/>
                        </a:rPr>
                        <a:t> a </a:t>
                      </a:r>
                      <a:r>
                        <a:rPr lang="pt-PT" sz="900" dirty="0" err="1">
                          <a:solidFill>
                            <a:schemeClr val="tx1"/>
                          </a:solidFill>
                          <a:effectLst/>
                          <a:latin typeface="+mn-lt"/>
                          <a:ea typeface="Times New Roman" panose="02020603050405020304" pitchFamily="18" charset="0"/>
                        </a:rPr>
                        <a:t>Wish</a:t>
                      </a:r>
                      <a:r>
                        <a:rPr lang="pt-PT" sz="900" dirty="0">
                          <a:solidFill>
                            <a:schemeClr val="tx1"/>
                          </a:solidFill>
                          <a:effectLst/>
                          <a:latin typeface="+mn-lt"/>
                          <a:ea typeface="Times New Roman" panose="02020603050405020304" pitchFamily="18" charset="0"/>
                        </a:rPr>
                        <a:t>”</a:t>
                      </a:r>
                    </a:p>
                    <a:p>
                      <a:pPr algn="ctr">
                        <a:lnSpc>
                          <a:spcPct val="115000"/>
                        </a:lnSpc>
                        <a:spcAft>
                          <a:spcPts val="800"/>
                        </a:spcAft>
                      </a:pPr>
                      <a:endParaRPr lang="pt-PT" sz="900" dirty="0">
                        <a:solidFill>
                          <a:schemeClr val="tx1"/>
                        </a:solidFill>
                        <a:effectLst/>
                        <a:latin typeface="+mn-lt"/>
                        <a:ea typeface="Times New Roman" panose="02020603050405020304" pitchFamily="18" charset="0"/>
                      </a:endParaRPr>
                    </a:p>
                  </a:txBody>
                  <a:tcPr marL="45716" marR="45716" marT="0" marB="0" anchor="ctr">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endParaRPr lang="pt-PT" dirty="0">
                        <a:solidFill>
                          <a:schemeClr val="tx1"/>
                        </a:solidFill>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800"/>
                        </a:spcAft>
                        <a:buClrTx/>
                        <a:buSzTx/>
                        <a:buFontTx/>
                        <a:buNone/>
                        <a:tabLst/>
                        <a:defRPr/>
                      </a:pPr>
                      <a:endParaRPr lang="pt-PT" sz="800" kern="100" dirty="0">
                        <a:solidFill>
                          <a:schemeClr val="tx1"/>
                        </a:solidFill>
                        <a:effectLst/>
                        <a:latin typeface="+mn-lt"/>
                        <a:ea typeface="Calibri"/>
                        <a:cs typeface="Times New Roman"/>
                      </a:endParaRPr>
                    </a:p>
                    <a:p>
                      <a:pPr marL="0" marR="0" lvl="0" indent="0" algn="ctr" defTabSz="914400" rtl="0" eaLnBrk="1" fontAlgn="auto" latinLnBrk="0" hangingPunct="1">
                        <a:lnSpc>
                          <a:spcPct val="105000"/>
                        </a:lnSpc>
                        <a:spcBef>
                          <a:spcPts val="0"/>
                        </a:spcBef>
                        <a:spcAft>
                          <a:spcPts val="800"/>
                        </a:spcAft>
                        <a:buClrTx/>
                        <a:buSzTx/>
                        <a:buFontTx/>
                        <a:buNone/>
                        <a:tabLst/>
                        <a:defRPr/>
                      </a:pPr>
                      <a:r>
                        <a:rPr lang="pt-PT" sz="800" kern="100" dirty="0">
                          <a:solidFill>
                            <a:schemeClr val="tx1"/>
                          </a:solidFill>
                          <a:effectLst/>
                          <a:latin typeface="+mn-lt"/>
                          <a:ea typeface="Calibri"/>
                          <a:cs typeface="Times New Roman"/>
                        </a:rPr>
                        <a:t>Comunidade escolar e social</a:t>
                      </a:r>
                    </a:p>
                    <a:p>
                      <a:pPr algn="ctr">
                        <a:lnSpc>
                          <a:spcPct val="105000"/>
                        </a:lnSpc>
                        <a:spcAft>
                          <a:spcPts val="80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lang="pt-PT" sz="800" kern="100" dirty="0">
                          <a:solidFill>
                            <a:schemeClr val="tx1"/>
                          </a:solidFill>
                          <a:effectLst/>
                          <a:latin typeface="+mn-lt"/>
                          <a:ea typeface="Calibri"/>
                          <a:cs typeface="Times New Roman"/>
                        </a:rPr>
                        <a:t>Comunidade escolar e social</a:t>
                      </a:r>
                    </a:p>
                    <a:p>
                      <a:pPr marL="0" marR="0" lvl="0" indent="0" algn="ctr" defTabSz="914400" rtl="0" eaLnBrk="1" fontAlgn="auto" latinLnBrk="0" hangingPunct="1">
                        <a:lnSpc>
                          <a:spcPct val="105000"/>
                        </a:lnSpc>
                        <a:spcBef>
                          <a:spcPts val="0"/>
                        </a:spcBef>
                        <a:spcAft>
                          <a:spcPts val="0"/>
                        </a:spcAft>
                        <a:buClrTx/>
                        <a:buSzTx/>
                        <a:buFontTx/>
                        <a:buNone/>
                        <a:tabLst/>
                        <a:defRPr/>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dirty="0"/>
                        <a:t>Muito Bom</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95504664"/>
                  </a:ext>
                </a:extLst>
              </a:tr>
              <a:tr h="409440">
                <a:tc>
                  <a:txBody>
                    <a:bodyPr/>
                    <a:lstStyle/>
                    <a:p>
                      <a:pPr>
                        <a:lnSpc>
                          <a:spcPct val="107000"/>
                        </a:lnSpc>
                        <a:spcAft>
                          <a:spcPts val="0"/>
                        </a:spcAft>
                      </a:pPr>
                      <a:r>
                        <a:rPr lang="pt-PT" sz="900" b="1" kern="100" dirty="0">
                          <a:solidFill>
                            <a:schemeClr val="tx1"/>
                          </a:solidFill>
                          <a:effectLst/>
                          <a:latin typeface="+mn-lt"/>
                          <a:ea typeface="Calibri"/>
                          <a:cs typeface="Times New Roman"/>
                        </a:rPr>
                        <a:t>LINGUA PORTUGUESA</a:t>
                      </a:r>
                      <a:endParaRPr lang="pt-PT" sz="900" kern="100" dirty="0">
                        <a:solidFill>
                          <a:schemeClr val="tx1"/>
                        </a:solidFill>
                        <a:effectLst/>
                        <a:latin typeface="+mn-lt"/>
                        <a:ea typeface="Calibri"/>
                        <a:cs typeface="Times New Roman"/>
                      </a:endParaRP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b="0" kern="100" dirty="0">
                          <a:solidFill>
                            <a:schemeClr val="tx1"/>
                          </a:solidFill>
                          <a:effectLst/>
                          <a:latin typeface="+mn-lt"/>
                          <a:ea typeface="Calibri"/>
                          <a:cs typeface="Times New Roman"/>
                        </a:rPr>
                        <a:t>Feira do Livro </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900" kern="100" dirty="0">
                        <a:solidFill>
                          <a:schemeClr val="tx1"/>
                        </a:solidFill>
                        <a:effectLst/>
                        <a:latin typeface="+mn-lt"/>
                        <a:ea typeface="Calibri"/>
                        <a:cs typeface="Times New Roman"/>
                      </a:endParaRP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800" kern="100" dirty="0">
                          <a:solidFill>
                            <a:schemeClr val="tx1"/>
                          </a:solidFill>
                          <a:effectLst/>
                          <a:latin typeface="+mn-lt"/>
                          <a:ea typeface="Calibri"/>
                          <a:cs typeface="Times New Roman"/>
                        </a:rPr>
                        <a:t>Comunidade escolar e social</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800" kern="100" dirty="0">
                          <a:solidFill>
                            <a:schemeClr val="tx1"/>
                          </a:solidFill>
                          <a:effectLst/>
                          <a:latin typeface="+mn-lt"/>
                          <a:ea typeface="Calibri"/>
                          <a:cs typeface="Times New Roman"/>
                        </a:rPr>
                        <a:t>Comunidade escolar e social</a:t>
                      </a:r>
                    </a:p>
                  </a:txBody>
                  <a:tcPr marL="45716" marR="4571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800" kern="100" dirty="0">
                          <a:solidFill>
                            <a:schemeClr val="tx1"/>
                          </a:solidFill>
                          <a:effectLst/>
                          <a:latin typeface="+mn-lt"/>
                          <a:ea typeface="Calibri"/>
                          <a:cs typeface="Times New Roman"/>
                        </a:rPr>
                        <a:t>Muito Bom</a:t>
                      </a:r>
                    </a:p>
                  </a:txBody>
                  <a:tcPr marL="45716" marR="4571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31205064"/>
                  </a:ext>
                </a:extLst>
              </a:tr>
            </a:tbl>
          </a:graphicData>
        </a:graphic>
      </p:graphicFrame>
    </p:spTree>
    <p:extLst>
      <p:ext uri="{BB962C8B-B14F-4D97-AF65-F5344CB8AC3E}">
        <p14:creationId xmlns:p14="http://schemas.microsoft.com/office/powerpoint/2010/main" val="31437264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AEC2A4-D700-0CF6-83FC-0FE47E2B655F}"/>
              </a:ext>
            </a:extLst>
          </p:cNvPr>
          <p:cNvPicPr>
            <a:picLocks noChangeAspect="1"/>
          </p:cNvPicPr>
          <p:nvPr/>
        </p:nvPicPr>
        <p:blipFill>
          <a:blip r:embed="rId2"/>
          <a:stretch>
            <a:fillRect/>
          </a:stretch>
        </p:blipFill>
        <p:spPr>
          <a:xfrm>
            <a:off x="7327439" y="-397119"/>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322158" y="357091"/>
            <a:ext cx="4175710" cy="300082"/>
          </a:xfrm>
          <a:prstGeom prst="rect">
            <a:avLst/>
          </a:prstGeom>
          <a:solidFill>
            <a:srgbClr val="002060"/>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2.4	Plano Anual de Atividades</a:t>
            </a:r>
            <a:endParaRPr lang="pt-PT" sz="1350" dirty="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A911CB67-7E7B-4EC6-BA6F-A0D86ED260E0}"/>
              </a:ext>
            </a:extLst>
          </p:cNvPr>
          <p:cNvGraphicFramePr>
            <a:graphicFrameLocks noGrp="1"/>
          </p:cNvGraphicFramePr>
          <p:nvPr>
            <p:extLst>
              <p:ext uri="{D42A27DB-BD31-4B8C-83A1-F6EECF244321}">
                <p14:modId xmlns:p14="http://schemas.microsoft.com/office/powerpoint/2010/main" val="3507817249"/>
              </p:ext>
            </p:extLst>
          </p:nvPr>
        </p:nvGraphicFramePr>
        <p:xfrm>
          <a:off x="322158" y="812981"/>
          <a:ext cx="9440381" cy="5448668"/>
        </p:xfrm>
        <a:graphic>
          <a:graphicData uri="http://schemas.openxmlformats.org/drawingml/2006/table">
            <a:tbl>
              <a:tblPr firstRow="1" firstCol="1" bandRow="1"/>
              <a:tblGrid>
                <a:gridCol w="1210113">
                  <a:extLst>
                    <a:ext uri="{9D8B030D-6E8A-4147-A177-3AD203B41FA5}">
                      <a16:colId xmlns:a16="http://schemas.microsoft.com/office/drawing/2014/main" val="333572966"/>
                    </a:ext>
                  </a:extLst>
                </a:gridCol>
                <a:gridCol w="2165430">
                  <a:extLst>
                    <a:ext uri="{9D8B030D-6E8A-4147-A177-3AD203B41FA5}">
                      <a16:colId xmlns:a16="http://schemas.microsoft.com/office/drawing/2014/main" val="3473817806"/>
                    </a:ext>
                  </a:extLst>
                </a:gridCol>
                <a:gridCol w="921655">
                  <a:extLst>
                    <a:ext uri="{9D8B030D-6E8A-4147-A177-3AD203B41FA5}">
                      <a16:colId xmlns:a16="http://schemas.microsoft.com/office/drawing/2014/main" val="3780739943"/>
                    </a:ext>
                  </a:extLst>
                </a:gridCol>
                <a:gridCol w="1097437">
                  <a:extLst>
                    <a:ext uri="{9D8B030D-6E8A-4147-A177-3AD203B41FA5}">
                      <a16:colId xmlns:a16="http://schemas.microsoft.com/office/drawing/2014/main" val="4049053365"/>
                    </a:ext>
                  </a:extLst>
                </a:gridCol>
                <a:gridCol w="1115052">
                  <a:extLst>
                    <a:ext uri="{9D8B030D-6E8A-4147-A177-3AD203B41FA5}">
                      <a16:colId xmlns:a16="http://schemas.microsoft.com/office/drawing/2014/main" val="1816318276"/>
                    </a:ext>
                  </a:extLst>
                </a:gridCol>
                <a:gridCol w="1075582">
                  <a:extLst>
                    <a:ext uri="{9D8B030D-6E8A-4147-A177-3AD203B41FA5}">
                      <a16:colId xmlns:a16="http://schemas.microsoft.com/office/drawing/2014/main" val="555502466"/>
                    </a:ext>
                  </a:extLst>
                </a:gridCol>
                <a:gridCol w="1855112">
                  <a:extLst>
                    <a:ext uri="{9D8B030D-6E8A-4147-A177-3AD203B41FA5}">
                      <a16:colId xmlns:a16="http://schemas.microsoft.com/office/drawing/2014/main" val="2178410963"/>
                    </a:ext>
                  </a:extLst>
                </a:gridCol>
              </a:tblGrid>
              <a:tr h="406640">
                <a:tc gridSpan="7">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05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400" b="1" kern="100">
                          <a:effectLst/>
                          <a:latin typeface="+mn-lt"/>
                          <a:ea typeface="Calibri" panose="020F0502020204030204" pitchFamily="34" charset="0"/>
                          <a:cs typeface="Times New Roman" panose="02020603050405020304" pitchFamily="18" charset="0"/>
                        </a:rPr>
                        <a:t> </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441683304"/>
                  </a:ext>
                </a:extLst>
              </a:tr>
              <a:tr h="176326">
                <a:tc rowSpan="2">
                  <a:txBody>
                    <a:bodyPr/>
                    <a:lstStyle/>
                    <a:p>
                      <a:pPr>
                        <a:lnSpc>
                          <a:spcPct val="107000"/>
                        </a:lnSpc>
                        <a:spcAft>
                          <a:spcPts val="0"/>
                        </a:spcAft>
                      </a:pPr>
                      <a:r>
                        <a:rPr lang="pt-PT" sz="1050" kern="100">
                          <a:solidFill>
                            <a:srgbClr val="FFFFFF"/>
                          </a:solidFill>
                          <a:effectLst/>
                          <a:latin typeface="+mn-lt"/>
                          <a:ea typeface="Calibri" panose="020F0502020204030204" pitchFamily="34" charset="0"/>
                          <a:cs typeface="Times New Roman" panose="02020603050405020304" pitchFamily="18" charset="0"/>
                        </a:rPr>
                        <a:t> </a:t>
                      </a:r>
                      <a:endParaRPr lang="pt-PT" sz="1050" kern="10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Estrutura intermédia</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900" b="1" kern="100" dirty="0">
                          <a:solidFill>
                            <a:srgbClr val="FFFFFF"/>
                          </a:solidFill>
                          <a:effectLst/>
                          <a:latin typeface="+mn-lt"/>
                          <a:ea typeface="Calibri" panose="020F0502020204030204" pitchFamily="34" charset="0"/>
                          <a:cs typeface="Times New Roman" panose="02020603050405020304" pitchFamily="18" charset="0"/>
                        </a:rPr>
                        <a:t>Atividades previstas</a:t>
                      </a:r>
                      <a:endParaRPr lang="pt-PT" sz="90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lnL w="12700" cap="flat" cmpd="sng" algn="ctr">
                      <a:solidFill>
                        <a:srgbClr val="FFFFFF"/>
                      </a:solidFill>
                      <a:prstDash val="solid"/>
                      <a:round/>
                      <a:headEnd type="none" w="med" len="med"/>
                      <a:tailEnd type="none" w="med" len="med"/>
                    </a:ln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Não previstas realizadas </a:t>
                      </a:r>
                      <a:endParaRPr lang="pt-PT" sz="900" kern="100" dirty="0">
                        <a:effectLst/>
                        <a:latin typeface="+mn-lt"/>
                        <a:ea typeface="Calibri"/>
                        <a:cs typeface="Times New Roman"/>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Público-alvo</a:t>
                      </a:r>
                      <a:endParaRPr lang="pt-PT" sz="900" kern="100" dirty="0">
                        <a:effectLst/>
                        <a:latin typeface="+mn-lt"/>
                        <a:ea typeface="Calibri"/>
                        <a:cs typeface="Times New Roman"/>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Envolvidos</a:t>
                      </a:r>
                      <a:endParaRPr lang="pt-PT" sz="900" kern="100" dirty="0">
                        <a:effectLst/>
                        <a:latin typeface="+mn-lt"/>
                        <a:ea typeface="Calibri"/>
                        <a:cs typeface="Times New Roman"/>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900" b="1" kern="100" dirty="0">
                          <a:solidFill>
                            <a:srgbClr val="FFFFFF"/>
                          </a:solidFill>
                          <a:effectLst/>
                          <a:latin typeface="+mn-lt"/>
                          <a:ea typeface="Calibri"/>
                          <a:cs typeface="Times New Roman"/>
                        </a:rPr>
                        <a:t>Avaliação</a:t>
                      </a:r>
                      <a:endParaRPr lang="pt-PT" sz="900" kern="100" dirty="0">
                        <a:effectLst/>
                        <a:latin typeface="+mn-lt"/>
                        <a:ea typeface="Calibri"/>
                        <a:cs typeface="Times New Roman"/>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87589025"/>
                  </a:ext>
                </a:extLst>
              </a:tr>
              <a:tr h="284505">
                <a:tc vMerge="1">
                  <a:txBody>
                    <a:bodyPr/>
                    <a:lstStyle/>
                    <a:p>
                      <a:endParaRPr lang="pt-PT"/>
                    </a:p>
                  </a:txBody>
                  <a:tcPr/>
                </a:tc>
                <a:tc>
                  <a:txBody>
                    <a:bodyPr/>
                    <a:lstStyle/>
                    <a:p>
                      <a:pPr algn="ctr">
                        <a:lnSpc>
                          <a:spcPct val="107000"/>
                        </a:lnSpc>
                        <a:spcAft>
                          <a:spcPts val="0"/>
                        </a:spcAft>
                      </a:pPr>
                      <a:r>
                        <a:rPr lang="pt-PT" sz="900" b="1" kern="100" dirty="0">
                          <a:solidFill>
                            <a:srgbClr val="FFFFFF"/>
                          </a:solidFill>
                          <a:effectLst/>
                          <a:latin typeface="+mn-lt"/>
                          <a:ea typeface="Calibri" panose="020F0502020204030204" pitchFamily="34" charset="0"/>
                          <a:cs typeface="Times New Roman" panose="02020603050405020304" pitchFamily="18" charset="0"/>
                        </a:rPr>
                        <a:t>Realizadas</a:t>
                      </a:r>
                      <a:endParaRPr lang="pt-PT" sz="90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dirty="0">
                          <a:solidFill>
                            <a:srgbClr val="FFFFFF"/>
                          </a:solidFill>
                          <a:effectLst/>
                          <a:latin typeface="+mn-lt"/>
                          <a:ea typeface="Calibri"/>
                          <a:cs typeface="Times New Roman"/>
                        </a:rPr>
                        <a:t>Não realizadas</a:t>
                      </a:r>
                      <a:endParaRPr lang="pt-PT" sz="900" kern="100" dirty="0">
                        <a:effectLst/>
                        <a:latin typeface="+mn-lt"/>
                        <a:ea typeface="Calibri"/>
                        <a:cs typeface="Times New Roman"/>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2777931810"/>
                  </a:ext>
                </a:extLst>
              </a:tr>
              <a:tr h="4496231">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 </a:t>
                      </a:r>
                    </a:p>
                    <a:p>
                      <a:pPr algn="ctr">
                        <a:lnSpc>
                          <a:spcPct val="107000"/>
                        </a:lnSpc>
                        <a:spcAft>
                          <a:spcPts val="0"/>
                        </a:spcAft>
                      </a:pPr>
                      <a:r>
                        <a:rPr lang="pt-PT" sz="1050" b="1" kern="100" dirty="0">
                          <a:solidFill>
                            <a:schemeClr val="tx1"/>
                          </a:solidFill>
                          <a:effectLst/>
                          <a:latin typeface="+mn-lt"/>
                          <a:ea typeface="Calibri" panose="020F0502020204030204" pitchFamily="34" charset="0"/>
                          <a:cs typeface="Times New Roman" panose="02020603050405020304" pitchFamily="18" charset="0"/>
                        </a:rPr>
                        <a:t> </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chemeClr val="tx1"/>
                          </a:solidFill>
                          <a:effectLst/>
                          <a:latin typeface="+mn-lt"/>
                          <a:ea typeface="Calibri" panose="020F0502020204030204" pitchFamily="34" charset="0"/>
                          <a:cs typeface="Times New Roman" panose="02020603050405020304" pitchFamily="18" charset="0"/>
                        </a:rPr>
                        <a:t> </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chemeClr val="tx1"/>
                          </a:solidFill>
                          <a:effectLst/>
                          <a:latin typeface="+mn-lt"/>
                          <a:ea typeface="Calibri" panose="020F0502020204030204" pitchFamily="34" charset="0"/>
                          <a:cs typeface="Times New Roman" panose="02020603050405020304" pitchFamily="18" charset="0"/>
                        </a:rPr>
                        <a:t>SPO</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pt-PT" sz="1000" kern="100" dirty="0">
                        <a:solidFill>
                          <a:schemeClr val="tx1"/>
                        </a:solidFill>
                        <a:effectLst/>
                        <a:latin typeface="+mn-lt"/>
                        <a:ea typeface="Calibri"/>
                        <a:cs typeface="Times New Roman"/>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pt-PT" sz="1000" kern="100" dirty="0">
                        <a:solidFill>
                          <a:schemeClr val="tx1"/>
                        </a:solidFill>
                        <a:effectLst/>
                        <a:latin typeface="+mn-lt"/>
                        <a:ea typeface="Calibri"/>
                        <a:cs typeface="Times New Roman"/>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pt-PT" sz="1000" kern="100" dirty="0">
                        <a:solidFill>
                          <a:schemeClr val="tx1"/>
                        </a:solidFill>
                        <a:effectLst/>
                        <a:latin typeface="+mn-lt"/>
                        <a:ea typeface="Calibri"/>
                        <a:cs typeface="Times New Roman"/>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pt-PT" sz="1000" kern="100" dirty="0">
                          <a:solidFill>
                            <a:schemeClr val="tx1"/>
                          </a:solidFill>
                          <a:effectLst/>
                          <a:latin typeface="+mn-lt"/>
                          <a:ea typeface="Calibri"/>
                          <a:cs typeface="Times New Roman"/>
                        </a:rPr>
                        <a:t>Rastreio aos alunos do pré-escolar</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l">
                        <a:lnSpc>
                          <a:spcPct val="107000"/>
                        </a:lnSpc>
                        <a:spcAft>
                          <a:spcPts val="0"/>
                        </a:spcAft>
                        <a:buNone/>
                      </a:pPr>
                      <a:endParaRPr lang="pt-PT" sz="900" dirty="0">
                        <a:latin typeface="Calibri"/>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800"/>
                        </a:spcAft>
                      </a:pPr>
                      <a:endParaRPr lang="pt-PT" sz="900" kern="100" dirty="0">
                        <a:solidFill>
                          <a:schemeClr val="tx1"/>
                        </a:solidFill>
                        <a:effectLst/>
                        <a:latin typeface="+mn-lt"/>
                        <a:ea typeface="Calibri"/>
                        <a:cs typeface="Times New Roman"/>
                      </a:endParaRPr>
                    </a:p>
                    <a:p>
                      <a:pPr algn="ctr">
                        <a:lnSpc>
                          <a:spcPct val="105000"/>
                        </a:lnSpc>
                        <a:spcAft>
                          <a:spcPts val="800"/>
                        </a:spcAft>
                      </a:pPr>
                      <a:endParaRPr lang="pt-PT" sz="900" kern="100" dirty="0">
                        <a:solidFill>
                          <a:schemeClr val="tx1"/>
                        </a:solidFill>
                        <a:effectLst/>
                        <a:latin typeface="+mn-lt"/>
                        <a:ea typeface="Calibri"/>
                        <a:cs typeface="Times New Roman"/>
                      </a:endParaRPr>
                    </a:p>
                    <a:p>
                      <a:pPr algn="ctr">
                        <a:lnSpc>
                          <a:spcPct val="105000"/>
                        </a:lnSpc>
                        <a:spcAft>
                          <a:spcPts val="800"/>
                        </a:spcAft>
                      </a:pPr>
                      <a:r>
                        <a:rPr lang="pt-PT" sz="900" kern="100" dirty="0">
                          <a:solidFill>
                            <a:schemeClr val="tx1"/>
                          </a:solidFill>
                          <a:effectLst/>
                          <a:latin typeface="+mn-lt"/>
                          <a:ea typeface="Calibri"/>
                          <a:cs typeface="Times New Roman"/>
                        </a:rPr>
                        <a:t>Alunos pré-escolar</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5000"/>
                        </a:lnSpc>
                        <a:spcAft>
                          <a:spcPts val="0"/>
                        </a:spcAft>
                      </a:pPr>
                      <a:endParaRPr lang="pt-PT" sz="900" kern="100" dirty="0">
                        <a:solidFill>
                          <a:schemeClr val="tx1"/>
                        </a:solidFill>
                        <a:effectLst/>
                        <a:latin typeface="+mn-lt"/>
                        <a:ea typeface="Calibri"/>
                        <a:cs typeface="Times New Roman"/>
                      </a:endParaRPr>
                    </a:p>
                    <a:p>
                      <a:pPr algn="ctr">
                        <a:lnSpc>
                          <a:spcPct val="105000"/>
                        </a:lnSpc>
                        <a:spcAft>
                          <a:spcPts val="0"/>
                        </a:spcAft>
                      </a:pPr>
                      <a:endParaRPr lang="pt-PT" sz="900" kern="100" dirty="0">
                        <a:solidFill>
                          <a:schemeClr val="tx1"/>
                        </a:solidFill>
                        <a:effectLst/>
                        <a:latin typeface="+mn-lt"/>
                        <a:ea typeface="Calibri"/>
                        <a:cs typeface="Times New Roman"/>
                      </a:endParaRPr>
                    </a:p>
                    <a:p>
                      <a:pPr algn="ctr">
                        <a:lnSpc>
                          <a:spcPct val="105000"/>
                        </a:lnSpc>
                        <a:spcAft>
                          <a:spcPts val="0"/>
                        </a:spcAft>
                      </a:pPr>
                      <a:endParaRPr lang="pt-PT" sz="900" kern="100" dirty="0">
                        <a:solidFill>
                          <a:schemeClr val="tx1"/>
                        </a:solidFill>
                        <a:effectLst/>
                        <a:latin typeface="+mn-lt"/>
                        <a:ea typeface="Calibri"/>
                        <a:cs typeface="Times New Roman"/>
                      </a:endParaRPr>
                    </a:p>
                    <a:p>
                      <a:pPr algn="ctr">
                        <a:lnSpc>
                          <a:spcPct val="105000"/>
                        </a:lnSpc>
                        <a:spcAft>
                          <a:spcPts val="0"/>
                        </a:spcAft>
                      </a:pPr>
                      <a:r>
                        <a:rPr lang="pt-PT" sz="900" kern="100" dirty="0">
                          <a:solidFill>
                            <a:schemeClr val="tx1"/>
                          </a:solidFill>
                          <a:effectLst/>
                          <a:latin typeface="+mn-lt"/>
                          <a:ea typeface="Calibri"/>
                          <a:cs typeface="Times New Roman"/>
                        </a:rPr>
                        <a:t>Alunos de 5 anos</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5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atividade foi parcialmente realizada, prevendo-se que seja terminada durante o mês de janeiro. Na turma </a:t>
                      </a:r>
                      <a:r>
                        <a:rPr lang="pt-PT" sz="1000" kern="100" dirty="0" err="1">
                          <a:solidFill>
                            <a:schemeClr val="tx1"/>
                          </a:solidFill>
                          <a:effectLst/>
                          <a:latin typeface="+mn-lt"/>
                          <a:ea typeface="Calibri" panose="020F0502020204030204" pitchFamily="34" charset="0"/>
                          <a:cs typeface="Times New Roman" panose="02020603050405020304" pitchFamily="18" charset="0"/>
                        </a:rPr>
                        <a:t>Pré-A</a:t>
                      </a:r>
                      <a:r>
                        <a:rPr lang="pt-PT" sz="1000" kern="100" dirty="0">
                          <a:solidFill>
                            <a:schemeClr val="tx1"/>
                          </a:solidFill>
                          <a:effectLst/>
                          <a:latin typeface="+mn-lt"/>
                          <a:ea typeface="Calibri" panose="020F0502020204030204" pitchFamily="34" charset="0"/>
                          <a:cs typeface="Times New Roman" panose="02020603050405020304" pitchFamily="18" charset="0"/>
                        </a:rPr>
                        <a:t>, esta foi iniciada; no entanto, uma vez que existem ainda alunos na turma cuja avaliação não foi terminada, pelas diferentes intervenientes no processo, a reunião de retoma dos resultados apenas será realizada no segundo período. Na turma pré-B, foi realizada a reunião de devolução dos resultados entre as técnicas do SPO, diretora de turma e educadora especializada. No entanto, uma vez que a educadora especializada não conseguiu concluir a avaliação de todos os alunos da turma, esta irá fazer a entrega dos resultados durante o segundo período. Desta forma, foi apenas dado feedback e entregues os respetivos relatórios, pela terapeuta da fala e pela psicóloga do SPO.</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554572962"/>
                  </a:ext>
                </a:extLst>
              </a:tr>
            </a:tbl>
          </a:graphicData>
        </a:graphic>
      </p:graphicFrame>
    </p:spTree>
    <p:extLst>
      <p:ext uri="{BB962C8B-B14F-4D97-AF65-F5344CB8AC3E}">
        <p14:creationId xmlns:p14="http://schemas.microsoft.com/office/powerpoint/2010/main" val="3330604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63B7F27D-1174-41B7-897C-64CEC8D22D16}"/>
              </a:ext>
            </a:extLst>
          </p:cNvPr>
          <p:cNvGraphicFramePr>
            <a:graphicFrameLocks noGrp="1"/>
          </p:cNvGraphicFramePr>
          <p:nvPr>
            <p:extLst>
              <p:ext uri="{D42A27DB-BD31-4B8C-83A1-F6EECF244321}">
                <p14:modId xmlns:p14="http://schemas.microsoft.com/office/powerpoint/2010/main" val="845366564"/>
              </p:ext>
            </p:extLst>
          </p:nvPr>
        </p:nvGraphicFramePr>
        <p:xfrm>
          <a:off x="524284" y="1427332"/>
          <a:ext cx="8745333" cy="4207280"/>
        </p:xfrm>
        <a:graphic>
          <a:graphicData uri="http://schemas.openxmlformats.org/drawingml/2006/table">
            <a:tbl>
              <a:tblPr firstRow="1" firstCol="1" bandRow="1"/>
              <a:tblGrid>
                <a:gridCol w="1300781">
                  <a:extLst>
                    <a:ext uri="{9D8B030D-6E8A-4147-A177-3AD203B41FA5}">
                      <a16:colId xmlns:a16="http://schemas.microsoft.com/office/drawing/2014/main" val="333572966"/>
                    </a:ext>
                  </a:extLst>
                </a:gridCol>
                <a:gridCol w="1133288">
                  <a:extLst>
                    <a:ext uri="{9D8B030D-6E8A-4147-A177-3AD203B41FA5}">
                      <a16:colId xmlns:a16="http://schemas.microsoft.com/office/drawing/2014/main" val="3473817806"/>
                    </a:ext>
                  </a:extLst>
                </a:gridCol>
                <a:gridCol w="868280">
                  <a:extLst>
                    <a:ext uri="{9D8B030D-6E8A-4147-A177-3AD203B41FA5}">
                      <a16:colId xmlns:a16="http://schemas.microsoft.com/office/drawing/2014/main" val="3780739943"/>
                    </a:ext>
                  </a:extLst>
                </a:gridCol>
                <a:gridCol w="1223754">
                  <a:extLst>
                    <a:ext uri="{9D8B030D-6E8A-4147-A177-3AD203B41FA5}">
                      <a16:colId xmlns:a16="http://schemas.microsoft.com/office/drawing/2014/main" val="4049053365"/>
                    </a:ext>
                  </a:extLst>
                </a:gridCol>
                <a:gridCol w="1223754">
                  <a:extLst>
                    <a:ext uri="{9D8B030D-6E8A-4147-A177-3AD203B41FA5}">
                      <a16:colId xmlns:a16="http://schemas.microsoft.com/office/drawing/2014/main" val="1816318276"/>
                    </a:ext>
                  </a:extLst>
                </a:gridCol>
                <a:gridCol w="1497738">
                  <a:extLst>
                    <a:ext uri="{9D8B030D-6E8A-4147-A177-3AD203B41FA5}">
                      <a16:colId xmlns:a16="http://schemas.microsoft.com/office/drawing/2014/main" val="555502466"/>
                    </a:ext>
                  </a:extLst>
                </a:gridCol>
                <a:gridCol w="1497738">
                  <a:extLst>
                    <a:ext uri="{9D8B030D-6E8A-4147-A177-3AD203B41FA5}">
                      <a16:colId xmlns:a16="http://schemas.microsoft.com/office/drawing/2014/main" val="2178410963"/>
                    </a:ext>
                  </a:extLst>
                </a:gridCol>
              </a:tblGrid>
              <a:tr h="403008">
                <a:tc gridSpan="7">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05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400" b="1" kern="100">
                          <a:effectLst/>
                          <a:latin typeface="+mn-lt"/>
                          <a:ea typeface="Calibri" panose="020F0502020204030204" pitchFamily="34" charset="0"/>
                          <a:cs typeface="Times New Roman" panose="02020603050405020304" pitchFamily="18" charset="0"/>
                        </a:rPr>
                        <a:t> </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441683304"/>
                  </a:ext>
                </a:extLst>
              </a:tr>
              <a:tr h="310094">
                <a:tc rowSpan="2">
                  <a:txBody>
                    <a:bodyPr/>
                    <a:lstStyle/>
                    <a:p>
                      <a:pPr>
                        <a:lnSpc>
                          <a:spcPct val="107000"/>
                        </a:lnSpc>
                        <a:spcAft>
                          <a:spcPts val="0"/>
                        </a:spcAft>
                      </a:pPr>
                      <a:r>
                        <a:rPr lang="pt-PT" sz="1050" kern="100">
                          <a:solidFill>
                            <a:srgbClr val="FFFFFF"/>
                          </a:solidFill>
                          <a:effectLst/>
                          <a:latin typeface="+mn-lt"/>
                          <a:ea typeface="Calibri" panose="020F0502020204030204" pitchFamily="34" charset="0"/>
                          <a:cs typeface="Times New Roman" panose="02020603050405020304" pitchFamily="18" charset="0"/>
                        </a:rPr>
                        <a:t> </a:t>
                      </a:r>
                      <a:endParaRPr lang="pt-PT" sz="1050" kern="10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Estrutura intermédia</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NÃO PREVISTAS REALIZADAS </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87589025"/>
                  </a:ext>
                </a:extLst>
              </a:tr>
              <a:tr h="316686">
                <a:tc vMerge="1">
                  <a:txBody>
                    <a:bodyPr/>
                    <a:lstStyle/>
                    <a:p>
                      <a:endParaRPr lang="pt-PT"/>
                    </a:p>
                  </a:txBody>
                  <a:tcPr/>
                </a:tc>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2777931810"/>
                  </a:ext>
                </a:extLst>
              </a:tr>
              <a:tr h="477637">
                <a:tc rowSpan="2">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SPO</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Programa de promoção de competências </a:t>
                      </a:r>
                      <a:r>
                        <a:rPr lang="pt-PT" sz="1050" kern="100" dirty="0" err="1">
                          <a:solidFill>
                            <a:schemeClr val="tx1"/>
                          </a:solidFill>
                          <a:effectLst/>
                          <a:latin typeface="+mn-lt"/>
                          <a:ea typeface="Calibri" panose="020F0502020204030204" pitchFamily="34" charset="0"/>
                          <a:cs typeface="Times New Roman" panose="02020603050405020304" pitchFamily="18" charset="0"/>
                        </a:rPr>
                        <a:t>socioemocionais</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endParaRPr lang="pt-PT" sz="1050" kern="10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3ºA</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Em execução</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867912475"/>
                  </a:ext>
                </a:extLst>
              </a:tr>
              <a:tr h="477637">
                <a:tc vMerge="1">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1050" kern="100" dirty="0">
                          <a:solidFill>
                            <a:schemeClr val="tx1"/>
                          </a:solidFill>
                          <a:effectLst/>
                          <a:latin typeface="+mn-lt"/>
                          <a:ea typeface="Calibri" panose="020F0502020204030204" pitchFamily="34" charset="0"/>
                          <a:cs typeface="Times New Roman" panose="02020603050405020304" pitchFamily="18" charset="0"/>
                        </a:rPr>
                        <a:t>Dia Nacional do Terapeuta da Fala</a:t>
                      </a:r>
                    </a:p>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Comunidade escolar</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O Dia Nacional do Terapeuta da Fala, decorrido a 14/11/2025, foi assinalado, pela Terapeuta do serviço, através da afixação e distribuição de cartazes alusivos à campanha da Associação Portuguesa de Terapeutas da fala, dedicada ao papel do Terapeuta da Fala nos cuidados paliativos. Esta atividade não estava prevista no PAA.</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740725513"/>
                  </a:ext>
                </a:extLst>
              </a:tr>
            </a:tbl>
          </a:graphicData>
        </a:graphic>
      </p:graphicFrame>
      <p:pic>
        <p:nvPicPr>
          <p:cNvPr id="3" name="Imagem 2">
            <a:extLst>
              <a:ext uri="{FF2B5EF4-FFF2-40B4-BE49-F238E27FC236}">
                <a16:creationId xmlns:a16="http://schemas.microsoft.com/office/drawing/2014/main" id="{536D19DF-A56B-48EC-83F6-3610BDF1E70C}"/>
              </a:ext>
            </a:extLst>
          </p:cNvPr>
          <p:cNvPicPr>
            <a:picLocks noChangeAspect="1"/>
          </p:cNvPicPr>
          <p:nvPr/>
        </p:nvPicPr>
        <p:blipFill>
          <a:blip r:embed="rId2"/>
          <a:stretch>
            <a:fillRect/>
          </a:stretch>
        </p:blipFill>
        <p:spPr>
          <a:xfrm>
            <a:off x="758588" y="697080"/>
            <a:ext cx="4194412" cy="371888"/>
          </a:xfrm>
          <a:prstGeom prst="rect">
            <a:avLst/>
          </a:prstGeom>
        </p:spPr>
      </p:pic>
    </p:spTree>
    <p:extLst>
      <p:ext uri="{BB962C8B-B14F-4D97-AF65-F5344CB8AC3E}">
        <p14:creationId xmlns:p14="http://schemas.microsoft.com/office/powerpoint/2010/main" val="8536877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AEC2A4-D700-0CF6-83FC-0FE47E2B655F}"/>
              </a:ext>
            </a:extLst>
          </p:cNvPr>
          <p:cNvPicPr>
            <a:picLocks noChangeAspect="1"/>
          </p:cNvPicPr>
          <p:nvPr/>
        </p:nvPicPr>
        <p:blipFill>
          <a:blip r:embed="rId2"/>
          <a:stretch>
            <a:fillRect/>
          </a:stretch>
        </p:blipFill>
        <p:spPr>
          <a:xfrm>
            <a:off x="7327439" y="-397119"/>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185138" y="160943"/>
            <a:ext cx="4175710"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2.4	Plano Anual de Atividades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A911CB67-7E7B-4EC6-BA6F-A0D86ED260E0}"/>
              </a:ext>
            </a:extLst>
          </p:cNvPr>
          <p:cNvGraphicFramePr>
            <a:graphicFrameLocks noGrp="1"/>
          </p:cNvGraphicFramePr>
          <p:nvPr>
            <p:extLst>
              <p:ext uri="{D42A27DB-BD31-4B8C-83A1-F6EECF244321}">
                <p14:modId xmlns:p14="http://schemas.microsoft.com/office/powerpoint/2010/main" val="2544705079"/>
              </p:ext>
            </p:extLst>
          </p:nvPr>
        </p:nvGraphicFramePr>
        <p:xfrm>
          <a:off x="307314" y="536070"/>
          <a:ext cx="9291371" cy="6160987"/>
        </p:xfrm>
        <a:graphic>
          <a:graphicData uri="http://schemas.openxmlformats.org/drawingml/2006/table">
            <a:tbl>
              <a:tblPr firstRow="1" firstCol="1" bandRow="1"/>
              <a:tblGrid>
                <a:gridCol w="829386">
                  <a:extLst>
                    <a:ext uri="{9D8B030D-6E8A-4147-A177-3AD203B41FA5}">
                      <a16:colId xmlns:a16="http://schemas.microsoft.com/office/drawing/2014/main" val="333572966"/>
                    </a:ext>
                  </a:extLst>
                </a:gridCol>
                <a:gridCol w="1472179">
                  <a:extLst>
                    <a:ext uri="{9D8B030D-6E8A-4147-A177-3AD203B41FA5}">
                      <a16:colId xmlns:a16="http://schemas.microsoft.com/office/drawing/2014/main" val="3473817806"/>
                    </a:ext>
                  </a:extLst>
                </a:gridCol>
                <a:gridCol w="571775">
                  <a:extLst>
                    <a:ext uri="{9D8B030D-6E8A-4147-A177-3AD203B41FA5}">
                      <a16:colId xmlns:a16="http://schemas.microsoft.com/office/drawing/2014/main" val="3780739943"/>
                    </a:ext>
                  </a:extLst>
                </a:gridCol>
                <a:gridCol w="3047999">
                  <a:extLst>
                    <a:ext uri="{9D8B030D-6E8A-4147-A177-3AD203B41FA5}">
                      <a16:colId xmlns:a16="http://schemas.microsoft.com/office/drawing/2014/main" val="4049053365"/>
                    </a:ext>
                  </a:extLst>
                </a:gridCol>
                <a:gridCol w="878542">
                  <a:extLst>
                    <a:ext uri="{9D8B030D-6E8A-4147-A177-3AD203B41FA5}">
                      <a16:colId xmlns:a16="http://schemas.microsoft.com/office/drawing/2014/main" val="1816318276"/>
                    </a:ext>
                  </a:extLst>
                </a:gridCol>
                <a:gridCol w="993752">
                  <a:extLst>
                    <a:ext uri="{9D8B030D-6E8A-4147-A177-3AD203B41FA5}">
                      <a16:colId xmlns:a16="http://schemas.microsoft.com/office/drawing/2014/main" val="555502466"/>
                    </a:ext>
                  </a:extLst>
                </a:gridCol>
                <a:gridCol w="1497738">
                  <a:extLst>
                    <a:ext uri="{9D8B030D-6E8A-4147-A177-3AD203B41FA5}">
                      <a16:colId xmlns:a16="http://schemas.microsoft.com/office/drawing/2014/main" val="2178410963"/>
                    </a:ext>
                  </a:extLst>
                </a:gridCol>
              </a:tblGrid>
              <a:tr h="543450">
                <a:tc gridSpan="7">
                  <a:txBody>
                    <a:bodyPr/>
                    <a:lstStyle/>
                    <a:p>
                      <a:pPr algn="ctr">
                        <a:lnSpc>
                          <a:spcPct val="107000"/>
                        </a:lnSpc>
                        <a:spcAft>
                          <a:spcPts val="0"/>
                        </a:spcAft>
                      </a:pPr>
                      <a:r>
                        <a:rPr lang="pt-PT" sz="1400" b="1" kern="100" dirty="0">
                          <a:solidFill>
                            <a:schemeClr val="bg1"/>
                          </a:solidFill>
                          <a:effectLst/>
                          <a:latin typeface="+mn-lt"/>
                          <a:ea typeface="Calibri" panose="020F0502020204030204" pitchFamily="34" charset="0"/>
                          <a:cs typeface="Times New Roman" panose="02020603050405020304" pitchFamily="18" charset="0"/>
                        </a:rPr>
                        <a:t>Plano Anual de atividades</a:t>
                      </a:r>
                      <a:endParaRPr lang="pt-PT" sz="1050" kern="100" dirty="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400" b="1" kern="100" dirty="0">
                          <a:effectLst/>
                          <a:latin typeface="+mn-lt"/>
                          <a:ea typeface="Calibri" panose="020F0502020204030204" pitchFamily="34" charset="0"/>
                          <a:cs typeface="Times New Roman" panose="02020603050405020304" pitchFamily="18" charset="0"/>
                        </a:rPr>
                        <a:t> </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441683304"/>
                  </a:ext>
                </a:extLst>
              </a:tr>
              <a:tr h="377452">
                <a:tc rowSpan="2">
                  <a:txBody>
                    <a:bodyPr/>
                    <a:lstStyle/>
                    <a:p>
                      <a:pPr>
                        <a:lnSpc>
                          <a:spcPct val="107000"/>
                        </a:lnSpc>
                        <a:spcAft>
                          <a:spcPts val="0"/>
                        </a:spcAft>
                      </a:pPr>
                      <a:r>
                        <a:rPr lang="pt-PT" sz="1050" kern="100" dirty="0">
                          <a:solidFill>
                            <a:srgbClr val="FFFFFF"/>
                          </a:solidFill>
                          <a:effectLst/>
                          <a:latin typeface="+mn-lt"/>
                          <a:ea typeface="Calibri" panose="020F0502020204030204" pitchFamily="34" charset="0"/>
                          <a:cs typeface="Times New Roman" panose="02020603050405020304" pitchFamily="18" charset="0"/>
                        </a:rPr>
                        <a:t> </a:t>
                      </a:r>
                      <a:endParaRPr lang="pt-PT" sz="1050" kern="1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Estrutura intermédia</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grid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ATIVIDADES PREVISTAS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NÃO PREVISTAS </a:t>
                      </a:r>
                    </a:p>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 </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87589025"/>
                  </a:ext>
                </a:extLst>
              </a:tr>
              <a:tr h="407491">
                <a:tc vMerge="1">
                  <a:txBody>
                    <a:bodyPr/>
                    <a:lstStyle/>
                    <a:p>
                      <a:endParaRPr lang="pt-PT"/>
                    </a:p>
                  </a:txBody>
                  <a:tcPr/>
                </a:tc>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2777931810"/>
                  </a:ext>
                </a:extLst>
              </a:tr>
              <a:tr h="955799">
                <a:tc rowSpan="4">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EMAEI</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Sessão de Esclarecimento sobre a Implementação do Modelo da Educação Inclusiva: Pais e/ou Encarregados de Educação”, </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Pais/ EE com educandos matriculados pela 1ª vez na EBSC</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800" b="1" kern="1200" dirty="0">
                          <a:solidFill>
                            <a:schemeClr val="tx1"/>
                          </a:solidFill>
                          <a:effectLst/>
                          <a:latin typeface="+mn-lt"/>
                          <a:ea typeface="+mn-ea"/>
                          <a:cs typeface="+mn-cs"/>
                        </a:rPr>
                        <a:t>BOM</a:t>
                      </a: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867912475"/>
                  </a:ext>
                </a:extLst>
              </a:tr>
              <a:tr h="708347">
                <a:tc vMerge="1">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Palestra sobre Perturbação do Espetro do Autismo (PEA) 1</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Profissionais das áreas da educação e da saúde</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47</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800" b="1" kern="1200" dirty="0">
                          <a:solidFill>
                            <a:schemeClr val="tx1"/>
                          </a:solidFill>
                          <a:effectLst/>
                          <a:latin typeface="+mn-lt"/>
                          <a:ea typeface="+mn-ea"/>
                          <a:cs typeface="+mn-cs"/>
                        </a:rPr>
                        <a:t>MUITO BOM</a:t>
                      </a:r>
                      <a:endParaRPr lang="pt-PT" sz="800" kern="1200" dirty="0">
                        <a:solidFill>
                          <a:schemeClr val="tx1"/>
                        </a:solidFill>
                        <a:effectLst/>
                        <a:latin typeface="+mn-lt"/>
                        <a:ea typeface="+mn-ea"/>
                        <a:cs typeface="+mn-cs"/>
                      </a:endParaRPr>
                    </a:p>
                    <a:p>
                      <a:pPr algn="ctr">
                        <a:lnSpc>
                          <a:spcPct val="107000"/>
                        </a:lnSpc>
                        <a:spcAft>
                          <a:spcPts val="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740725513"/>
                  </a:ext>
                </a:extLst>
              </a:tr>
              <a:tr h="663523">
                <a:tc vMerge="1">
                  <a:txBody>
                    <a:bodyPr/>
                    <a:lstStyle/>
                    <a:p>
                      <a:endParaRPr lang="pt-PT"/>
                    </a:p>
                  </a:txBody>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pt-PT" sz="800" kern="100" dirty="0">
                          <a:solidFill>
                            <a:schemeClr val="tx1"/>
                          </a:solidFill>
                          <a:effectLst/>
                          <a:latin typeface="+mn-lt"/>
                          <a:ea typeface="Calibri" panose="020F0502020204030204" pitchFamily="34" charset="0"/>
                          <a:cs typeface="Times New Roman" panose="02020603050405020304" pitchFamily="18" charset="0"/>
                        </a:rPr>
                        <a:t>Palestra sobre Perturbação do Espetro do Autismo (PEA) 2</a:t>
                      </a:r>
                    </a:p>
                    <a:p>
                      <a:pPr>
                        <a:lnSpc>
                          <a:spcPct val="107000"/>
                        </a:lnSpc>
                        <a:spcAft>
                          <a:spcPts val="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Pais/ Encarregados de educação, Pessoal da Ação Educativa e Comunidade em Geral</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35</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pt-PT" sz="800" b="1" kern="1200" dirty="0">
                          <a:solidFill>
                            <a:schemeClr val="tx1"/>
                          </a:solidFill>
                          <a:effectLst/>
                          <a:latin typeface="+mn-lt"/>
                          <a:ea typeface="+mn-ea"/>
                          <a:cs typeface="+mn-cs"/>
                        </a:rPr>
                        <a:t>MUITO BOM</a:t>
                      </a:r>
                      <a:endParaRPr lang="pt-PT" sz="800" kern="1200" dirty="0">
                        <a:solidFill>
                          <a:schemeClr val="tx1"/>
                        </a:solidFill>
                        <a:effectLst/>
                        <a:latin typeface="+mn-lt"/>
                        <a:ea typeface="+mn-ea"/>
                        <a:cs typeface="+mn-cs"/>
                      </a:endParaRPr>
                    </a:p>
                    <a:p>
                      <a:pPr algn="ctr">
                        <a:lnSpc>
                          <a:spcPct val="107000"/>
                        </a:lnSpc>
                        <a:spcAft>
                          <a:spcPts val="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642950884"/>
                  </a:ext>
                </a:extLst>
              </a:tr>
              <a:tr h="1032639">
                <a:tc vMerge="1">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nSpc>
                          <a:spcPct val="107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b="1" kern="100" dirty="0">
                          <a:solidFill>
                            <a:schemeClr val="tx1"/>
                          </a:solidFill>
                          <a:effectLst/>
                          <a:latin typeface="+mn-lt"/>
                          <a:ea typeface="Calibri" panose="020F0502020204030204" pitchFamily="34" charset="0"/>
                          <a:cs typeface="Times New Roman" panose="02020603050405020304" pitchFamily="18" charset="0"/>
                        </a:rPr>
                        <a:t>Educar, cuida e proteger. O papel dos assistentes operacionais  na comunidade educativa. </a:t>
                      </a:r>
                    </a:p>
                    <a:p>
                      <a:pPr algn="ctr">
                        <a:lnSpc>
                          <a:spcPct val="107000"/>
                        </a:lnSpc>
                        <a:spcAft>
                          <a:spcPts val="0"/>
                        </a:spcAft>
                      </a:pPr>
                      <a:endParaRPr lang="pt-PT" sz="8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O papel educativo dos assistentes </a:t>
                      </a:r>
                      <a:r>
                        <a:rPr lang="pt-PT" sz="800" kern="100" dirty="0" err="1">
                          <a:solidFill>
                            <a:schemeClr val="tx1"/>
                          </a:solidFill>
                          <a:effectLst/>
                          <a:latin typeface="+mn-lt"/>
                          <a:ea typeface="Calibri" panose="020F0502020204030204" pitchFamily="34" charset="0"/>
                          <a:cs typeface="Times New Roman" panose="02020603050405020304" pitchFamily="18" charset="0"/>
                        </a:rPr>
                        <a:t>operacionaisFunções</a:t>
                      </a:r>
                      <a:r>
                        <a:rPr lang="pt-PT" sz="800" kern="100" dirty="0">
                          <a:solidFill>
                            <a:schemeClr val="tx1"/>
                          </a:solidFill>
                          <a:effectLst/>
                          <a:latin typeface="+mn-lt"/>
                          <a:ea typeface="Calibri" panose="020F0502020204030204" pitchFamily="34" charset="0"/>
                          <a:cs typeface="Times New Roman" panose="02020603050405020304" pitchFamily="18" charset="0"/>
                        </a:rPr>
                        <a:t> e responsabilidades no quotidiano escolar;</a:t>
                      </a: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Relação com alunos, professores e encarregados de </a:t>
                      </a:r>
                      <a:r>
                        <a:rPr lang="pt-PT" sz="800" kern="100" dirty="0" err="1">
                          <a:solidFill>
                            <a:schemeClr val="tx1"/>
                          </a:solidFill>
                          <a:effectLst/>
                          <a:latin typeface="+mn-lt"/>
                          <a:ea typeface="Calibri" panose="020F0502020204030204" pitchFamily="34" charset="0"/>
                          <a:cs typeface="Times New Roman" panose="02020603050405020304" pitchFamily="18" charset="0"/>
                        </a:rPr>
                        <a:t>educação.Gestão</a:t>
                      </a:r>
                      <a:r>
                        <a:rPr lang="pt-PT" sz="800" kern="100" dirty="0">
                          <a:solidFill>
                            <a:schemeClr val="tx1"/>
                          </a:solidFill>
                          <a:effectLst/>
                          <a:latin typeface="+mn-lt"/>
                          <a:ea typeface="Calibri" panose="020F0502020204030204" pitchFamily="34" charset="0"/>
                          <a:cs typeface="Times New Roman" panose="02020603050405020304" pitchFamily="18" charset="0"/>
                        </a:rPr>
                        <a:t> de comportamentos nos espaços escolares</a:t>
                      </a: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Normas, regras e limites: coerência e consistência;</a:t>
                      </a: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Técnicas de supervisão ativa nos intervalos e recreios;</a:t>
                      </a: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Comunicação positiva com crianças e </a:t>
                      </a:r>
                      <a:r>
                        <a:rPr lang="pt-PT" sz="800" kern="100" dirty="0" err="1">
                          <a:solidFill>
                            <a:schemeClr val="tx1"/>
                          </a:solidFill>
                          <a:effectLst/>
                          <a:latin typeface="+mn-lt"/>
                          <a:ea typeface="Calibri" panose="020F0502020204030204" pitchFamily="34" charset="0"/>
                          <a:cs typeface="Times New Roman" panose="02020603050405020304" pitchFamily="18" charset="0"/>
                        </a:rPr>
                        <a:t>jovens.Bullying</a:t>
                      </a:r>
                      <a:r>
                        <a:rPr lang="pt-PT" sz="800" kern="100" dirty="0">
                          <a:solidFill>
                            <a:schemeClr val="tx1"/>
                          </a:solidFill>
                          <a:effectLst/>
                          <a:latin typeface="+mn-lt"/>
                          <a:ea typeface="Calibri" panose="020F0502020204030204" pitchFamily="34" charset="0"/>
                          <a:cs typeface="Times New Roman" panose="02020603050405020304" pitchFamily="18" charset="0"/>
                        </a:rPr>
                        <a:t> e </a:t>
                      </a:r>
                      <a:r>
                        <a:rPr lang="pt-PT" sz="800" kern="100" dirty="0" err="1">
                          <a:solidFill>
                            <a:schemeClr val="tx1"/>
                          </a:solidFill>
                          <a:effectLst/>
                          <a:latin typeface="+mn-lt"/>
                          <a:ea typeface="Calibri" panose="020F0502020204030204" pitchFamily="34" charset="0"/>
                          <a:cs typeface="Times New Roman" panose="02020603050405020304" pitchFamily="18" charset="0"/>
                        </a:rPr>
                        <a:t>ciberbullyingDefinição</a:t>
                      </a:r>
                      <a:r>
                        <a:rPr lang="pt-PT" sz="800" kern="100" dirty="0">
                          <a:solidFill>
                            <a:schemeClr val="tx1"/>
                          </a:solidFill>
                          <a:effectLst/>
                          <a:latin typeface="+mn-lt"/>
                          <a:ea typeface="Calibri" panose="020F0502020204030204" pitchFamily="34" charset="0"/>
                          <a:cs typeface="Times New Roman" panose="02020603050405020304" pitchFamily="18" charset="0"/>
                        </a:rPr>
                        <a:t>, tipos e sinais de alerta;</a:t>
                      </a: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Intervenção imediata e </a:t>
                      </a:r>
                      <a:r>
                        <a:rPr lang="pt-PT" sz="800" kern="100" dirty="0" err="1">
                          <a:solidFill>
                            <a:schemeClr val="tx1"/>
                          </a:solidFill>
                          <a:effectLst/>
                          <a:latin typeface="+mn-lt"/>
                          <a:ea typeface="Calibri" panose="020F0502020204030204" pitchFamily="34" charset="0"/>
                          <a:cs typeface="Times New Roman" panose="02020603050405020304" pitchFamily="18" charset="0"/>
                        </a:rPr>
                        <a:t>encaminhamento;O</a:t>
                      </a:r>
                      <a:r>
                        <a:rPr lang="pt-PT" sz="800" kern="100" dirty="0">
                          <a:solidFill>
                            <a:schemeClr val="tx1"/>
                          </a:solidFill>
                          <a:effectLst/>
                          <a:latin typeface="+mn-lt"/>
                          <a:ea typeface="Calibri" panose="020F0502020204030204" pitchFamily="34" charset="0"/>
                          <a:cs typeface="Times New Roman" panose="02020603050405020304" pitchFamily="18" charset="0"/>
                        </a:rPr>
                        <a:t> papel do adulto como figura de </a:t>
                      </a:r>
                      <a:r>
                        <a:rPr lang="pt-PT" sz="800" kern="100" dirty="0" err="1">
                          <a:solidFill>
                            <a:schemeClr val="tx1"/>
                          </a:solidFill>
                          <a:effectLst/>
                          <a:latin typeface="+mn-lt"/>
                          <a:ea typeface="Calibri" panose="020F0502020204030204" pitchFamily="34" charset="0"/>
                          <a:cs typeface="Times New Roman" panose="02020603050405020304" pitchFamily="18" charset="0"/>
                        </a:rPr>
                        <a:t>referência.Maus-tratos</a:t>
                      </a:r>
                      <a:r>
                        <a:rPr lang="pt-PT" sz="800" kern="100" dirty="0">
                          <a:solidFill>
                            <a:schemeClr val="tx1"/>
                          </a:solidFill>
                          <a:effectLst/>
                          <a:latin typeface="+mn-lt"/>
                          <a:ea typeface="Calibri" panose="020F0502020204030204" pitchFamily="34" charset="0"/>
                          <a:cs typeface="Times New Roman" panose="02020603050405020304" pitchFamily="18" charset="0"/>
                        </a:rPr>
                        <a:t> e </a:t>
                      </a:r>
                      <a:r>
                        <a:rPr lang="pt-PT" sz="800" kern="100" dirty="0" err="1">
                          <a:solidFill>
                            <a:schemeClr val="tx1"/>
                          </a:solidFill>
                          <a:effectLst/>
                          <a:latin typeface="+mn-lt"/>
                          <a:ea typeface="Calibri" panose="020F0502020204030204" pitchFamily="34" charset="0"/>
                          <a:cs typeface="Times New Roman" panose="02020603050405020304" pitchFamily="18" charset="0"/>
                        </a:rPr>
                        <a:t>negligênciaIndicadores</a:t>
                      </a:r>
                      <a:r>
                        <a:rPr lang="pt-PT" sz="800" kern="100" dirty="0">
                          <a:solidFill>
                            <a:schemeClr val="tx1"/>
                          </a:solidFill>
                          <a:effectLst/>
                          <a:latin typeface="+mn-lt"/>
                          <a:ea typeface="Calibri" panose="020F0502020204030204" pitchFamily="34" charset="0"/>
                          <a:cs typeface="Times New Roman" panose="02020603050405020304" pitchFamily="18" charset="0"/>
                        </a:rPr>
                        <a:t> físicos, emocionais e comportamentais;</a:t>
                      </a:r>
                    </a:p>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Atuação responsável e </a:t>
                      </a:r>
                      <a:r>
                        <a:rPr lang="pt-PT" sz="800" kern="100" dirty="0" err="1">
                          <a:solidFill>
                            <a:schemeClr val="tx1"/>
                          </a:solidFill>
                          <a:effectLst/>
                          <a:latin typeface="+mn-lt"/>
                          <a:ea typeface="Calibri" panose="020F0502020204030204" pitchFamily="34" charset="0"/>
                          <a:cs typeface="Times New Roman" panose="02020603050405020304" pitchFamily="18" charset="0"/>
                        </a:rPr>
                        <a:t>encaminhamento.Atividades</a:t>
                      </a:r>
                      <a:r>
                        <a:rPr lang="pt-PT" sz="800" kern="100" dirty="0">
                          <a:solidFill>
                            <a:schemeClr val="tx1"/>
                          </a:solidFill>
                          <a:effectLst/>
                          <a:latin typeface="+mn-lt"/>
                          <a:ea typeface="Calibri" panose="020F0502020204030204" pitchFamily="34" charset="0"/>
                          <a:cs typeface="Times New Roman" panose="02020603050405020304" pitchFamily="18" charset="0"/>
                        </a:rPr>
                        <a:t> </a:t>
                      </a:r>
                      <a:r>
                        <a:rPr lang="pt-PT" sz="800" kern="100" dirty="0" err="1">
                          <a:solidFill>
                            <a:schemeClr val="tx1"/>
                          </a:solidFill>
                          <a:effectLst/>
                          <a:latin typeface="+mn-lt"/>
                          <a:ea typeface="Calibri" panose="020F0502020204030204" pitchFamily="34" charset="0"/>
                          <a:cs typeface="Times New Roman" panose="02020603050405020304" pitchFamily="18" charset="0"/>
                        </a:rPr>
                        <a:t>práticasSimulações</a:t>
                      </a:r>
                      <a:r>
                        <a:rPr lang="pt-PT" sz="800" kern="100" dirty="0">
                          <a:solidFill>
                            <a:schemeClr val="tx1"/>
                          </a:solidFill>
                          <a:effectLst/>
                          <a:latin typeface="+mn-lt"/>
                          <a:ea typeface="Calibri" panose="020F0502020204030204" pitchFamily="34" charset="0"/>
                          <a:cs typeface="Times New Roman" panose="02020603050405020304" pitchFamily="18" charset="0"/>
                        </a:rPr>
                        <a:t> e </a:t>
                      </a:r>
                      <a:r>
                        <a:rPr lang="pt-PT" sz="800" kern="100" dirty="0" err="1">
                          <a:solidFill>
                            <a:schemeClr val="tx1"/>
                          </a:solidFill>
                          <a:effectLst/>
                          <a:latin typeface="+mn-lt"/>
                          <a:ea typeface="Calibri" panose="020F0502020204030204" pitchFamily="34" charset="0"/>
                          <a:cs typeface="Times New Roman" panose="02020603050405020304" pitchFamily="18" charset="0"/>
                        </a:rPr>
                        <a:t>role-playing;Análise</a:t>
                      </a:r>
                      <a:r>
                        <a:rPr lang="pt-PT" sz="800" kern="100" dirty="0">
                          <a:solidFill>
                            <a:schemeClr val="tx1"/>
                          </a:solidFill>
                          <a:effectLst/>
                          <a:latin typeface="+mn-lt"/>
                          <a:ea typeface="Calibri" panose="020F0502020204030204" pitchFamily="34" charset="0"/>
                          <a:cs typeface="Times New Roman" panose="02020603050405020304" pitchFamily="18" charset="0"/>
                        </a:rPr>
                        <a:t> de situações reais (estudo de casos);Construção de um guião de atuação.</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Pessoal da Ação Educativa</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18</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8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758039052"/>
                  </a:ext>
                </a:extLst>
              </a:tr>
            </a:tbl>
          </a:graphicData>
        </a:graphic>
      </p:graphicFrame>
    </p:spTree>
    <p:extLst>
      <p:ext uri="{BB962C8B-B14F-4D97-AF65-F5344CB8AC3E}">
        <p14:creationId xmlns:p14="http://schemas.microsoft.com/office/powerpoint/2010/main" val="495079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3509FDB-196E-4544-8504-5E348785AEED}"/>
              </a:ext>
            </a:extLst>
          </p:cNvPr>
          <p:cNvPicPr>
            <a:picLocks noChangeAspect="1"/>
          </p:cNvPicPr>
          <p:nvPr/>
        </p:nvPicPr>
        <p:blipFill>
          <a:blip r:embed="rId2"/>
          <a:stretch>
            <a:fillRect/>
          </a:stretch>
        </p:blipFill>
        <p:spPr>
          <a:xfrm>
            <a:off x="444288" y="392280"/>
            <a:ext cx="4194412" cy="371888"/>
          </a:xfrm>
          <a:prstGeom prst="rect">
            <a:avLst/>
          </a:prstGeom>
        </p:spPr>
      </p:pic>
      <p:graphicFrame>
        <p:nvGraphicFramePr>
          <p:cNvPr id="4" name="Tabela 3">
            <a:extLst>
              <a:ext uri="{FF2B5EF4-FFF2-40B4-BE49-F238E27FC236}">
                <a16:creationId xmlns:a16="http://schemas.microsoft.com/office/drawing/2014/main" id="{F62DE36A-DC5D-4466-A6F3-D456966CA6DE}"/>
              </a:ext>
            </a:extLst>
          </p:cNvPr>
          <p:cNvGraphicFramePr>
            <a:graphicFrameLocks noGrp="1"/>
          </p:cNvGraphicFramePr>
          <p:nvPr>
            <p:extLst>
              <p:ext uri="{D42A27DB-BD31-4B8C-83A1-F6EECF244321}">
                <p14:modId xmlns:p14="http://schemas.microsoft.com/office/powerpoint/2010/main" val="4229002075"/>
              </p:ext>
            </p:extLst>
          </p:nvPr>
        </p:nvGraphicFramePr>
        <p:xfrm>
          <a:off x="722007" y="1077932"/>
          <a:ext cx="8461985" cy="4831290"/>
        </p:xfrm>
        <a:graphic>
          <a:graphicData uri="http://schemas.openxmlformats.org/drawingml/2006/table">
            <a:tbl>
              <a:tblPr firstRow="1" firstCol="1" bandRow="1"/>
              <a:tblGrid>
                <a:gridCol w="1472179">
                  <a:extLst>
                    <a:ext uri="{9D8B030D-6E8A-4147-A177-3AD203B41FA5}">
                      <a16:colId xmlns:a16="http://schemas.microsoft.com/office/drawing/2014/main" val="3473817806"/>
                    </a:ext>
                  </a:extLst>
                </a:gridCol>
                <a:gridCol w="1000784">
                  <a:extLst>
                    <a:ext uri="{9D8B030D-6E8A-4147-A177-3AD203B41FA5}">
                      <a16:colId xmlns:a16="http://schemas.microsoft.com/office/drawing/2014/main" val="3780739943"/>
                    </a:ext>
                  </a:extLst>
                </a:gridCol>
                <a:gridCol w="1525296">
                  <a:extLst>
                    <a:ext uri="{9D8B030D-6E8A-4147-A177-3AD203B41FA5}">
                      <a16:colId xmlns:a16="http://schemas.microsoft.com/office/drawing/2014/main" val="4049053365"/>
                    </a:ext>
                  </a:extLst>
                </a:gridCol>
                <a:gridCol w="856316">
                  <a:extLst>
                    <a:ext uri="{9D8B030D-6E8A-4147-A177-3AD203B41FA5}">
                      <a16:colId xmlns:a16="http://schemas.microsoft.com/office/drawing/2014/main" val="1816318276"/>
                    </a:ext>
                  </a:extLst>
                </a:gridCol>
                <a:gridCol w="950259">
                  <a:extLst>
                    <a:ext uri="{9D8B030D-6E8A-4147-A177-3AD203B41FA5}">
                      <a16:colId xmlns:a16="http://schemas.microsoft.com/office/drawing/2014/main" val="555502466"/>
                    </a:ext>
                  </a:extLst>
                </a:gridCol>
                <a:gridCol w="2657151">
                  <a:extLst>
                    <a:ext uri="{9D8B030D-6E8A-4147-A177-3AD203B41FA5}">
                      <a16:colId xmlns:a16="http://schemas.microsoft.com/office/drawing/2014/main" val="2178410963"/>
                    </a:ext>
                  </a:extLst>
                </a:gridCol>
              </a:tblGrid>
              <a:tr h="543450">
                <a:tc gridSpan="6">
                  <a:txBody>
                    <a:bodyPr/>
                    <a:lstStyle/>
                    <a:p>
                      <a:pPr algn="ctr">
                        <a:lnSpc>
                          <a:spcPct val="107000"/>
                        </a:lnSpc>
                        <a:spcAft>
                          <a:spcPts val="0"/>
                        </a:spcAft>
                      </a:pPr>
                      <a:r>
                        <a:rPr lang="pt-PT" sz="1400" kern="100" dirty="0">
                          <a:solidFill>
                            <a:schemeClr val="bg1"/>
                          </a:solidFill>
                          <a:effectLst/>
                          <a:latin typeface="+mn-lt"/>
                          <a:ea typeface="Calibri" panose="020F0502020204030204" pitchFamily="34" charset="0"/>
                          <a:cs typeface="Times New Roman" panose="02020603050405020304" pitchFamily="18" charset="0"/>
                        </a:rPr>
                        <a:t>Plano Anual de atividades</a:t>
                      </a:r>
                    </a:p>
                    <a:p>
                      <a:pPr algn="ctr">
                        <a:lnSpc>
                          <a:spcPct val="107000"/>
                        </a:lnSpc>
                        <a:spcAft>
                          <a:spcPts val="0"/>
                        </a:spcAft>
                      </a:pPr>
                      <a:r>
                        <a:rPr lang="pt-PT" sz="1400" kern="100" dirty="0">
                          <a:effectLst/>
                          <a:latin typeface="+mn-lt"/>
                          <a:ea typeface="Calibri" panose="020F0502020204030204" pitchFamily="34" charset="0"/>
                          <a:cs typeface="Times New Roman" panose="02020603050405020304" pitchFamily="18" charset="0"/>
                        </a:rPr>
                        <a:t> </a:t>
                      </a:r>
                      <a:r>
                        <a:rPr lang="pt-PT" sz="1400" kern="100" dirty="0">
                          <a:solidFill>
                            <a:schemeClr val="bg1"/>
                          </a:solidFill>
                          <a:effectLst/>
                          <a:latin typeface="+mn-lt"/>
                          <a:ea typeface="Calibri" panose="020F0502020204030204" pitchFamily="34" charset="0"/>
                          <a:cs typeface="Times New Roman" panose="02020603050405020304" pitchFamily="18" charset="0"/>
                        </a:rPr>
                        <a:t>Associação de Estudantes</a:t>
                      </a:r>
                    </a:p>
                    <a:p>
                      <a:pPr algn="ctr">
                        <a:lnSpc>
                          <a:spcPct val="107000"/>
                        </a:lnSpc>
                        <a:spcAft>
                          <a:spcPts val="0"/>
                        </a:spcAft>
                      </a:pPr>
                      <a:endParaRPr lang="pt-PT" sz="120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extLst>
                  <a:ext uri="{0D108BD9-81ED-4DB2-BD59-A6C34878D82A}">
                    <a16:rowId xmlns:a16="http://schemas.microsoft.com/office/drawing/2014/main" val="1441683304"/>
                  </a:ext>
                </a:extLst>
              </a:tr>
              <a:tr h="377452">
                <a:tc gridSpan="2">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ATIVIDADES PREVISTAS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NÃO PREVISTAS </a:t>
                      </a:r>
                    </a:p>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 </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87589025"/>
                  </a:ext>
                </a:extLst>
              </a:tr>
              <a:tr h="407491">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2777931810"/>
                  </a:ext>
                </a:extLst>
              </a:tr>
              <a:tr h="30863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Cinema de Halloween</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210</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110</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200" dirty="0">
                          <a:solidFill>
                            <a:schemeClr val="tx1"/>
                          </a:solidFill>
                          <a:effectLst/>
                          <a:latin typeface="+mn-lt"/>
                          <a:ea typeface="+mn-ea"/>
                          <a:cs typeface="+mn-cs"/>
                        </a:rPr>
                        <a:t>A exibição do filme “Annabelle: </a:t>
                      </a:r>
                      <a:r>
                        <a:rPr lang="pt-PT" sz="1000" kern="1200" dirty="0" err="1">
                          <a:solidFill>
                            <a:schemeClr val="tx1"/>
                          </a:solidFill>
                          <a:effectLst/>
                          <a:latin typeface="+mn-lt"/>
                          <a:ea typeface="+mn-ea"/>
                          <a:cs typeface="+mn-cs"/>
                        </a:rPr>
                        <a:t>Creation</a:t>
                      </a:r>
                      <a:r>
                        <a:rPr lang="pt-PT" sz="1000" kern="1200" dirty="0">
                          <a:solidFill>
                            <a:schemeClr val="tx1"/>
                          </a:solidFill>
                          <a:effectLst/>
                          <a:latin typeface="+mn-lt"/>
                          <a:ea typeface="+mn-ea"/>
                          <a:cs typeface="+mn-cs"/>
                        </a:rPr>
                        <a:t>” proporcionou um momento de lazer aos espectadores. Os alunos presentes revelaram interesse e um comportamento adequado. A atividade contribuiu para o convívio e para o fortalecimento das relações entre os alunos, sendo avaliada com </a:t>
                      </a:r>
                      <a:r>
                        <a:rPr lang="pt-PT" sz="1000" b="1" kern="1200" dirty="0">
                          <a:solidFill>
                            <a:schemeClr val="tx1"/>
                          </a:solidFill>
                          <a:effectLst/>
                          <a:latin typeface="+mn-lt"/>
                          <a:ea typeface="+mn-ea"/>
                          <a:cs typeface="+mn-cs"/>
                        </a:rPr>
                        <a:t>Muito Bom</a:t>
                      </a:r>
                      <a:r>
                        <a:rPr lang="pt-PT" sz="1000" kern="1200" dirty="0">
                          <a:solidFill>
                            <a:schemeClr val="tx1"/>
                          </a:solidFill>
                          <a:effectLst/>
                          <a:latin typeface="+mn-lt"/>
                          <a:ea typeface="+mn-ea"/>
                          <a:cs typeface="+mn-cs"/>
                        </a:rPr>
                        <a:t>.</a:t>
                      </a: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867912475"/>
                  </a:ext>
                </a:extLst>
              </a:tr>
              <a:tr h="314517">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Concurso de Sacos de Pão-por-Deus</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Todos os ciclos</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10</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atividade promoveu a criatividade dos participantes e a valorização das tradições culturais. Toda comunidade escolar participou ativamente na votação do concurso. A atividade e, portanto,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Muito Bom</a:t>
                      </a:r>
                      <a:r>
                        <a:rPr lang="pt-PT" sz="100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740725513"/>
                  </a:ext>
                </a:extLst>
              </a:tr>
              <a:tr h="30480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Apresentação da peça de teatro comunitário “No meu tempo não era assim”</a:t>
                      </a:r>
                    </a:p>
                  </a:txBody>
                  <a:tcPr marL="61904" marR="61904" marT="0" marB="0" anchor="ctr">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Comunidade educativa</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20</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peça de teatro “No meu tempo não era assim” promoveu a expressão artística e o trabalho em equipa. Contou com a colaboração da Associação Juventude Aprender a Viver e das professoras Sara Noronha, Lúcia Basto e Lucrécia Ferreira. A maioria dos alunos participaram de forma responsável e empenhada, pese embora a ausência sem aviso prévio, de uma das atrizes. A iniciativa é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Bom</a:t>
                      </a:r>
                      <a:r>
                        <a:rPr lang="pt-PT" sz="100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642950884"/>
                  </a:ext>
                </a:extLst>
              </a:tr>
            </a:tbl>
          </a:graphicData>
        </a:graphic>
      </p:graphicFrame>
    </p:spTree>
    <p:extLst>
      <p:ext uri="{BB962C8B-B14F-4D97-AF65-F5344CB8AC3E}">
        <p14:creationId xmlns:p14="http://schemas.microsoft.com/office/powerpoint/2010/main" val="25526693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54E14FB1-ADD7-4CEC-808A-9EA9BD12E495}"/>
              </a:ext>
            </a:extLst>
          </p:cNvPr>
          <p:cNvGraphicFramePr>
            <a:graphicFrameLocks noGrp="1"/>
          </p:cNvGraphicFramePr>
          <p:nvPr>
            <p:extLst>
              <p:ext uri="{D42A27DB-BD31-4B8C-83A1-F6EECF244321}">
                <p14:modId xmlns:p14="http://schemas.microsoft.com/office/powerpoint/2010/main" val="3600511105"/>
              </p:ext>
            </p:extLst>
          </p:nvPr>
        </p:nvGraphicFramePr>
        <p:xfrm>
          <a:off x="623395" y="1024144"/>
          <a:ext cx="8461985" cy="5150187"/>
        </p:xfrm>
        <a:graphic>
          <a:graphicData uri="http://schemas.openxmlformats.org/drawingml/2006/table">
            <a:tbl>
              <a:tblPr firstRow="1" firstCol="1" bandRow="1"/>
              <a:tblGrid>
                <a:gridCol w="1472179">
                  <a:extLst>
                    <a:ext uri="{9D8B030D-6E8A-4147-A177-3AD203B41FA5}">
                      <a16:colId xmlns:a16="http://schemas.microsoft.com/office/drawing/2014/main" val="3473817806"/>
                    </a:ext>
                  </a:extLst>
                </a:gridCol>
                <a:gridCol w="1000784">
                  <a:extLst>
                    <a:ext uri="{9D8B030D-6E8A-4147-A177-3AD203B41FA5}">
                      <a16:colId xmlns:a16="http://schemas.microsoft.com/office/drawing/2014/main" val="3780739943"/>
                    </a:ext>
                  </a:extLst>
                </a:gridCol>
                <a:gridCol w="1525296">
                  <a:extLst>
                    <a:ext uri="{9D8B030D-6E8A-4147-A177-3AD203B41FA5}">
                      <a16:colId xmlns:a16="http://schemas.microsoft.com/office/drawing/2014/main" val="4049053365"/>
                    </a:ext>
                  </a:extLst>
                </a:gridCol>
                <a:gridCol w="856316">
                  <a:extLst>
                    <a:ext uri="{9D8B030D-6E8A-4147-A177-3AD203B41FA5}">
                      <a16:colId xmlns:a16="http://schemas.microsoft.com/office/drawing/2014/main" val="1816318276"/>
                    </a:ext>
                  </a:extLst>
                </a:gridCol>
                <a:gridCol w="950259">
                  <a:extLst>
                    <a:ext uri="{9D8B030D-6E8A-4147-A177-3AD203B41FA5}">
                      <a16:colId xmlns:a16="http://schemas.microsoft.com/office/drawing/2014/main" val="555502466"/>
                    </a:ext>
                  </a:extLst>
                </a:gridCol>
                <a:gridCol w="2657151">
                  <a:extLst>
                    <a:ext uri="{9D8B030D-6E8A-4147-A177-3AD203B41FA5}">
                      <a16:colId xmlns:a16="http://schemas.microsoft.com/office/drawing/2014/main" val="2178410963"/>
                    </a:ext>
                  </a:extLst>
                </a:gridCol>
              </a:tblGrid>
              <a:tr h="543450">
                <a:tc gridSpan="6">
                  <a:txBody>
                    <a:bodyPr/>
                    <a:lstStyle/>
                    <a:p>
                      <a:pPr algn="ctr">
                        <a:lnSpc>
                          <a:spcPct val="107000"/>
                        </a:lnSpc>
                        <a:spcAft>
                          <a:spcPts val="0"/>
                        </a:spcAft>
                      </a:pPr>
                      <a:r>
                        <a:rPr lang="pt-PT" sz="1400" kern="100" dirty="0">
                          <a:solidFill>
                            <a:schemeClr val="bg1"/>
                          </a:solidFill>
                          <a:effectLst/>
                          <a:latin typeface="+mn-lt"/>
                          <a:ea typeface="Calibri" panose="020F0502020204030204" pitchFamily="34" charset="0"/>
                          <a:cs typeface="Times New Roman" panose="02020603050405020304" pitchFamily="18" charset="0"/>
                        </a:rPr>
                        <a:t>Plano Anual de atividades</a:t>
                      </a:r>
                    </a:p>
                    <a:p>
                      <a:pPr algn="ctr">
                        <a:lnSpc>
                          <a:spcPct val="107000"/>
                        </a:lnSpc>
                        <a:spcAft>
                          <a:spcPts val="0"/>
                        </a:spcAft>
                      </a:pPr>
                      <a:r>
                        <a:rPr lang="pt-PT" sz="1400" kern="100" dirty="0">
                          <a:effectLst/>
                          <a:latin typeface="+mn-lt"/>
                          <a:ea typeface="Calibri" panose="020F0502020204030204" pitchFamily="34" charset="0"/>
                          <a:cs typeface="Times New Roman" panose="02020603050405020304" pitchFamily="18" charset="0"/>
                        </a:rPr>
                        <a:t> </a:t>
                      </a:r>
                      <a:r>
                        <a:rPr lang="pt-PT" sz="1400" kern="100" dirty="0">
                          <a:solidFill>
                            <a:schemeClr val="bg1"/>
                          </a:solidFill>
                          <a:effectLst/>
                          <a:latin typeface="+mn-lt"/>
                          <a:ea typeface="Calibri" panose="020F0502020204030204" pitchFamily="34" charset="0"/>
                          <a:cs typeface="Times New Roman" panose="02020603050405020304" pitchFamily="18" charset="0"/>
                        </a:rPr>
                        <a:t>Associação de Estudantes</a:t>
                      </a:r>
                    </a:p>
                    <a:p>
                      <a:pPr algn="ctr">
                        <a:lnSpc>
                          <a:spcPct val="107000"/>
                        </a:lnSpc>
                        <a:spcAft>
                          <a:spcPts val="0"/>
                        </a:spcAft>
                      </a:pPr>
                      <a:endParaRPr lang="pt-PT" sz="120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extLst>
                  <a:ext uri="{0D108BD9-81ED-4DB2-BD59-A6C34878D82A}">
                    <a16:rowId xmlns:a16="http://schemas.microsoft.com/office/drawing/2014/main" val="1441683304"/>
                  </a:ext>
                </a:extLst>
              </a:tr>
              <a:tr h="377452">
                <a:tc gridSpan="2">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ATIVIDADES PREVISTAS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NÃO PREVISTAS </a:t>
                      </a:r>
                    </a:p>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 </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87589025"/>
                  </a:ext>
                </a:extLst>
              </a:tr>
              <a:tr h="407491">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2777931810"/>
                  </a:ext>
                </a:extLst>
              </a:tr>
              <a:tr h="30863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Festival de Sopas</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Comunidade educativa</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28</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atividade promoveu o trabalho em equipa. Revelou-se uma noite de convívio e entretenimento bastante agradável. A adesão ao evento superou as espectativas da organização e, portanto, é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Muito Bom</a:t>
                      </a:r>
                      <a:r>
                        <a:rPr lang="pt-PT" sz="100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867912475"/>
                  </a:ext>
                </a:extLst>
              </a:tr>
              <a:tr h="314517">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Cinema da Consciência Negra</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Alunos do 2º, 3º ciclos e secundário</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70</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atividade teve como objetivo promover a reflexão sobre a diversidade, o respeito e a igualdade. Apesar da relevância do tema, a participação dos alunos foi reduzida em relação ao número de inscritos. Adicionalmente, os alunos revelaram um comportamento bastante desadequado. Assim sendo, a atividade e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Insuficiente</a:t>
                      </a:r>
                      <a:r>
                        <a:rPr lang="pt-PT" sz="100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740725513"/>
                  </a:ext>
                </a:extLst>
              </a:tr>
              <a:tr h="30480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Concurso de Portas de Natal</a:t>
                      </a:r>
                    </a:p>
                  </a:txBody>
                  <a:tcPr marL="61904" marR="61904" marT="0" marB="0" anchor="ctr">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Todos os ciclos</a:t>
                      </a:r>
                    </a:p>
                    <a:p>
                      <a:pPr algn="just">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Todos os ciclos</a:t>
                      </a:r>
                    </a:p>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atividade proporcionou um momento de competição saudável e diversão entre os alunos. Para além disso, alcançou plenamente os objetivos propostos, sendo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Muito Bom.</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642950884"/>
                  </a:ext>
                </a:extLst>
              </a:tr>
              <a:tr h="30480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Torneio de Sueca</a:t>
                      </a:r>
                    </a:p>
                  </a:txBody>
                  <a:tcPr marL="61904" marR="61904" marT="0" marB="0" anchor="ctr">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050" kern="100">
                          <a:solidFill>
                            <a:schemeClr val="tx1"/>
                          </a:solidFill>
                          <a:effectLst/>
                          <a:latin typeface="+mn-lt"/>
                          <a:ea typeface="Calibri" panose="020F0502020204030204" pitchFamily="34" charset="0"/>
                          <a:cs typeface="Times New Roman" panose="02020603050405020304" pitchFamily="18" charset="0"/>
                        </a:rPr>
                        <a:t>Alunos do 2º, 3º ciclos e secundário</a:t>
                      </a:r>
                    </a:p>
                    <a:p>
                      <a:pPr algn="just">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8</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b="0" kern="100" dirty="0">
                          <a:solidFill>
                            <a:schemeClr val="tx1"/>
                          </a:solidFill>
                          <a:effectLst/>
                          <a:latin typeface="+mn-lt"/>
                          <a:ea typeface="Calibri" panose="020F0502020204030204" pitchFamily="34" charset="0"/>
                          <a:cs typeface="Times New Roman" panose="02020603050405020304" pitchFamily="18" charset="0"/>
                        </a:rPr>
                        <a:t>A atividade proporcionou um momento de competição saudável e diversão entre os participantes. Para além disso, alcançou plenamente os objetivos propostos, sendo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Muito Bom.</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956370032"/>
                  </a:ext>
                </a:extLst>
              </a:tr>
            </a:tbl>
          </a:graphicData>
        </a:graphic>
      </p:graphicFrame>
      <p:pic>
        <p:nvPicPr>
          <p:cNvPr id="3" name="Imagem 2">
            <a:extLst>
              <a:ext uri="{FF2B5EF4-FFF2-40B4-BE49-F238E27FC236}">
                <a16:creationId xmlns:a16="http://schemas.microsoft.com/office/drawing/2014/main" id="{13D01F77-3CE5-4922-BA5F-8AFC703BA763}"/>
              </a:ext>
            </a:extLst>
          </p:cNvPr>
          <p:cNvPicPr>
            <a:picLocks noChangeAspect="1"/>
          </p:cNvPicPr>
          <p:nvPr/>
        </p:nvPicPr>
        <p:blipFill>
          <a:blip r:embed="rId2"/>
          <a:stretch>
            <a:fillRect/>
          </a:stretch>
        </p:blipFill>
        <p:spPr>
          <a:xfrm>
            <a:off x="516006" y="472962"/>
            <a:ext cx="4194412" cy="371888"/>
          </a:xfrm>
          <a:prstGeom prst="rect">
            <a:avLst/>
          </a:prstGeom>
        </p:spPr>
      </p:pic>
    </p:spTree>
    <p:extLst>
      <p:ext uri="{BB962C8B-B14F-4D97-AF65-F5344CB8AC3E}">
        <p14:creationId xmlns:p14="http://schemas.microsoft.com/office/powerpoint/2010/main" val="5566869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C23F9C2E-7F83-4771-92D1-7E1C194F3CF0}"/>
              </a:ext>
            </a:extLst>
          </p:cNvPr>
          <p:cNvGraphicFramePr>
            <a:graphicFrameLocks noGrp="1"/>
          </p:cNvGraphicFramePr>
          <p:nvPr>
            <p:extLst>
              <p:ext uri="{D42A27DB-BD31-4B8C-83A1-F6EECF244321}">
                <p14:modId xmlns:p14="http://schemas.microsoft.com/office/powerpoint/2010/main" val="825538651"/>
              </p:ext>
            </p:extLst>
          </p:nvPr>
        </p:nvGraphicFramePr>
        <p:xfrm>
          <a:off x="578571" y="835884"/>
          <a:ext cx="8461985" cy="5809698"/>
        </p:xfrm>
        <a:graphic>
          <a:graphicData uri="http://schemas.openxmlformats.org/drawingml/2006/table">
            <a:tbl>
              <a:tblPr firstRow="1" firstCol="1" bandRow="1"/>
              <a:tblGrid>
                <a:gridCol w="1472179">
                  <a:extLst>
                    <a:ext uri="{9D8B030D-6E8A-4147-A177-3AD203B41FA5}">
                      <a16:colId xmlns:a16="http://schemas.microsoft.com/office/drawing/2014/main" val="3473817806"/>
                    </a:ext>
                  </a:extLst>
                </a:gridCol>
                <a:gridCol w="1000784">
                  <a:extLst>
                    <a:ext uri="{9D8B030D-6E8A-4147-A177-3AD203B41FA5}">
                      <a16:colId xmlns:a16="http://schemas.microsoft.com/office/drawing/2014/main" val="3780739943"/>
                    </a:ext>
                  </a:extLst>
                </a:gridCol>
                <a:gridCol w="1525296">
                  <a:extLst>
                    <a:ext uri="{9D8B030D-6E8A-4147-A177-3AD203B41FA5}">
                      <a16:colId xmlns:a16="http://schemas.microsoft.com/office/drawing/2014/main" val="4049053365"/>
                    </a:ext>
                  </a:extLst>
                </a:gridCol>
                <a:gridCol w="856316">
                  <a:extLst>
                    <a:ext uri="{9D8B030D-6E8A-4147-A177-3AD203B41FA5}">
                      <a16:colId xmlns:a16="http://schemas.microsoft.com/office/drawing/2014/main" val="1816318276"/>
                    </a:ext>
                  </a:extLst>
                </a:gridCol>
                <a:gridCol w="950259">
                  <a:extLst>
                    <a:ext uri="{9D8B030D-6E8A-4147-A177-3AD203B41FA5}">
                      <a16:colId xmlns:a16="http://schemas.microsoft.com/office/drawing/2014/main" val="555502466"/>
                    </a:ext>
                  </a:extLst>
                </a:gridCol>
                <a:gridCol w="2657151">
                  <a:extLst>
                    <a:ext uri="{9D8B030D-6E8A-4147-A177-3AD203B41FA5}">
                      <a16:colId xmlns:a16="http://schemas.microsoft.com/office/drawing/2014/main" val="2178410963"/>
                    </a:ext>
                  </a:extLst>
                </a:gridCol>
              </a:tblGrid>
              <a:tr h="543450">
                <a:tc gridSpan="6">
                  <a:txBody>
                    <a:bodyPr/>
                    <a:lstStyle/>
                    <a:p>
                      <a:pPr algn="ctr">
                        <a:lnSpc>
                          <a:spcPct val="107000"/>
                        </a:lnSpc>
                        <a:spcAft>
                          <a:spcPts val="0"/>
                        </a:spcAft>
                      </a:pPr>
                      <a:r>
                        <a:rPr lang="pt-PT" sz="1400" kern="100" dirty="0">
                          <a:solidFill>
                            <a:schemeClr val="bg1"/>
                          </a:solidFill>
                          <a:effectLst/>
                          <a:latin typeface="+mn-lt"/>
                          <a:ea typeface="Calibri" panose="020F0502020204030204" pitchFamily="34" charset="0"/>
                          <a:cs typeface="Times New Roman" panose="02020603050405020304" pitchFamily="18" charset="0"/>
                        </a:rPr>
                        <a:t>Plano Anual de atividades</a:t>
                      </a:r>
                    </a:p>
                    <a:p>
                      <a:pPr algn="ctr">
                        <a:lnSpc>
                          <a:spcPct val="107000"/>
                        </a:lnSpc>
                        <a:spcAft>
                          <a:spcPts val="0"/>
                        </a:spcAft>
                      </a:pPr>
                      <a:r>
                        <a:rPr lang="pt-PT" sz="1400" kern="100" dirty="0">
                          <a:effectLst/>
                          <a:latin typeface="+mn-lt"/>
                          <a:ea typeface="Calibri" panose="020F0502020204030204" pitchFamily="34" charset="0"/>
                          <a:cs typeface="Times New Roman" panose="02020603050405020304" pitchFamily="18" charset="0"/>
                        </a:rPr>
                        <a:t> </a:t>
                      </a:r>
                      <a:r>
                        <a:rPr lang="pt-PT" sz="1400" kern="100" dirty="0">
                          <a:solidFill>
                            <a:schemeClr val="bg1"/>
                          </a:solidFill>
                          <a:effectLst/>
                          <a:latin typeface="+mn-lt"/>
                          <a:ea typeface="Calibri" panose="020F0502020204030204" pitchFamily="34" charset="0"/>
                          <a:cs typeface="Times New Roman" panose="02020603050405020304" pitchFamily="18" charset="0"/>
                        </a:rPr>
                        <a:t>Associação de Estudantes</a:t>
                      </a:r>
                    </a:p>
                    <a:p>
                      <a:pPr algn="ctr">
                        <a:lnSpc>
                          <a:spcPct val="107000"/>
                        </a:lnSpc>
                        <a:spcAft>
                          <a:spcPts val="0"/>
                        </a:spcAft>
                      </a:pPr>
                      <a:endParaRPr lang="pt-PT" sz="120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pPr algn="ctr">
                        <a:lnSpc>
                          <a:spcPct val="107000"/>
                        </a:lnSpc>
                        <a:spcAft>
                          <a:spcPts val="0"/>
                        </a:spcAft>
                      </a:pP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extLst>
                  <a:ext uri="{0D108BD9-81ED-4DB2-BD59-A6C34878D82A}">
                    <a16:rowId xmlns:a16="http://schemas.microsoft.com/office/drawing/2014/main" val="1441683304"/>
                  </a:ext>
                </a:extLst>
              </a:tr>
              <a:tr h="377452">
                <a:tc gridSpan="2">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ATIVIDADES PREVISTAS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hMerge="1">
                  <a:txBody>
                    <a:bodyPr/>
                    <a:lstStyle/>
                    <a:p>
                      <a:endParaRPr lang="pt-PT"/>
                    </a:p>
                  </a:txBody>
                  <a:tcPr/>
                </a:tc>
                <a:tc rowSpan="2">
                  <a:txBody>
                    <a:bodyPr/>
                    <a:lstStyle/>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NÃO PREVISTAS </a:t>
                      </a:r>
                    </a:p>
                    <a:p>
                      <a:pPr algn="ctr">
                        <a:lnSpc>
                          <a:spcPct val="107000"/>
                        </a:lnSpc>
                        <a:spcAft>
                          <a:spcPts val="0"/>
                        </a:spcAft>
                      </a:pPr>
                      <a:endParaRPr lang="pt-PT" sz="1050" b="1" kern="100" dirty="0">
                        <a:solidFill>
                          <a:srgbClr val="FFFFFF"/>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 </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PÚBLICO-ALVO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ENVOLVIDOS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rowSpan="2">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AVALIAÇÃO</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987589025"/>
                  </a:ext>
                </a:extLst>
              </a:tr>
              <a:tr h="407491">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REALIZADAS</a:t>
                      </a:r>
                      <a:endParaRPr lang="pt-PT" sz="1050" kern="100" dirty="0">
                        <a:effectLst/>
                        <a:latin typeface="+mn-lt"/>
                        <a:ea typeface="Calibri" panose="020F0502020204030204" pitchFamily="34" charset="0"/>
                        <a:cs typeface="Times New Roman" panose="02020603050405020304" pitchFamily="18" charset="0"/>
                      </a:endParaRPr>
                    </a:p>
                  </a:txBody>
                  <a:tcPr marL="61904" marR="61904"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NÃO REALIZADAS</a:t>
                      </a:r>
                      <a:endParaRPr lang="pt-PT" sz="1050" kern="100">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v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tc vMerge="1">
                  <a:txBody>
                    <a:bodyPr/>
                    <a:lstStyle/>
                    <a:p>
                      <a:endParaRPr lang="pt-PT"/>
                    </a:p>
                  </a:txBody>
                  <a:tcPr>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2777931810"/>
                  </a:ext>
                </a:extLst>
              </a:tr>
              <a:tr h="30863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Cinema de Natal</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Comunidade escolar</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70</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Inicialmente estava prevista a exibição do filme “10 Horas Para o Natal”. No entanto, devido à dificuldade em encontrar o filme numa plataforma de </a:t>
                      </a:r>
                      <a:r>
                        <a:rPr lang="pt-PT" sz="1000" kern="100" dirty="0" err="1">
                          <a:solidFill>
                            <a:schemeClr val="tx1"/>
                          </a:solidFill>
                          <a:effectLst/>
                          <a:latin typeface="+mn-lt"/>
                          <a:ea typeface="Calibri" panose="020F0502020204030204" pitchFamily="34" charset="0"/>
                          <a:cs typeface="Times New Roman" panose="02020603050405020304" pitchFamily="18" charset="0"/>
                        </a:rPr>
                        <a:t>streaming</a:t>
                      </a:r>
                      <a:r>
                        <a:rPr lang="pt-PT" sz="1000" kern="100" dirty="0">
                          <a:solidFill>
                            <a:schemeClr val="tx1"/>
                          </a:solidFill>
                          <a:effectLst/>
                          <a:latin typeface="+mn-lt"/>
                          <a:ea typeface="Calibri" panose="020F0502020204030204" pitchFamily="34" charset="0"/>
                          <a:cs typeface="Times New Roman" panose="02020603050405020304" pitchFamily="18" charset="0"/>
                        </a:rPr>
                        <a:t>, verificou-se a exibição do filme “</a:t>
                      </a:r>
                      <a:r>
                        <a:rPr lang="pt-PT" sz="1000" kern="100" dirty="0" err="1">
                          <a:solidFill>
                            <a:schemeClr val="tx1"/>
                          </a:solidFill>
                          <a:effectLst/>
                          <a:latin typeface="+mn-lt"/>
                          <a:ea typeface="Calibri" panose="020F0502020204030204" pitchFamily="34" charset="0"/>
                          <a:cs typeface="Times New Roman" panose="02020603050405020304" pitchFamily="18" charset="0"/>
                        </a:rPr>
                        <a:t>Grinch</a:t>
                      </a:r>
                      <a:r>
                        <a:rPr lang="pt-PT" sz="1000" kern="100" dirty="0">
                          <a:solidFill>
                            <a:schemeClr val="tx1"/>
                          </a:solidFill>
                          <a:effectLst/>
                          <a:latin typeface="+mn-lt"/>
                          <a:ea typeface="Calibri" panose="020F0502020204030204" pitchFamily="34" charset="0"/>
                          <a:cs typeface="Times New Roman" panose="02020603050405020304" pitchFamily="18" charset="0"/>
                        </a:rPr>
                        <a:t>”. Apesar da baixa adesão, a sessão proporcionou um momento de lazer aos espectadores. Os alunos presentes revelaram interesse e um comportamento adequado. A atividade contribuiu para o convívio e para o fortalecimento das relações entre os alunos, sendo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Bom</a:t>
                      </a:r>
                      <a:r>
                        <a:rPr lang="pt-PT" sz="100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867912475"/>
                  </a:ext>
                </a:extLst>
              </a:tr>
              <a:tr h="314517">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Decoração e Postais de Natal</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Comunidade escolar</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28</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Aceitando uma proposta da professora Irene Sequeira e do Conselho Executivo, a Associação de Estudantes responsabilizou-se por grande parte da decoração de Natal da nossa escola e pela elaboração de postais de Natal destinados a todos os professores e auxiliares. Estas atividades revelaram-se bem-sucedidas, pese embora os conflitos e as animosidades que surgiram durante a sua preparação, sendo, portanto,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Bom</a:t>
                      </a:r>
                      <a:r>
                        <a:rPr lang="pt-PT" sz="100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740725513"/>
                  </a:ext>
                </a:extLst>
              </a:tr>
              <a:tr h="304800">
                <a:tc>
                  <a:txBody>
                    <a:bodyPr/>
                    <a:lstStyle/>
                    <a:p>
                      <a:pP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Festa de Natal</a:t>
                      </a:r>
                    </a:p>
                  </a:txBody>
                  <a:tcPr marL="61904" marR="61904" marT="0" marB="0" anchor="ctr">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Comunidade Escolar</a:t>
                      </a: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a:solidFill>
                            <a:schemeClr val="tx1"/>
                          </a:solidFill>
                          <a:effectLst/>
                          <a:latin typeface="+mn-lt"/>
                          <a:ea typeface="Calibri" panose="020F0502020204030204" pitchFamily="34" charset="0"/>
                          <a:cs typeface="Times New Roman" panose="02020603050405020304" pitchFamily="18" charset="0"/>
                        </a:rPr>
                        <a:t>Comunidade escolar</a:t>
                      </a: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1904" marR="6190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00" b="0" kern="100" dirty="0">
                          <a:solidFill>
                            <a:schemeClr val="tx1"/>
                          </a:solidFill>
                          <a:effectLst/>
                          <a:latin typeface="+mn-lt"/>
                          <a:ea typeface="Calibri" panose="020F0502020204030204" pitchFamily="34" charset="0"/>
                          <a:cs typeface="Times New Roman" panose="02020603050405020304" pitchFamily="18" charset="0"/>
                        </a:rPr>
                        <a:t>A atividade promoveu a expressão artística e o trabalho em equipa. Todos os alunos participaram de forma responsável e empenhada. Verificou-se uma boa adesão da comunidade escolar. A iniciativa é avaliada com </a:t>
                      </a:r>
                      <a:r>
                        <a:rPr lang="pt-PT" sz="1000" b="1" kern="100" dirty="0">
                          <a:solidFill>
                            <a:schemeClr val="tx1"/>
                          </a:solidFill>
                          <a:effectLst/>
                          <a:latin typeface="+mn-lt"/>
                          <a:ea typeface="Calibri" panose="020F0502020204030204" pitchFamily="34" charset="0"/>
                          <a:cs typeface="Times New Roman" panose="02020603050405020304" pitchFamily="18" charset="0"/>
                        </a:rPr>
                        <a:t>Muito Bom</a:t>
                      </a:r>
                      <a:r>
                        <a:rPr lang="pt-PT" sz="1000" b="0" kern="100" dirty="0">
                          <a:solidFill>
                            <a:schemeClr val="tx1"/>
                          </a:solidFill>
                          <a:effectLst/>
                          <a:latin typeface="+mn-lt"/>
                          <a:ea typeface="Calibri" panose="020F0502020204030204" pitchFamily="34" charset="0"/>
                          <a:cs typeface="Times New Roman" panose="02020603050405020304" pitchFamily="18" charset="0"/>
                        </a:rPr>
                        <a:t>.</a:t>
                      </a:r>
                    </a:p>
                  </a:txBody>
                  <a:tcPr marL="61904" marR="61904"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642950884"/>
                  </a:ext>
                </a:extLst>
              </a:tr>
            </a:tbl>
          </a:graphicData>
        </a:graphic>
      </p:graphicFrame>
      <p:pic>
        <p:nvPicPr>
          <p:cNvPr id="3" name="Imagem 2">
            <a:extLst>
              <a:ext uri="{FF2B5EF4-FFF2-40B4-BE49-F238E27FC236}">
                <a16:creationId xmlns:a16="http://schemas.microsoft.com/office/drawing/2014/main" id="{1DB5B86B-3CFE-41F1-A00E-7DA55A5C2761}"/>
              </a:ext>
            </a:extLst>
          </p:cNvPr>
          <p:cNvPicPr>
            <a:picLocks noChangeAspect="1"/>
          </p:cNvPicPr>
          <p:nvPr/>
        </p:nvPicPr>
        <p:blipFill>
          <a:blip r:embed="rId2"/>
          <a:stretch>
            <a:fillRect/>
          </a:stretch>
        </p:blipFill>
        <p:spPr>
          <a:xfrm>
            <a:off x="686870" y="374350"/>
            <a:ext cx="4194412" cy="371888"/>
          </a:xfrm>
          <a:prstGeom prst="rect">
            <a:avLst/>
          </a:prstGeom>
        </p:spPr>
      </p:pic>
    </p:spTree>
    <p:extLst>
      <p:ext uri="{BB962C8B-B14F-4D97-AF65-F5344CB8AC3E}">
        <p14:creationId xmlns:p14="http://schemas.microsoft.com/office/powerpoint/2010/main" val="2671799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0EC7DD6E-4F67-4F33-97B4-96C36E9C465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331CD6D1-5FA5-4645-B5FA-13520463594C}"/>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8132D920-BB0C-B936-07C1-5B47BB01E2A3}"/>
              </a:ext>
            </a:extLst>
          </p:cNvPr>
          <p:cNvGraphicFramePr>
            <a:graphicFrameLocks noGrp="1"/>
          </p:cNvGraphicFramePr>
          <p:nvPr>
            <p:extLst>
              <p:ext uri="{D42A27DB-BD31-4B8C-83A1-F6EECF244321}">
                <p14:modId xmlns:p14="http://schemas.microsoft.com/office/powerpoint/2010/main" val="2851736308"/>
              </p:ext>
            </p:extLst>
          </p:nvPr>
        </p:nvGraphicFramePr>
        <p:xfrm>
          <a:off x="262145" y="963453"/>
          <a:ext cx="9262700" cy="51334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384937">
                <a:tc>
                  <a:txBody>
                    <a:bodyPr/>
                    <a:lstStyle/>
                    <a:p>
                      <a:pPr>
                        <a:buNone/>
                      </a:pPr>
                      <a:r>
                        <a:rPr lang="pt-PT" sz="1000" dirty="0">
                          <a:effectLst/>
                          <a:latin typeface="Times New Roman" panose="02020603050405020304" pitchFamily="18" charset="0"/>
                          <a:ea typeface="Times New Roman" panose="02020603050405020304" pitchFamily="18" charset="0"/>
                        </a:rPr>
                        <a:t>Maria </a:t>
                      </a:r>
                      <a:r>
                        <a:rPr lang="pt-PT" sz="1000" dirty="0" err="1">
                          <a:effectLst/>
                          <a:latin typeface="Times New Roman" panose="02020603050405020304" pitchFamily="18" charset="0"/>
                          <a:ea typeface="Times New Roman" panose="02020603050405020304" pitchFamily="18" charset="0"/>
                        </a:rPr>
                        <a:t>Lassalete</a:t>
                      </a:r>
                      <a:r>
                        <a:rPr lang="pt-PT" sz="1000" dirty="0">
                          <a:effectLst/>
                          <a:latin typeface="Times New Roman" panose="02020603050405020304" pitchFamily="18" charset="0"/>
                          <a:ea typeface="Times New Roman" panose="02020603050405020304" pitchFamily="18" charset="0"/>
                        </a:rPr>
                        <a:t> Silva</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28</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8ºB</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just">
                        <a:buNone/>
                      </a:pPr>
                      <a:r>
                        <a:rPr lang="pt-PT" sz="1000" dirty="0">
                          <a:effectLst/>
                          <a:latin typeface="+mn-lt"/>
                          <a:ea typeface="Times New Roman" panose="02020603050405020304" pitchFamily="18" charset="0"/>
                        </a:rPr>
                        <a:t>Nas sessões de tutoria, começámos por criar uma agenda, onde vamos marcando os elementos de avaliação formais do aluno e depois a respetiva nota. Também registámos lá a avaliação intercalar do 1ºPeríodo. Tudo isto foi feito para tentar que o aluno vá tomando consciência e ao mesmo tempo responsabilidade no seu processo ensino-aprendizagem.</a:t>
                      </a:r>
                    </a:p>
                    <a:p>
                      <a:pPr algn="just">
                        <a:buNone/>
                      </a:pPr>
                      <a:r>
                        <a:rPr lang="pt-PT" sz="1000" dirty="0">
                          <a:effectLst/>
                          <a:latin typeface="+mn-lt"/>
                          <a:ea typeface="Times New Roman" panose="02020603050405020304" pitchFamily="18" charset="0"/>
                        </a:rPr>
                        <a:t>No dia-a-dia, realizamos os trabalhos de casa, trabalhos para entregar e preparamos os testes de avaliação, dentro do tempo que temos.</a:t>
                      </a:r>
                    </a:p>
                    <a:p>
                      <a:pPr algn="just">
                        <a:buNone/>
                      </a:pPr>
                      <a:r>
                        <a:rPr lang="pt-PT" sz="1000" dirty="0">
                          <a:effectLst/>
                          <a:latin typeface="+mn-lt"/>
                          <a:ea typeface="Times New Roman" panose="02020603050405020304" pitchFamily="18" charset="0"/>
                        </a:rPr>
                        <a:t>No entanto, o aluno mostra-se pouco proativo. Assim sendo, vamos continuar a trabalhar no sentido de ele perceber que a chave do seu sucesso escolar se encontra muito mais centrada nele no que em todas as ajudas que a escola lhe possa oferecer.</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125862451"/>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Maria Raquel Noronha</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22</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just">
                        <a:buNone/>
                      </a:pPr>
                      <a:r>
                        <a:rPr lang="pt-PT" sz="1000" dirty="0">
                          <a:effectLst/>
                          <a:latin typeface="+mn-lt"/>
                          <a:ea typeface="Times New Roman" panose="02020603050405020304" pitchFamily="18" charset="0"/>
                        </a:rPr>
                        <a:t>A aluna frequentou de forma assídua e pontual todas as sessões de tutoria do 1º período letivo. De um modo geral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dos hábitos e métodos de trabalho e estudo da aluna,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691621373"/>
                  </a:ext>
                </a:extLst>
              </a:tr>
            </a:tbl>
          </a:graphicData>
        </a:graphic>
      </p:graphicFrame>
    </p:spTree>
    <p:extLst>
      <p:ext uri="{BB962C8B-B14F-4D97-AF65-F5344CB8AC3E}">
        <p14:creationId xmlns:p14="http://schemas.microsoft.com/office/powerpoint/2010/main" val="1177281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81669" y="1054239"/>
            <a:ext cx="768316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2.1-</a:t>
            </a:r>
            <a:r>
              <a:rPr lang="pt-PT" sz="1350">
                <a:solidFill>
                  <a:schemeClr val="bg1"/>
                </a:solidFill>
                <a:latin typeface="Arial Black" panose="020B0A04020102020204" pitchFamily="34" charset="0"/>
                <a:ea typeface="Times New Roman" panose="02020603050405020304" pitchFamily="18" charset="0"/>
              </a:rPr>
              <a:t>Análise das atividades no âmbito das A.E.C</a:t>
            </a:r>
          </a:p>
        </p:txBody>
      </p:sp>
      <p:pic>
        <p:nvPicPr>
          <p:cNvPr id="7" name="Imagem 6">
            <a:extLst>
              <a:ext uri="{FF2B5EF4-FFF2-40B4-BE49-F238E27FC236}">
                <a16:creationId xmlns:a16="http://schemas.microsoft.com/office/drawing/2014/main" id="{ADA25E6E-0263-CE65-0BDC-11A343CD493B}"/>
              </a:ext>
            </a:extLst>
          </p:cNvPr>
          <p:cNvPicPr>
            <a:picLocks noChangeAspect="1"/>
          </p:cNvPicPr>
          <p:nvPr/>
        </p:nvPicPr>
        <p:blipFill>
          <a:blip r:embed="rId2"/>
          <a:stretch>
            <a:fillRect/>
          </a:stretch>
        </p:blipFill>
        <p:spPr>
          <a:xfrm>
            <a:off x="7073942" y="-261317"/>
            <a:ext cx="3359187" cy="2773920"/>
          </a:xfrm>
          <a:prstGeom prst="rect">
            <a:avLst/>
          </a:prstGeom>
        </p:spPr>
      </p:pic>
      <p:sp>
        <p:nvSpPr>
          <p:cNvPr id="8" name="CaixaDeTexto 7">
            <a:extLst>
              <a:ext uri="{FF2B5EF4-FFF2-40B4-BE49-F238E27FC236}">
                <a16:creationId xmlns:a16="http://schemas.microsoft.com/office/drawing/2014/main" id="{B94BB4BA-0207-3768-127E-FAA6F3028336}"/>
              </a:ext>
            </a:extLst>
          </p:cNvPr>
          <p:cNvSpPr txBox="1"/>
          <p:nvPr/>
        </p:nvSpPr>
        <p:spPr>
          <a:xfrm>
            <a:off x="481669" y="530027"/>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2. CUMPRIMENTO DO PAA</a:t>
            </a:r>
          </a:p>
        </p:txBody>
      </p:sp>
      <p:graphicFrame>
        <p:nvGraphicFramePr>
          <p:cNvPr id="3" name="Tabela 2">
            <a:extLst>
              <a:ext uri="{FF2B5EF4-FFF2-40B4-BE49-F238E27FC236}">
                <a16:creationId xmlns:a16="http://schemas.microsoft.com/office/drawing/2014/main" id="{E448495A-26BE-4D27-BD07-47E0B4FF3652}"/>
              </a:ext>
            </a:extLst>
          </p:cNvPr>
          <p:cNvGraphicFramePr>
            <a:graphicFrameLocks noGrp="1"/>
          </p:cNvGraphicFramePr>
          <p:nvPr>
            <p:extLst>
              <p:ext uri="{D42A27DB-BD31-4B8C-83A1-F6EECF244321}">
                <p14:modId xmlns:p14="http://schemas.microsoft.com/office/powerpoint/2010/main" val="2180457641"/>
              </p:ext>
            </p:extLst>
          </p:nvPr>
        </p:nvGraphicFramePr>
        <p:xfrm>
          <a:off x="483327" y="1710719"/>
          <a:ext cx="9037191" cy="3965247"/>
        </p:xfrm>
        <a:graphic>
          <a:graphicData uri="http://schemas.openxmlformats.org/drawingml/2006/table">
            <a:tbl>
              <a:tblPr firstRow="1" firstCol="1" bandRow="1"/>
              <a:tblGrid>
                <a:gridCol w="900217">
                  <a:extLst>
                    <a:ext uri="{9D8B030D-6E8A-4147-A177-3AD203B41FA5}">
                      <a16:colId xmlns:a16="http://schemas.microsoft.com/office/drawing/2014/main" val="1395095457"/>
                    </a:ext>
                  </a:extLst>
                </a:gridCol>
                <a:gridCol w="710888">
                  <a:extLst>
                    <a:ext uri="{9D8B030D-6E8A-4147-A177-3AD203B41FA5}">
                      <a16:colId xmlns:a16="http://schemas.microsoft.com/office/drawing/2014/main" val="735137941"/>
                    </a:ext>
                  </a:extLst>
                </a:gridCol>
                <a:gridCol w="844142">
                  <a:extLst>
                    <a:ext uri="{9D8B030D-6E8A-4147-A177-3AD203B41FA5}">
                      <a16:colId xmlns:a16="http://schemas.microsoft.com/office/drawing/2014/main" val="2380795610"/>
                    </a:ext>
                  </a:extLst>
                </a:gridCol>
                <a:gridCol w="1046133">
                  <a:extLst>
                    <a:ext uri="{9D8B030D-6E8A-4147-A177-3AD203B41FA5}">
                      <a16:colId xmlns:a16="http://schemas.microsoft.com/office/drawing/2014/main" val="1554982177"/>
                    </a:ext>
                  </a:extLst>
                </a:gridCol>
                <a:gridCol w="5535811">
                  <a:extLst>
                    <a:ext uri="{9D8B030D-6E8A-4147-A177-3AD203B41FA5}">
                      <a16:colId xmlns:a16="http://schemas.microsoft.com/office/drawing/2014/main" val="4050531261"/>
                    </a:ext>
                  </a:extLst>
                </a:gridCol>
              </a:tblGrid>
              <a:tr h="396752">
                <a:tc gridSpan="5">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ATIVIDADES DESPORTIVAS ESCOLARES (AEC)</a:t>
                      </a:r>
                      <a:endParaRPr lang="pt-PT" sz="105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 </a:t>
                      </a:r>
                      <a:endParaRPr lang="pt-PT" sz="105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776968851"/>
                  </a:ext>
                </a:extLst>
              </a:tr>
              <a:tr h="503471">
                <a:tc>
                  <a:txBody>
                    <a:bodyPr/>
                    <a:lstStyle/>
                    <a:p>
                      <a:pPr>
                        <a:lnSpc>
                          <a:spcPct val="107000"/>
                        </a:lnSpc>
                        <a:spcAft>
                          <a:spcPts val="0"/>
                        </a:spcAft>
                      </a:pPr>
                      <a:r>
                        <a:rPr lang="pt-PT" sz="1050" b="1" kern="100">
                          <a:solidFill>
                            <a:schemeClr val="tx1"/>
                          </a:solidFill>
                          <a:effectLst/>
                          <a:latin typeface="+mn-lt"/>
                          <a:ea typeface="Calibri" panose="020F0502020204030204" pitchFamily="34" charset="0"/>
                          <a:cs typeface="Times New Roman" panose="02020603050405020304" pitchFamily="18" charset="0"/>
                        </a:rPr>
                        <a:t> </a:t>
                      </a:r>
                      <a:endParaRPr lang="pt-PT" sz="105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b="1" kern="100" dirty="0">
                          <a:solidFill>
                            <a:schemeClr val="bg1"/>
                          </a:solidFill>
                          <a:effectLst/>
                          <a:latin typeface="+mn-lt"/>
                          <a:ea typeface="Calibri" panose="020F0502020204030204" pitchFamily="34" charset="0"/>
                          <a:cs typeface="Times New Roman" panose="02020603050405020304" pitchFamily="18" charset="0"/>
                        </a:rPr>
                        <a:t>Inscritos</a:t>
                      </a:r>
                      <a:endParaRPr lang="pt-PT" sz="105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chemeClr val="bg1"/>
                          </a:solidFill>
                          <a:effectLst/>
                          <a:latin typeface="+mn-lt"/>
                          <a:ea typeface="Calibri" panose="020F0502020204030204" pitchFamily="34" charset="0"/>
                          <a:cs typeface="Times New Roman" panose="02020603050405020304" pitchFamily="18" charset="0"/>
                        </a:rPr>
                        <a:t>Frequência</a:t>
                      </a:r>
                      <a:endParaRPr lang="pt-PT" sz="105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chemeClr val="bg1"/>
                          </a:solidFill>
                          <a:effectLst/>
                          <a:latin typeface="+mn-lt"/>
                          <a:ea typeface="Calibri"/>
                          <a:cs typeface="Times New Roman"/>
                        </a:rPr>
                        <a:t>Avaliação de acordo com a participação</a:t>
                      </a:r>
                      <a:endParaRPr lang="pt-PT" sz="1050" kern="100" dirty="0">
                        <a:solidFill>
                          <a:schemeClr val="bg1"/>
                        </a:solidFill>
                        <a:effectLst/>
                        <a:latin typeface="+mn-lt"/>
                        <a:ea typeface="Calibri"/>
                        <a:cs typeface="Times New Roman"/>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chemeClr val="bg1"/>
                          </a:solidFill>
                          <a:effectLst/>
                          <a:latin typeface="+mn-lt"/>
                          <a:ea typeface="Calibri" panose="020F0502020204030204" pitchFamily="34" charset="0"/>
                          <a:cs typeface="Times New Roman" panose="02020603050405020304" pitchFamily="18" charset="0"/>
                        </a:rPr>
                        <a:t>Considerações</a:t>
                      </a:r>
                      <a:endParaRPr lang="pt-PT" sz="1050" kern="100" dirty="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2756212443"/>
                  </a:ext>
                </a:extLst>
              </a:tr>
              <a:tr h="1247941">
                <a:tc>
                  <a:txBody>
                    <a:bodyPr/>
                    <a:lstStyle/>
                    <a:p>
                      <a:pPr>
                        <a:lnSpc>
                          <a:spcPct val="107000"/>
                        </a:lnSpc>
                        <a:spcAft>
                          <a:spcPts val="0"/>
                        </a:spcAft>
                      </a:pPr>
                      <a:r>
                        <a:rPr lang="pt-PT" sz="1050" b="1" kern="100">
                          <a:solidFill>
                            <a:schemeClr val="tx1"/>
                          </a:solidFill>
                          <a:effectLst/>
                          <a:latin typeface="+mn-lt"/>
                          <a:ea typeface="Calibri" panose="020F0502020204030204" pitchFamily="34" charset="0"/>
                          <a:cs typeface="Times New Roman" panose="02020603050405020304" pitchFamily="18" charset="0"/>
                        </a:rPr>
                        <a:t>2º CICLO</a:t>
                      </a:r>
                      <a:endParaRPr lang="pt-PT" sz="105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18</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12</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kern="100" dirty="0">
                          <a:solidFill>
                            <a:schemeClr val="tx1"/>
                          </a:solidFill>
                          <a:effectLst/>
                          <a:latin typeface="+mn-lt"/>
                          <a:ea typeface="Calibri"/>
                          <a:cs typeface="Times New Roman"/>
                        </a:rPr>
                        <a:t>As atividades desenvolvidas foram de encontro às motivações dos alunos, sendo na sua maioria o futebol, voleibol e basquetebol, tenso sido também realizado, ginástica de aparelhos, patinagem e voleibol. Nas atividades e jogos lúdicos os alunos demonstraram-se motivados e interessados na prática da atividade física e na melhoria das suas capacidades.</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927599985"/>
                  </a:ext>
                </a:extLst>
              </a:tr>
              <a:tr h="751416">
                <a:tc>
                  <a:txBody>
                    <a:bodyPr/>
                    <a:lstStyle/>
                    <a:p>
                      <a:pPr>
                        <a:lnSpc>
                          <a:spcPct val="107000"/>
                        </a:lnSpc>
                        <a:spcAft>
                          <a:spcPts val="0"/>
                        </a:spcAft>
                      </a:pPr>
                      <a:r>
                        <a:rPr lang="pt-PT" sz="1050" b="1" kern="100">
                          <a:solidFill>
                            <a:schemeClr val="tx1"/>
                          </a:solidFill>
                          <a:effectLst/>
                          <a:latin typeface="+mn-lt"/>
                          <a:ea typeface="Calibri" panose="020F0502020204030204" pitchFamily="34" charset="0"/>
                          <a:cs typeface="Times New Roman" panose="02020603050405020304" pitchFamily="18" charset="0"/>
                        </a:rPr>
                        <a:t>3º CICLO</a:t>
                      </a:r>
                      <a:endParaRPr lang="pt-PT" sz="105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8</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6</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SUFICIENTE</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a:cs typeface="Times New Roman"/>
                        </a:rPr>
                        <a:t>As atividades desenvolvidas foram de encontro às motivações e interesses dos alunos, sendo na sua maioria o Voleibol, modalidade praticada o maior número de vezes, assim como o Futebol, Patinagem/Skate e Badminton.</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945129501"/>
                  </a:ext>
                </a:extLst>
              </a:tr>
              <a:tr h="1013453">
                <a:tc>
                  <a:txBody>
                    <a:bodyPr/>
                    <a:lstStyle/>
                    <a:p>
                      <a:pPr>
                        <a:lnSpc>
                          <a:spcPct val="107000"/>
                        </a:lnSpc>
                        <a:spcAft>
                          <a:spcPts val="0"/>
                        </a:spcAft>
                      </a:pPr>
                      <a:r>
                        <a:rPr lang="pt-PT" sz="1050" b="1" kern="100">
                          <a:solidFill>
                            <a:schemeClr val="tx1"/>
                          </a:solidFill>
                          <a:effectLst/>
                          <a:latin typeface="+mn-lt"/>
                          <a:ea typeface="Calibri"/>
                          <a:cs typeface="Times New Roman"/>
                        </a:rPr>
                        <a:t>SECUNDÁRIO</a:t>
                      </a:r>
                      <a:endParaRPr lang="pt-PT" sz="1050" kern="100">
                        <a:solidFill>
                          <a:schemeClr val="tx1"/>
                        </a:solidFill>
                        <a:effectLst/>
                        <a:latin typeface="+mn-lt"/>
                        <a:ea typeface="Calibri"/>
                        <a:cs typeface="Times New Roman"/>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26</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26</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a:solidFill>
                            <a:schemeClr val="tx1"/>
                          </a:solidFill>
                          <a:effectLst/>
                          <a:latin typeface="+mn-lt"/>
                          <a:ea typeface="Calibri" panose="020F0502020204030204" pitchFamily="34" charset="0"/>
                          <a:cs typeface="Times New Roman" panose="02020603050405020304" pitchFamily="18" charset="0"/>
                        </a:rPr>
                        <a:t>MUITO BOM</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spcAft>
                          <a:spcPts val="0"/>
                        </a:spcAft>
                      </a:pPr>
                      <a:r>
                        <a:rPr lang="pt-PT" sz="1050" kern="100" dirty="0">
                          <a:solidFill>
                            <a:schemeClr val="tx1"/>
                          </a:solidFill>
                          <a:effectLst/>
                          <a:latin typeface="+mn-lt"/>
                          <a:ea typeface="Calibri"/>
                          <a:cs typeface="Times New Roman"/>
                        </a:rPr>
                        <a:t>Frequentaram com assiduidade as </a:t>
                      </a:r>
                      <a:r>
                        <a:rPr lang="pt-PT" sz="1050" kern="100" dirty="0" err="1">
                          <a:solidFill>
                            <a:schemeClr val="tx1"/>
                          </a:solidFill>
                          <a:effectLst/>
                          <a:latin typeface="+mn-lt"/>
                          <a:ea typeface="Calibri"/>
                          <a:cs typeface="Times New Roman"/>
                        </a:rPr>
                        <a:t>ADE´s</a:t>
                      </a:r>
                      <a:r>
                        <a:rPr lang="pt-PT" sz="1050" kern="100" dirty="0">
                          <a:solidFill>
                            <a:schemeClr val="tx1"/>
                          </a:solidFill>
                          <a:effectLst/>
                          <a:latin typeface="+mn-lt"/>
                          <a:ea typeface="Calibri"/>
                          <a:cs typeface="Times New Roman"/>
                        </a:rPr>
                        <a:t> 26 alunos os quais se encontram empenhados e são muito assíduos. Neste momento encontram-se a realizar competição interna com o objetivo da realização da fase de ilha na modalidade voleibol e futsal feminino. A escola procedeu à inscrição dos alunos nos JDE do ensino secundário na modalidade voleibol nos géneros femininos e masculinos e na modalidade de futsal.</a:t>
                      </a: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203784235"/>
                  </a:ext>
                </a:extLst>
              </a:tr>
            </a:tbl>
          </a:graphicData>
        </a:graphic>
      </p:graphicFrame>
    </p:spTree>
    <p:extLst>
      <p:ext uri="{BB962C8B-B14F-4D97-AF65-F5344CB8AC3E}">
        <p14:creationId xmlns:p14="http://schemas.microsoft.com/office/powerpoint/2010/main" val="2449648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CC03B-0EE2-3F28-16A1-AF13A8B1D758}"/>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504643C-A8FE-24F9-8A5E-ABDD36E4AEA6}"/>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86AE7C2C-31C7-CB1D-EC7D-63363526FF3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14EB2D02-71DF-FA4A-F79E-F10CC6E877C0}"/>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D7EE32C2-7AD0-CC6C-D5EC-89AE3BED680B}"/>
              </a:ext>
            </a:extLst>
          </p:cNvPr>
          <p:cNvGraphicFramePr>
            <a:graphicFrameLocks noGrp="1"/>
          </p:cNvGraphicFramePr>
          <p:nvPr>
            <p:extLst>
              <p:ext uri="{D42A27DB-BD31-4B8C-83A1-F6EECF244321}">
                <p14:modId xmlns:p14="http://schemas.microsoft.com/office/powerpoint/2010/main" val="2123120403"/>
              </p:ext>
            </p:extLst>
          </p:nvPr>
        </p:nvGraphicFramePr>
        <p:xfrm>
          <a:off x="262145" y="963453"/>
          <a:ext cx="9262700" cy="55906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256624">
                <a:tc>
                  <a:txBody>
                    <a:bodyPr/>
                    <a:lstStyle/>
                    <a:p>
                      <a:pPr>
                        <a:buNone/>
                      </a:pPr>
                      <a:r>
                        <a:rPr lang="pt-PT" sz="1000" dirty="0">
                          <a:effectLst/>
                          <a:latin typeface="Times New Roman" panose="02020603050405020304" pitchFamily="18" charset="0"/>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22</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 aluna frequentou de forma pontual todas as sessões de tutoria do 1º período letivo, tendo faltado a três sessões de forma devidamente justificada. De um modo geral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dos hábitos e métodos de trabalho e estudo da aluna,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885132287"/>
                  </a:ext>
                </a:extLst>
              </a:tr>
              <a:tr h="1026498">
                <a:tc>
                  <a:txBody>
                    <a:bodyPr/>
                    <a:lstStyle/>
                    <a:p>
                      <a:pPr>
                        <a:buNone/>
                      </a:pPr>
                      <a:r>
                        <a:rPr lang="pt-PT" sz="1000" dirty="0">
                          <a:effectLst/>
                          <a:latin typeface="Times New Roman" panose="02020603050405020304" pitchFamily="18" charset="0"/>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14</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6ºB</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O aluno frequentou de forma pontual as sessões de tutoria do primeiro período letivo, tendo faltado a uma sessão de forma devidamente justificada. Realizou as atividades propostas pela docente, mas nem sempre o fez com o empenho e interesse desejados. </a:t>
                      </a:r>
                    </a:p>
                    <a:p>
                      <a:pPr algn="just">
                        <a:buNone/>
                      </a:pPr>
                      <a:r>
                        <a:rPr lang="pt-PT" sz="1000" dirty="0">
                          <a:effectLst/>
                          <a:latin typeface="+mn-lt"/>
                          <a:ea typeface="Times New Roman" panose="02020603050405020304" pitchFamily="18" charset="0"/>
                        </a:rPr>
                        <a:t>As atividades realizadas passaram pela análise dos hábitos e métodos de trabalho e estudo do aluno,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406911606"/>
                  </a:ext>
                </a:extLst>
              </a:tr>
            </a:tbl>
          </a:graphicData>
        </a:graphic>
      </p:graphicFrame>
    </p:spTree>
    <p:extLst>
      <p:ext uri="{BB962C8B-B14F-4D97-AF65-F5344CB8AC3E}">
        <p14:creationId xmlns:p14="http://schemas.microsoft.com/office/powerpoint/2010/main" val="30631596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C5EFA-C1EB-0B34-DEAB-5DAB89A52E53}"/>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24A293AA-D2D1-0681-7F3E-C10269C317FD}"/>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EA1FE894-E9AA-2B16-2A69-37A036DD786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94F693AE-FA55-4197-F8F7-0C5752E6953C}"/>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4D09CCA5-6D36-6AE6-1970-FFEBE0B6E2A9}"/>
              </a:ext>
            </a:extLst>
          </p:cNvPr>
          <p:cNvGraphicFramePr>
            <a:graphicFrameLocks noGrp="1"/>
          </p:cNvGraphicFramePr>
          <p:nvPr>
            <p:extLst>
              <p:ext uri="{D42A27DB-BD31-4B8C-83A1-F6EECF244321}">
                <p14:modId xmlns:p14="http://schemas.microsoft.com/office/powerpoint/2010/main" val="3602411011"/>
              </p:ext>
            </p:extLst>
          </p:nvPr>
        </p:nvGraphicFramePr>
        <p:xfrm>
          <a:off x="262145" y="963453"/>
          <a:ext cx="9262700" cy="54382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384937">
                <a:tc>
                  <a:txBody>
                    <a:bodyPr/>
                    <a:lstStyle/>
                    <a:p>
                      <a:pPr>
                        <a:buNone/>
                      </a:pPr>
                      <a:r>
                        <a:rPr lang="pt-PT" sz="1000" dirty="0">
                          <a:effectLst/>
                          <a:latin typeface="Times New Roman" panose="02020603050405020304" pitchFamily="18" charset="0"/>
                          <a:ea typeface="Times New Roman" panose="02020603050405020304" pitchFamily="18" charset="0"/>
                        </a:rPr>
                        <a:t>Maria Raquel Noronha</a:t>
                      </a:r>
                    </a:p>
                  </a:txBody>
                  <a:tcPr marL="29668" marR="29668" marT="0" marB="0" anchor="ctr"/>
                </a:tc>
                <a:tc>
                  <a:txBody>
                    <a:bodyPr/>
                    <a:lstStyle/>
                    <a:p>
                      <a:pPr algn="ctr">
                        <a:lnSpc>
                          <a:spcPct val="107000"/>
                        </a:lnSpc>
                        <a:buNone/>
                      </a:pPr>
                      <a:r>
                        <a:rPr lang="pt-PT" sz="1000" dirty="0">
                          <a:effectLst/>
                          <a:latin typeface="Times New Roman" panose="02020603050405020304" pitchFamily="18" charset="0"/>
                          <a:ea typeface="Times New Roman" panose="02020603050405020304" pitchFamily="18" charset="0"/>
                        </a:rPr>
                        <a:t>27</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7ºA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 aluna frequentou de forma pontual todas as sessões de tutoria do primeiro período letivo, tendo faltado a três sessões de forma devidamente justificada. De um modo geral realizou as atividades propostas com empenho e interesse. </a:t>
                      </a:r>
                    </a:p>
                    <a:p>
                      <a:pPr algn="just">
                        <a:buNone/>
                      </a:pPr>
                      <a:r>
                        <a:rPr lang="pt-PT" sz="1000" dirty="0">
                          <a:effectLst/>
                          <a:latin typeface="+mn-lt"/>
                          <a:ea typeface="Times New Roman" panose="02020603050405020304" pitchFamily="18" charset="0"/>
                        </a:rPr>
                        <a:t>As atividades realizadas passaram pela análise dos hábitos e métodos de trabalho e estudo da aluna, organização do calendário de testes/trabalhos e dos cadernos das disciplinas, pela realização de trabalhos de casa e preparação para os momentos de avaliação bem como realização de exercícios das fichas de trabalho como forma de consolidação dos conteúdos abordados às diversas disciplinas e foram esclarecidas, dentro do possível, as dúvidas apresentadas. </a:t>
                      </a:r>
                    </a:p>
                    <a:p>
                      <a:pPr algn="just">
                        <a:buNone/>
                      </a:pPr>
                      <a:r>
                        <a:rPr lang="pt-PT" sz="1000" dirty="0">
                          <a:effectLst/>
                          <a:latin typeface="+mn-lt"/>
                          <a:ea typeface="Times New Roman" panose="02020603050405020304" pitchFamily="18" charset="0"/>
                        </a:rPr>
                        <a:t>Foi sendo feito o balanço dos resultados obtidos, assinalando as áreas em que devem ser feitas melhorias.</a:t>
                      </a: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667468525"/>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Emília Cabral</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25</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5ºA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 aluna frequentou de forma pontual todas as sessões de tutoria do primeiro período letivo. Na primeira sessão a aluna registou na sua agenda digital todos os elementos de avaliação.  </a:t>
                      </a:r>
                    </a:p>
                    <a:p>
                      <a:pPr algn="just">
                        <a:buNone/>
                      </a:pPr>
                      <a:r>
                        <a:rPr lang="pt-PT" sz="1000" dirty="0">
                          <a:effectLst/>
                          <a:latin typeface="+mn-lt"/>
                          <a:ea typeface="Times New Roman" panose="02020603050405020304" pitchFamily="18" charset="0"/>
                        </a:rPr>
                        <a:t>A tutora procurou aconselhar e orientar a aluna no estudo, nas tarefas escolares e no trabalho pessoal. Durante as sessões, prestou auxílio na elaboração de resumos, na realização de fichas de trabalho/TPC e na preparação para as fichas de avaliação, procurando esclarecer as suas dúvidas. </a:t>
                      </a:r>
                    </a:p>
                    <a:p>
                      <a:pPr algn="just">
                        <a:buNone/>
                      </a:pPr>
                      <a:r>
                        <a:rPr lang="pt-PT" sz="1000" dirty="0">
                          <a:effectLst/>
                          <a:latin typeface="+mn-lt"/>
                          <a:ea typeface="Times New Roman" panose="02020603050405020304" pitchFamily="18" charset="0"/>
                        </a:rPr>
                        <a:t>A aluna manifestou interesse e empenho em todas as atividades realizadas.</a:t>
                      </a:r>
                    </a:p>
                    <a:p>
                      <a:pPr algn="just">
                        <a:buNone/>
                      </a:pPr>
                      <a:r>
                        <a:rPr lang="pt-PT" sz="1000" dirty="0">
                          <a:effectLst/>
                          <a:latin typeface="+mn-lt"/>
                          <a:ea typeface="Times New Roman" panose="02020603050405020304" pitchFamily="18" charset="0"/>
                        </a:rPr>
                        <a:t>Na última sessão do período letivo, a aluna refletiu sobre o impacto desta medida no seu processo de aprendizagem, considerando-o positivo.</a:t>
                      </a:r>
                    </a:p>
                    <a:p>
                      <a:pPr algn="just">
                        <a:buNone/>
                      </a:pPr>
                      <a:endParaRPr lang="pt-PT" sz="1000" dirty="0">
                        <a:effectLst/>
                        <a:latin typeface="+mn-lt"/>
                        <a:ea typeface="Times New Roman" panose="02020603050405020304" pitchFamily="18" charset="0"/>
                      </a:endParaRPr>
                    </a:p>
                    <a:p>
                      <a:pPr algn="just">
                        <a:buNone/>
                      </a:pP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97029949"/>
                  </a:ext>
                </a:extLst>
              </a:tr>
            </a:tbl>
          </a:graphicData>
        </a:graphic>
      </p:graphicFrame>
    </p:spTree>
    <p:extLst>
      <p:ext uri="{BB962C8B-B14F-4D97-AF65-F5344CB8AC3E}">
        <p14:creationId xmlns:p14="http://schemas.microsoft.com/office/powerpoint/2010/main" val="2337992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F4E4B-B721-B3F7-BABD-1DDDB7FEAC70}"/>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3C79C177-7A90-10D4-94E0-272DADF2F1F5}"/>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95F91A2D-E289-FEDB-D70A-C1773126D5F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3442EA7B-9748-7E8F-D3EE-8B82C3378E24}"/>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1BD25951-4A59-DFBB-6603-FB7916623E1E}"/>
              </a:ext>
            </a:extLst>
          </p:cNvPr>
          <p:cNvGraphicFramePr>
            <a:graphicFrameLocks noGrp="1"/>
          </p:cNvGraphicFramePr>
          <p:nvPr>
            <p:extLst>
              <p:ext uri="{D42A27DB-BD31-4B8C-83A1-F6EECF244321}">
                <p14:modId xmlns:p14="http://schemas.microsoft.com/office/powerpoint/2010/main" val="2395390463"/>
              </p:ext>
            </p:extLst>
          </p:nvPr>
        </p:nvGraphicFramePr>
        <p:xfrm>
          <a:off x="262145" y="963453"/>
          <a:ext cx="9262700" cy="3152224"/>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769873">
                <a:tc>
                  <a:txBody>
                    <a:bodyPr/>
                    <a:lstStyle/>
                    <a:p>
                      <a:pPr>
                        <a:buNone/>
                      </a:pPr>
                      <a:r>
                        <a:rPr lang="pt-PT" sz="1200" dirty="0">
                          <a:effectLst/>
                          <a:latin typeface="Times New Roman" panose="02020603050405020304" pitchFamily="18" charset="0"/>
                          <a:ea typeface="Times New Roman" panose="02020603050405020304" pitchFamily="18" charset="0"/>
                        </a:rPr>
                        <a:t>Emília Cabral</a:t>
                      </a: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25</a:t>
                      </a: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5ºA</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2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just">
                        <a:buNone/>
                      </a:pPr>
                      <a:r>
                        <a:rPr lang="pt-PT" sz="1000" dirty="0">
                          <a:effectLst/>
                        </a:rPr>
                        <a:t>O aluno frequentou de forma pontual todas as sessões de tutoria do primeiro período letivo. Na primeira sessão o aluno registou na sua agenda digital todos os elementos de avaliação.  </a:t>
                      </a:r>
                    </a:p>
                    <a:p>
                      <a:pPr algn="just">
                        <a:buNone/>
                      </a:pPr>
                      <a:r>
                        <a:rPr lang="pt-PT" sz="1000" dirty="0">
                          <a:effectLst/>
                        </a:rPr>
                        <a:t>A tutora procurou aconselhar e orientar o aluno no estudo, nas tarefas escolares e no trabalho pessoal. Durante as sessões, prestou auxílio na elaboração de resumos, na realização de fichas de trabalho/TPC e na preparação para as fichas de avaliação, procurando esclarecer as suas dúvidas. </a:t>
                      </a:r>
                    </a:p>
                    <a:p>
                      <a:pPr algn="just">
                        <a:buNone/>
                      </a:pPr>
                      <a:r>
                        <a:rPr lang="pt-PT" sz="1000" dirty="0">
                          <a:effectLst/>
                        </a:rPr>
                        <a:t>O aluno manifestou interesse e empenho em todas as atividades realizadas.</a:t>
                      </a:r>
                    </a:p>
                    <a:p>
                      <a:pPr algn="just">
                        <a:buNone/>
                      </a:pPr>
                      <a:r>
                        <a:rPr lang="pt-PT" sz="1000" dirty="0">
                          <a:effectLst/>
                        </a:rPr>
                        <a:t>Na última sessão do período letivo, o aluno refletiu sobre o impacto desta medida no seu processo de aprendizagem, considerando-o positivo.</a:t>
                      </a:r>
                    </a:p>
                    <a:p>
                      <a:pPr algn="ctr">
                        <a:buNone/>
                      </a:pPr>
                      <a:endParaRPr lang="pt-PT" sz="1000" dirty="0">
                        <a:effectLst/>
                      </a:endParaRPr>
                    </a:p>
                    <a:p>
                      <a:pPr algn="ctr">
                        <a:buNone/>
                      </a:pPr>
                      <a:endParaRPr lang="pt-PT" sz="1000" dirty="0">
                        <a:effectLst/>
                      </a:endParaRPr>
                    </a:p>
                  </a:txBody>
                  <a:tcPr marL="29668" marR="29668" marT="0" marB="0"/>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210358558"/>
                  </a:ext>
                </a:extLst>
              </a:tr>
            </a:tbl>
          </a:graphicData>
        </a:graphic>
      </p:graphicFrame>
    </p:spTree>
    <p:extLst>
      <p:ext uri="{BB962C8B-B14F-4D97-AF65-F5344CB8AC3E}">
        <p14:creationId xmlns:p14="http://schemas.microsoft.com/office/powerpoint/2010/main" val="1348434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A3725-F770-05A9-FB74-DBA841C89F6C}"/>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EB4D763-4723-7DA9-7832-5A3569E57F0C}"/>
              </a:ext>
            </a:extLst>
          </p:cNvPr>
          <p:cNvSpPr txBox="1"/>
          <p:nvPr/>
        </p:nvSpPr>
        <p:spPr>
          <a:xfrm>
            <a:off x="500279" y="806881"/>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BE526019-4253-A790-DA48-6200B1587E6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584BD57-A499-6A89-7E7C-35778AAC3048}"/>
              </a:ext>
            </a:extLst>
          </p:cNvPr>
          <p:cNvSpPr txBox="1"/>
          <p:nvPr/>
        </p:nvSpPr>
        <p:spPr>
          <a:xfrm>
            <a:off x="262145" y="422520"/>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314D22AB-0B68-5982-4D69-5BAF321C876F}"/>
              </a:ext>
            </a:extLst>
          </p:cNvPr>
          <p:cNvGraphicFramePr>
            <a:graphicFrameLocks noGrp="1"/>
          </p:cNvGraphicFramePr>
          <p:nvPr>
            <p:extLst>
              <p:ext uri="{D42A27DB-BD31-4B8C-83A1-F6EECF244321}">
                <p14:modId xmlns:p14="http://schemas.microsoft.com/office/powerpoint/2010/main" val="4051082651"/>
              </p:ext>
            </p:extLst>
          </p:nvPr>
        </p:nvGraphicFramePr>
        <p:xfrm>
          <a:off x="262145" y="2017665"/>
          <a:ext cx="9224961" cy="4511040"/>
        </p:xfrm>
        <a:graphic>
          <a:graphicData uri="http://schemas.openxmlformats.org/drawingml/2006/table">
            <a:tbl>
              <a:tblPr firstRow="1" firstCol="1" bandRow="1">
                <a:tableStyleId>{5C22544A-7EE6-4342-B048-85BDC9FD1C3A}</a:tableStyleId>
              </a:tblPr>
              <a:tblGrid>
                <a:gridCol w="1127778">
                  <a:extLst>
                    <a:ext uri="{9D8B030D-6E8A-4147-A177-3AD203B41FA5}">
                      <a16:colId xmlns:a16="http://schemas.microsoft.com/office/drawing/2014/main" val="3245897690"/>
                    </a:ext>
                  </a:extLst>
                </a:gridCol>
                <a:gridCol w="948616">
                  <a:extLst>
                    <a:ext uri="{9D8B030D-6E8A-4147-A177-3AD203B41FA5}">
                      <a16:colId xmlns:a16="http://schemas.microsoft.com/office/drawing/2014/main" val="1598352279"/>
                    </a:ext>
                  </a:extLst>
                </a:gridCol>
                <a:gridCol w="780769">
                  <a:extLst>
                    <a:ext uri="{9D8B030D-6E8A-4147-A177-3AD203B41FA5}">
                      <a16:colId xmlns:a16="http://schemas.microsoft.com/office/drawing/2014/main" val="1633485378"/>
                    </a:ext>
                  </a:extLst>
                </a:gridCol>
                <a:gridCol w="496939">
                  <a:extLst>
                    <a:ext uri="{9D8B030D-6E8A-4147-A177-3AD203B41FA5}">
                      <a16:colId xmlns:a16="http://schemas.microsoft.com/office/drawing/2014/main" val="2507507333"/>
                    </a:ext>
                  </a:extLst>
                </a:gridCol>
                <a:gridCol w="524285">
                  <a:extLst>
                    <a:ext uri="{9D8B030D-6E8A-4147-A177-3AD203B41FA5}">
                      <a16:colId xmlns:a16="http://schemas.microsoft.com/office/drawing/2014/main" val="352754776"/>
                    </a:ext>
                  </a:extLst>
                </a:gridCol>
                <a:gridCol w="580862">
                  <a:extLst>
                    <a:ext uri="{9D8B030D-6E8A-4147-A177-3AD203B41FA5}">
                      <a16:colId xmlns:a16="http://schemas.microsoft.com/office/drawing/2014/main" val="3840047001"/>
                    </a:ext>
                  </a:extLst>
                </a:gridCol>
                <a:gridCol w="656299">
                  <a:extLst>
                    <a:ext uri="{9D8B030D-6E8A-4147-A177-3AD203B41FA5}">
                      <a16:colId xmlns:a16="http://schemas.microsoft.com/office/drawing/2014/main" val="2007879379"/>
                    </a:ext>
                  </a:extLst>
                </a:gridCol>
                <a:gridCol w="2686537">
                  <a:extLst>
                    <a:ext uri="{9D8B030D-6E8A-4147-A177-3AD203B41FA5}">
                      <a16:colId xmlns:a16="http://schemas.microsoft.com/office/drawing/2014/main" val="2525911868"/>
                    </a:ext>
                  </a:extLst>
                </a:gridCol>
                <a:gridCol w="1422876">
                  <a:extLst>
                    <a:ext uri="{9D8B030D-6E8A-4147-A177-3AD203B41FA5}">
                      <a16:colId xmlns:a16="http://schemas.microsoft.com/office/drawing/2014/main" val="2752767506"/>
                    </a:ext>
                  </a:extLst>
                </a:gridCol>
              </a:tblGrid>
              <a:tr h="190500">
                <a:tc>
                  <a:txBody>
                    <a:bodyPr/>
                    <a:lstStyle/>
                    <a:p>
                      <a:pPr>
                        <a:buNone/>
                      </a:pPr>
                      <a:r>
                        <a:rPr lang="pt-PT" sz="1100" dirty="0">
                          <a:effectLst/>
                        </a:rPr>
                        <a:t>Joel Cunha</a:t>
                      </a:r>
                      <a:endParaRPr lang="pt-PT"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28</a:t>
                      </a:r>
                    </a:p>
                  </a:txBody>
                  <a:tcPr marL="68580" marR="68580" marT="0" marB="0" anchor="ctr">
                    <a:solidFill>
                      <a:schemeClr val="tx2">
                        <a:lumMod val="20000"/>
                        <a:lumOff val="80000"/>
                      </a:schemeClr>
                    </a:solidFill>
                  </a:tcPr>
                </a:tc>
                <a:tc>
                  <a:txBody>
                    <a:bodyPr/>
                    <a:lstStyle/>
                    <a:p>
                      <a:pPr algn="ctr">
                        <a:buNone/>
                      </a:pPr>
                      <a:r>
                        <a:rPr lang="pt-PT" sz="1000" b="0" dirty="0">
                          <a:solidFill>
                            <a:schemeClr val="tx1"/>
                          </a:solidFill>
                          <a:effectLst/>
                        </a:rPr>
                        <a:t>5ºA</a:t>
                      </a:r>
                    </a:p>
                  </a:txBody>
                  <a:tcPr marL="68580" marR="68580" marT="0" marB="0" anchor="ctr">
                    <a:solidFill>
                      <a:schemeClr val="tx2">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x</a:t>
                      </a:r>
                    </a:p>
                  </a:txBody>
                  <a:tcPr marL="68580" marR="68580" marT="0" marB="0" anchor="ctr">
                    <a:solidFill>
                      <a:schemeClr val="tx2">
                        <a:lumMod val="20000"/>
                        <a:lumOff val="80000"/>
                      </a:schemeClr>
                    </a:solidFill>
                  </a:tcP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lgn="just">
                        <a:buNone/>
                      </a:pPr>
                      <a:r>
                        <a:rPr lang="pt-PT" sz="1000" b="0" dirty="0">
                          <a:solidFill>
                            <a:schemeClr val="tx1"/>
                          </a:solidFill>
                          <a:effectLst/>
                        </a:rPr>
                        <a:t>As sessões de tutoria decorreram com regularidade, registando-se comportamento adequado, assiduidade e pontualidade. O acompanhamento centrou-se nas dificuldades de organização, concentração, memorização e motivação, promovendo rotinas de estudo, esclarecimento de dúvidas e preparação para momentos de avaliação. Verificou-se alguma evolução gradual, embora pouco consistente, mantendo-se fragilidades ao nível da atenção e da autonomia, pelo que se considera necessária a continuidade do acompanhamento.</a:t>
                      </a: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2">
                        <a:lumMod val="20000"/>
                        <a:lumOff val="80000"/>
                      </a:schemeClr>
                    </a:solidFill>
                  </a:tcPr>
                </a:tc>
                <a:tc>
                  <a:txBody>
                    <a:bodyPr/>
                    <a:lstStyle/>
                    <a:p>
                      <a:pP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289010817"/>
                  </a:ext>
                </a:extLst>
              </a:tr>
              <a:tr h="190500">
                <a:tc>
                  <a:txBody>
                    <a:bodyPr/>
                    <a:lstStyle/>
                    <a:p>
                      <a:pPr>
                        <a:buNone/>
                      </a:pPr>
                      <a:r>
                        <a:rPr lang="pt-PT" sz="1100" dirty="0">
                          <a:solidFill>
                            <a:schemeClr val="tx1"/>
                          </a:solidFill>
                          <a:effectLst/>
                        </a:rPr>
                        <a:t>Joel Cunha</a:t>
                      </a:r>
                      <a:endParaRPr lang="pt-PT"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28</a:t>
                      </a:r>
                    </a:p>
                  </a:txBody>
                  <a:tcPr marL="68580" marR="68580" marT="0" marB="0" anchor="ctr"/>
                </a:tc>
                <a:tc>
                  <a:txBody>
                    <a:bodyPr/>
                    <a:lstStyle/>
                    <a:p>
                      <a:pPr algn="ctr">
                        <a:buNone/>
                      </a:pPr>
                      <a:r>
                        <a:rPr lang="pt-PT" sz="1000" b="0" dirty="0">
                          <a:solidFill>
                            <a:schemeClr val="tx1"/>
                          </a:solidFill>
                          <a:effectLst/>
                        </a:rPr>
                        <a:t>5ºA</a:t>
                      </a:r>
                    </a:p>
                  </a:txBody>
                  <a:tcPr marL="68580" marR="68580" marT="0" marB="0" anchor="ct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endParaRPr lang="pt-PT" sz="1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r>
                        <a:rPr lang="pt-PT" sz="1000" b="0" dirty="0">
                          <a:solidFill>
                            <a:schemeClr val="tx1"/>
                          </a:solidFill>
                          <a:effectLst/>
                          <a:latin typeface="Times New Roman" panose="02020603050405020304" pitchFamily="18" charset="0"/>
                          <a:ea typeface="Times New Roman" panose="02020603050405020304" pitchFamily="18" charset="0"/>
                        </a:rPr>
                        <a:t>x</a:t>
                      </a:r>
                    </a:p>
                  </a:txBody>
                  <a:tcPr marL="68580" marR="68580" marT="0" marB="0" anchor="ctr"/>
                </a:tc>
                <a:tc>
                  <a:txBody>
                    <a:bodyPr/>
                    <a:lstStyle/>
                    <a:p>
                      <a:pPr>
                        <a:buNone/>
                      </a:pPr>
                      <a:endParaRPr lang="pt-PT" sz="12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buNone/>
                      </a:pPr>
                      <a:r>
                        <a:rPr lang="pt-PT" sz="1100" dirty="0">
                          <a:effectLst/>
                        </a:rPr>
                        <a:t>As sessões de tutoria decorreram com regularidade, com pleno cumprimento da assiduidade e pontualidade por parte do aluno. O acompanhamento incidiu nas dificuldades de organização do trabalho e de consolidação de conteúdos, sobretudo em Ciências da Natureza, com foco na compreensão de conceitos, interpretação de enunciados e aplicação de vocabulário científico. Verificou-se uma evolução gradual e globalmente positiva, com maior envolvimento e autonomia progressiva, mantendo-se, contudo, a necessidade de continuidade do acompanhamento para consolidar aprendizagens e hábitos de estudo.</a:t>
                      </a:r>
                      <a:endParaRPr lang="pt-PT"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buNone/>
                      </a:pPr>
                      <a:endParaRPr lang="pt-PT" sz="1200" dirty="0">
                        <a:effectLst/>
                      </a:endParaRPr>
                    </a:p>
                    <a:p>
                      <a:pPr algn="ctr">
                        <a:buNone/>
                      </a:pPr>
                      <a:endParaRPr lang="pt-PT"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14814470"/>
                  </a:ext>
                </a:extLst>
              </a:tr>
            </a:tbl>
          </a:graphicData>
        </a:graphic>
      </p:graphicFrame>
      <p:graphicFrame>
        <p:nvGraphicFramePr>
          <p:cNvPr id="4" name="Tabela 3">
            <a:extLst>
              <a:ext uri="{FF2B5EF4-FFF2-40B4-BE49-F238E27FC236}">
                <a16:creationId xmlns:a16="http://schemas.microsoft.com/office/drawing/2014/main" id="{286D70D8-332D-7D1E-74DE-9D5B13CD0EBD}"/>
              </a:ext>
            </a:extLst>
          </p:cNvPr>
          <p:cNvGraphicFramePr>
            <a:graphicFrameLocks noGrp="1"/>
          </p:cNvGraphicFramePr>
          <p:nvPr>
            <p:extLst>
              <p:ext uri="{D42A27DB-BD31-4B8C-83A1-F6EECF244321}">
                <p14:modId xmlns:p14="http://schemas.microsoft.com/office/powerpoint/2010/main" val="1863051810"/>
              </p:ext>
            </p:extLst>
          </p:nvPr>
        </p:nvGraphicFramePr>
        <p:xfrm>
          <a:off x="262145" y="1103265"/>
          <a:ext cx="9189381" cy="866224"/>
        </p:xfrm>
        <a:graphic>
          <a:graphicData uri="http://schemas.openxmlformats.org/drawingml/2006/table">
            <a:tbl>
              <a:tblPr firstRow="1" firstCol="1" bandRow="1">
                <a:tableStyleId>{5C22544A-7EE6-4342-B048-85BDC9FD1C3A}</a:tableStyleId>
              </a:tblPr>
              <a:tblGrid>
                <a:gridCol w="1119183">
                  <a:extLst>
                    <a:ext uri="{9D8B030D-6E8A-4147-A177-3AD203B41FA5}">
                      <a16:colId xmlns:a16="http://schemas.microsoft.com/office/drawing/2014/main" val="2622972892"/>
                    </a:ext>
                  </a:extLst>
                </a:gridCol>
                <a:gridCol w="963038">
                  <a:extLst>
                    <a:ext uri="{9D8B030D-6E8A-4147-A177-3AD203B41FA5}">
                      <a16:colId xmlns:a16="http://schemas.microsoft.com/office/drawing/2014/main" val="1685426050"/>
                    </a:ext>
                  </a:extLst>
                </a:gridCol>
                <a:gridCol w="787940">
                  <a:extLst>
                    <a:ext uri="{9D8B030D-6E8A-4147-A177-3AD203B41FA5}">
                      <a16:colId xmlns:a16="http://schemas.microsoft.com/office/drawing/2014/main" val="2595103175"/>
                    </a:ext>
                  </a:extLst>
                </a:gridCol>
                <a:gridCol w="486383">
                  <a:extLst>
                    <a:ext uri="{9D8B030D-6E8A-4147-A177-3AD203B41FA5}">
                      <a16:colId xmlns:a16="http://schemas.microsoft.com/office/drawing/2014/main" val="2045926374"/>
                    </a:ext>
                  </a:extLst>
                </a:gridCol>
                <a:gridCol w="515566">
                  <a:extLst>
                    <a:ext uri="{9D8B030D-6E8A-4147-A177-3AD203B41FA5}">
                      <a16:colId xmlns:a16="http://schemas.microsoft.com/office/drawing/2014/main" val="3439917636"/>
                    </a:ext>
                  </a:extLst>
                </a:gridCol>
                <a:gridCol w="622571">
                  <a:extLst>
                    <a:ext uri="{9D8B030D-6E8A-4147-A177-3AD203B41FA5}">
                      <a16:colId xmlns:a16="http://schemas.microsoft.com/office/drawing/2014/main" val="194148881"/>
                    </a:ext>
                  </a:extLst>
                </a:gridCol>
                <a:gridCol w="622570">
                  <a:extLst>
                    <a:ext uri="{9D8B030D-6E8A-4147-A177-3AD203B41FA5}">
                      <a16:colId xmlns:a16="http://schemas.microsoft.com/office/drawing/2014/main" val="3100900164"/>
                    </a:ext>
                  </a:extLst>
                </a:gridCol>
                <a:gridCol w="2691704">
                  <a:extLst>
                    <a:ext uri="{9D8B030D-6E8A-4147-A177-3AD203B41FA5}">
                      <a16:colId xmlns:a16="http://schemas.microsoft.com/office/drawing/2014/main" val="1275654578"/>
                    </a:ext>
                  </a:extLst>
                </a:gridCol>
                <a:gridCol w="1380426">
                  <a:extLst>
                    <a:ext uri="{9D8B030D-6E8A-4147-A177-3AD203B41FA5}">
                      <a16:colId xmlns:a16="http://schemas.microsoft.com/office/drawing/2014/main" val="1833796081"/>
                    </a:ext>
                  </a:extLst>
                </a:gridCol>
              </a:tblGrid>
              <a:tr h="256624">
                <a:tc>
                  <a:txBody>
                    <a:bodyPr/>
                    <a:lstStyle/>
                    <a:p>
                      <a:pPr>
                        <a:buNone/>
                      </a:pPr>
                      <a:r>
                        <a:rPr lang="pt-PT" sz="1000">
                          <a:effectLst/>
                        </a:rPr>
                        <a:t> </a:t>
                      </a:r>
                      <a:endParaRPr lang="pt-PT" sz="100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57699271"/>
                  </a:ext>
                </a:extLst>
              </a:tr>
              <a:tr h="256624">
                <a:tc rowSpan="2">
                  <a:txBody>
                    <a:bodyPr/>
                    <a:lstStyle/>
                    <a:p>
                      <a:pPr algn="ct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gridSpan="4">
                  <a:txBody>
                    <a:bodyPr/>
                    <a:lstStyle/>
                    <a:p>
                      <a:pPr algn="ctr">
                        <a:buNone/>
                      </a:pPr>
                      <a:r>
                        <a:rPr lang="pt-PT" sz="1000">
                          <a:effectLst/>
                        </a:rPr>
                        <a:t>Avaliação da medida</a:t>
                      </a:r>
                      <a:endParaRPr lang="pt-PT" sz="100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p>
                      <a:pPr algn="ctr">
                        <a:buNone/>
                      </a:pPr>
                      <a:r>
                        <a:rPr lang="pt-PT" sz="1000" dirty="0">
                          <a:effectLst/>
                        </a:rPr>
                        <a:t> </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608329857"/>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a:effectLst/>
                        </a:rPr>
                        <a:t>Ins.</a:t>
                      </a:r>
                      <a:endParaRPr lang="pt-PT" sz="100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a:effectLst/>
                        </a:rPr>
                        <a:t>Bom</a:t>
                      </a:r>
                      <a:endParaRPr lang="pt-PT" sz="100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a:effectLst/>
                        </a:rPr>
                        <a:t>Muito bom</a:t>
                      </a:r>
                      <a:endParaRPr lang="pt-PT" sz="100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555728617"/>
                  </a:ext>
                </a:extLst>
              </a:tr>
            </a:tbl>
          </a:graphicData>
        </a:graphic>
      </p:graphicFrame>
    </p:spTree>
    <p:extLst>
      <p:ext uri="{BB962C8B-B14F-4D97-AF65-F5344CB8AC3E}">
        <p14:creationId xmlns:p14="http://schemas.microsoft.com/office/powerpoint/2010/main" val="241793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BF995-1854-F3BF-1B7B-4E79C61B0CF9}"/>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48F5565-767D-C6FE-2D32-85C7A9C8B544}"/>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65B4B0BD-7B55-1595-1C08-6B1F6C3EEAD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12C786C-79A8-9CCA-5A56-05BD8FB335B7}"/>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62FCC555-3454-129F-8973-BE8325689A86}"/>
              </a:ext>
            </a:extLst>
          </p:cNvPr>
          <p:cNvGraphicFramePr>
            <a:graphicFrameLocks noGrp="1"/>
          </p:cNvGraphicFramePr>
          <p:nvPr>
            <p:extLst>
              <p:ext uri="{D42A27DB-BD31-4B8C-83A1-F6EECF244321}">
                <p14:modId xmlns:p14="http://schemas.microsoft.com/office/powerpoint/2010/main" val="2249095071"/>
              </p:ext>
            </p:extLst>
          </p:nvPr>
        </p:nvGraphicFramePr>
        <p:xfrm>
          <a:off x="262145" y="963453"/>
          <a:ext cx="9262700" cy="5806946"/>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vMerge="1">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Maria Graciete Alves</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26</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8ºA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Durante as sessões de tutoria procedeu-se a um estudo acompanhado dos conteúdos lecionados e sempre que possível ao esclarecimento de dúvidas e treino de exercícios, como forma de consolidação de conteúdos e preparação para momentos formais de avaliação. Paralelamente, em conversa com a aluna, tentou-se sensibilizá-la para a importância do estudo, fazendo um apelo à necessidade de uma maior responsabilidade na realização de todas as tarefas. A aluna tem-se mostrado mais interessada e empenhada nas tarefas propostas, sendo notório um desenvolvimento positivo no seu processo de ensino-aprendizagem. Existem ainda pontos a melhorar, como um estudo mais sistemático e eficaz em casa, pelo que se continuará a trabalhar com a aluna no sentido desta atingir as aprendizagens essenciais estipuladas.</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97029949"/>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Telma Ferreira</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11</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10ºA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mn-lt"/>
                          <a:ea typeface="Times New Roman" panose="02020603050405020304" pitchFamily="18" charset="0"/>
                        </a:rPr>
                        <a:t>Apoio à organização e método de estudo.</a:t>
                      </a:r>
                    </a:p>
                  </a:txBody>
                  <a:tcPr marL="29668" marR="29668" marT="0" marB="0"/>
                </a:tc>
                <a:tc>
                  <a:txBody>
                    <a:bodyPr/>
                    <a:lstStyle/>
                    <a:p>
                      <a:pPr algn="just">
                        <a:buNone/>
                      </a:pPr>
                      <a:r>
                        <a:rPr lang="pt-PT" sz="1000" dirty="0">
                          <a:effectLst/>
                          <a:latin typeface="Times New Roman" panose="02020603050405020304" pitchFamily="18" charset="0"/>
                          <a:ea typeface="Times New Roman" panose="02020603050405020304" pitchFamily="18" charset="0"/>
                        </a:rPr>
                        <a:t>O aluno não revela necessidade de apoio à integração e/ou de organização. Revela resistência a sugestões de alteração de métodos de estudo. No entanto, conseguiu ter sucesso nas disciplinas que frequenta.</a:t>
                      </a:r>
                    </a:p>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867616717"/>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Telma Ferreira</a:t>
                      </a:r>
                    </a:p>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24</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7ºA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just">
                        <a:buNone/>
                      </a:pPr>
                      <a:r>
                        <a:rPr lang="pt-PT" sz="1000">
                          <a:effectLst/>
                          <a:latin typeface="+mn-lt"/>
                          <a:ea typeface="Times New Roman" panose="02020603050405020304" pitchFamily="18" charset="0"/>
                        </a:rPr>
                        <a:t>Apoio à organização e método de estudo.</a:t>
                      </a:r>
                    </a:p>
                    <a:p>
                      <a:pPr algn="just">
                        <a:buNone/>
                      </a:pPr>
                      <a:r>
                        <a:rPr lang="pt-PT" sz="1000">
                          <a:effectLst/>
                          <a:latin typeface="+mn-lt"/>
                          <a:ea typeface="Times New Roman" panose="02020603050405020304" pitchFamily="18" charset="0"/>
                        </a:rPr>
                        <a:t>Acompanhamento do percurso escolar.</a:t>
                      </a:r>
                      <a:endParaRPr lang="pt-PT" sz="1000" dirty="0">
                        <a:effectLst/>
                        <a:latin typeface="+mn-lt"/>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3608470292"/>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Telma Ferreira</a:t>
                      </a:r>
                    </a:p>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24</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7ºA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just">
                        <a:buNone/>
                      </a:pPr>
                      <a:r>
                        <a:rPr lang="pt-PT" sz="1000" dirty="0">
                          <a:effectLst/>
                          <a:latin typeface="+mn-lt"/>
                          <a:ea typeface="Times New Roman" panose="02020603050405020304" pitchFamily="18" charset="0"/>
                        </a:rPr>
                        <a:t>Apoio à organização e método de estudo.</a:t>
                      </a:r>
                    </a:p>
                    <a:p>
                      <a:pPr algn="just">
                        <a:buNone/>
                      </a:pPr>
                      <a:r>
                        <a:rPr lang="pt-PT" sz="1000" dirty="0">
                          <a:effectLst/>
                          <a:latin typeface="+mn-lt"/>
                          <a:ea typeface="Times New Roman" panose="02020603050405020304" pitchFamily="18" charset="0"/>
                        </a:rPr>
                        <a:t>Acompanhamento do percurso escolar.</a:t>
                      </a: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062442712"/>
                  </a:ext>
                </a:extLst>
              </a:tr>
            </a:tbl>
          </a:graphicData>
        </a:graphic>
      </p:graphicFrame>
    </p:spTree>
    <p:extLst>
      <p:ext uri="{BB962C8B-B14F-4D97-AF65-F5344CB8AC3E}">
        <p14:creationId xmlns:p14="http://schemas.microsoft.com/office/powerpoint/2010/main" val="27955646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BF995-1854-F3BF-1B7B-4E79C61B0CF9}"/>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B48F5565-767D-C6FE-2D32-85C7A9C8B544}"/>
              </a:ext>
            </a:extLst>
          </p:cNvPr>
          <p:cNvSpPr txBox="1"/>
          <p:nvPr/>
        </p:nvSpPr>
        <p:spPr>
          <a:xfrm>
            <a:off x="416735" y="56156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65B4B0BD-7B55-1595-1C08-6B1F6C3EEAD1}"/>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12C786C-79A8-9CCA-5A56-05BD8FB335B7}"/>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5" name="Tabela 4">
            <a:extLst>
              <a:ext uri="{FF2B5EF4-FFF2-40B4-BE49-F238E27FC236}">
                <a16:creationId xmlns:a16="http://schemas.microsoft.com/office/drawing/2014/main" id="{62FCC555-3454-129F-8973-BE8325689A86}"/>
              </a:ext>
            </a:extLst>
          </p:cNvPr>
          <p:cNvGraphicFramePr>
            <a:graphicFrameLocks noGrp="1"/>
          </p:cNvGraphicFramePr>
          <p:nvPr>
            <p:extLst>
              <p:ext uri="{D42A27DB-BD31-4B8C-83A1-F6EECF244321}">
                <p14:modId xmlns:p14="http://schemas.microsoft.com/office/powerpoint/2010/main" val="2673011297"/>
              </p:ext>
            </p:extLst>
          </p:nvPr>
        </p:nvGraphicFramePr>
        <p:xfrm>
          <a:off x="262145" y="963453"/>
          <a:ext cx="9262700" cy="2317961"/>
        </p:xfrm>
        <a:graphic>
          <a:graphicData uri="http://schemas.openxmlformats.org/drawingml/2006/table">
            <a:tbl>
              <a:tblPr firstRow="1" firstCol="1" bandRow="1">
                <a:tableStyleId>{5C22544A-7EE6-4342-B048-85BDC9FD1C3A}</a:tableStyleId>
              </a:tblPr>
              <a:tblGrid>
                <a:gridCol w="935975">
                  <a:extLst>
                    <a:ext uri="{9D8B030D-6E8A-4147-A177-3AD203B41FA5}">
                      <a16:colId xmlns:a16="http://schemas.microsoft.com/office/drawing/2014/main" val="131812275"/>
                    </a:ext>
                  </a:extLst>
                </a:gridCol>
                <a:gridCol w="787283">
                  <a:extLst>
                    <a:ext uri="{9D8B030D-6E8A-4147-A177-3AD203B41FA5}">
                      <a16:colId xmlns:a16="http://schemas.microsoft.com/office/drawing/2014/main" val="3557645546"/>
                    </a:ext>
                  </a:extLst>
                </a:gridCol>
                <a:gridCol w="647982">
                  <a:extLst>
                    <a:ext uri="{9D8B030D-6E8A-4147-A177-3AD203B41FA5}">
                      <a16:colId xmlns:a16="http://schemas.microsoft.com/office/drawing/2014/main" val="806489456"/>
                    </a:ext>
                  </a:extLst>
                </a:gridCol>
                <a:gridCol w="435116">
                  <a:extLst>
                    <a:ext uri="{9D8B030D-6E8A-4147-A177-3AD203B41FA5}">
                      <a16:colId xmlns:a16="http://schemas.microsoft.com/office/drawing/2014/main" val="105430540"/>
                    </a:ext>
                  </a:extLst>
                </a:gridCol>
                <a:gridCol w="482074">
                  <a:extLst>
                    <a:ext uri="{9D8B030D-6E8A-4147-A177-3AD203B41FA5}">
                      <a16:colId xmlns:a16="http://schemas.microsoft.com/office/drawing/2014/main" val="3956879289"/>
                    </a:ext>
                  </a:extLst>
                </a:gridCol>
                <a:gridCol w="544678">
                  <a:extLst>
                    <a:ext uri="{9D8B030D-6E8A-4147-A177-3AD203B41FA5}">
                      <a16:colId xmlns:a16="http://schemas.microsoft.com/office/drawing/2014/main" val="2786264061"/>
                    </a:ext>
                  </a:extLst>
                </a:gridCol>
                <a:gridCol w="602477">
                  <a:extLst>
                    <a:ext uri="{9D8B030D-6E8A-4147-A177-3AD203B41FA5}">
                      <a16:colId xmlns:a16="http://schemas.microsoft.com/office/drawing/2014/main" val="1595801791"/>
                    </a:ext>
                  </a:extLst>
                </a:gridCol>
                <a:gridCol w="3435675">
                  <a:extLst>
                    <a:ext uri="{9D8B030D-6E8A-4147-A177-3AD203B41FA5}">
                      <a16:colId xmlns:a16="http://schemas.microsoft.com/office/drawing/2014/main" val="2488594332"/>
                    </a:ext>
                  </a:extLst>
                </a:gridCol>
                <a:gridCol w="1391440">
                  <a:extLst>
                    <a:ext uri="{9D8B030D-6E8A-4147-A177-3AD203B41FA5}">
                      <a16:colId xmlns:a16="http://schemas.microsoft.com/office/drawing/2014/main" val="724909922"/>
                    </a:ext>
                  </a:extLst>
                </a:gridCol>
              </a:tblGrid>
              <a:tr h="256624">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8">
                  <a:txBody>
                    <a:bodyPr/>
                    <a:lstStyle/>
                    <a:p>
                      <a:pPr algn="ctr">
                        <a:buNone/>
                      </a:pPr>
                      <a:r>
                        <a:rPr lang="pt-PT" sz="1000" dirty="0">
                          <a:effectLst/>
                        </a:rPr>
                        <a:t>alunos apoiados (acrescentar uma linha por cada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8832635"/>
                  </a:ext>
                </a:extLst>
              </a:tr>
              <a:tr h="256624">
                <a:tc rowSpan="2">
                  <a:txBody>
                    <a:bodyPr/>
                    <a:lstStyle/>
                    <a:p>
                      <a:pPr>
                        <a:buNone/>
                      </a:pPr>
                      <a:r>
                        <a:rPr lang="pt-PT" sz="1000" dirty="0">
                          <a:effectLst/>
                        </a:rPr>
                        <a:t>Docente</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buNone/>
                      </a:pPr>
                      <a:r>
                        <a:rPr lang="pt-PT" sz="1000" dirty="0">
                          <a:effectLst/>
                        </a:rPr>
                        <a:t>Nº sessões</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rowSpan="2">
                  <a:txBody>
                    <a:bodyPr/>
                    <a:lstStyle/>
                    <a:p>
                      <a:pPr algn="ctr">
                        <a:buNone/>
                      </a:pPr>
                      <a:r>
                        <a:rPr lang="pt-PT" sz="1000" dirty="0">
                          <a:effectLst/>
                        </a:rPr>
                        <a:t>Ano</a:t>
                      </a:r>
                    </a:p>
                    <a:p>
                      <a:pPr algn="ctr">
                        <a:buNone/>
                      </a:pPr>
                      <a:r>
                        <a:rPr lang="pt-PT" sz="1000" dirty="0">
                          <a:effectLst/>
                        </a:rPr>
                        <a:t>/turma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gridSpan="4">
                  <a:txBody>
                    <a:bodyPr/>
                    <a:lstStyle/>
                    <a:p>
                      <a:pPr algn="ctr">
                        <a:buNone/>
                      </a:pPr>
                      <a:r>
                        <a:rPr lang="pt-PT" sz="1000" dirty="0">
                          <a:effectLst/>
                        </a:rPr>
                        <a:t>Avaliação da medida</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buNone/>
                      </a:pPr>
                      <a:r>
                        <a:rPr lang="pt-PT" sz="1000" dirty="0">
                          <a:effectLst/>
                        </a:rPr>
                        <a:t>comentário</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Prescinde da medida (indicar motivo)</a:t>
                      </a: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767659054"/>
                  </a:ext>
                </a:extLst>
              </a:tr>
              <a:tr h="128312">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buNone/>
                      </a:pPr>
                      <a:r>
                        <a:rPr lang="pt-PT" sz="1000" dirty="0" err="1">
                          <a:effectLst/>
                        </a:rPr>
                        <a:t>Ins</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err="1">
                          <a:effectLst/>
                        </a:rPr>
                        <a:t>Suf</a:t>
                      </a:r>
                      <a:r>
                        <a:rPr lang="pt-PT" sz="1000" dirty="0">
                          <a:effectLst/>
                        </a:rPr>
                        <a:t>.</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r>
                        <a:rPr lang="pt-PT" sz="1000" dirty="0">
                          <a:effectLst/>
                        </a:rPr>
                        <a:t>Muito bom</a:t>
                      </a: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2939515051"/>
                  </a:ext>
                </a:extLst>
              </a:tr>
              <a:tr h="641561">
                <a:tc>
                  <a:txBody>
                    <a:bodyPr/>
                    <a:lstStyle/>
                    <a:p>
                      <a:pPr>
                        <a:buNone/>
                      </a:pPr>
                      <a:r>
                        <a:rPr lang="pt-PT" sz="1000" dirty="0" err="1">
                          <a:effectLst/>
                          <a:latin typeface="Times New Roman" panose="02020603050405020304" pitchFamily="18" charset="0"/>
                          <a:ea typeface="Times New Roman" panose="02020603050405020304" pitchFamily="18" charset="0"/>
                        </a:rPr>
                        <a:t>Kathleen</a:t>
                      </a:r>
                      <a:r>
                        <a:rPr lang="pt-PT" sz="1000" dirty="0">
                          <a:effectLst/>
                          <a:latin typeface="Times New Roman" panose="02020603050405020304" pitchFamily="18" charset="0"/>
                          <a:ea typeface="Times New Roman" panose="02020603050405020304" pitchFamily="18" charset="0"/>
                        </a:rPr>
                        <a:t> Gomes</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12</a:t>
                      </a:r>
                    </a:p>
                    <a:p>
                      <a:pPr algn="ctr">
                        <a:buNone/>
                      </a:pPr>
                      <a:r>
                        <a:rPr lang="pt-PT" sz="1000" dirty="0">
                          <a:effectLst/>
                          <a:latin typeface="Times New Roman" panose="02020603050405020304" pitchFamily="18" charset="0"/>
                          <a:ea typeface="Times New Roman" panose="02020603050405020304" pitchFamily="18" charset="0"/>
                        </a:rPr>
                        <a:t>(9 frequentadas pelo aluno)</a:t>
                      </a:r>
                    </a:p>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7ºA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Times New Roman" panose="02020603050405020304" pitchFamily="18" charset="0"/>
                          <a:ea typeface="Times New Roman" panose="02020603050405020304" pitchFamily="18" charset="0"/>
                        </a:rPr>
                        <a:t>Apoio à organização e método de estudo.</a:t>
                      </a:r>
                    </a:p>
                    <a:p>
                      <a:pPr algn="just">
                        <a:buNone/>
                      </a:pPr>
                      <a:r>
                        <a:rPr lang="pt-PT" sz="1000" dirty="0">
                          <a:effectLst/>
                          <a:latin typeface="Times New Roman" panose="02020603050405020304" pitchFamily="18" charset="0"/>
                          <a:ea typeface="Times New Roman" panose="02020603050405020304" pitchFamily="18" charset="0"/>
                        </a:rPr>
                        <a:t>Acompanhamento do percurso escolar</a:t>
                      </a:r>
                    </a:p>
                    <a:p>
                      <a:pPr algn="just">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97029949"/>
                  </a:ext>
                </a:extLst>
              </a:tr>
              <a:tr h="641561">
                <a:tc>
                  <a:txBody>
                    <a:bodyPr/>
                    <a:lstStyle/>
                    <a:p>
                      <a:pPr>
                        <a:buNone/>
                      </a:pPr>
                      <a:r>
                        <a:rPr lang="pt-PT" sz="1000" dirty="0">
                          <a:effectLst/>
                          <a:latin typeface="Times New Roman" panose="02020603050405020304" pitchFamily="18" charset="0"/>
                          <a:ea typeface="Times New Roman" panose="02020603050405020304" pitchFamily="18" charset="0"/>
                        </a:rPr>
                        <a:t>Sara Noronha</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24</a:t>
                      </a: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6ºA</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ctr">
                        <a:buNone/>
                      </a:pPr>
                      <a:r>
                        <a:rPr lang="pt-PT" sz="1000" dirty="0">
                          <a:effectLst/>
                          <a:latin typeface="Times New Roman" panose="02020603050405020304" pitchFamily="18" charset="0"/>
                          <a:ea typeface="Times New Roman" panose="02020603050405020304" pitchFamily="18" charset="0"/>
                        </a:rPr>
                        <a:t>X</a:t>
                      </a:r>
                    </a:p>
                  </a:txBody>
                  <a:tcPr marL="29668" marR="29668" marT="0" marB="0" anchor="ctr"/>
                </a:tc>
                <a:tc>
                  <a:txBody>
                    <a:bodyPr/>
                    <a:lstStyle/>
                    <a:p>
                      <a:pPr algn="ct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nchor="ctr"/>
                </a:tc>
                <a:tc>
                  <a:txBody>
                    <a:bodyPr/>
                    <a:lstStyle/>
                    <a:p>
                      <a:pPr algn="just">
                        <a:buNone/>
                      </a:pPr>
                      <a:r>
                        <a:rPr lang="pt-PT" sz="1000" dirty="0">
                          <a:effectLst/>
                          <a:latin typeface="Times New Roman" panose="02020603050405020304" pitchFamily="18" charset="0"/>
                          <a:ea typeface="Times New Roman" panose="02020603050405020304" pitchFamily="18" charset="0"/>
                        </a:rPr>
                        <a:t>Desenvolvimento de competências sociais e emocionais.</a:t>
                      </a:r>
                    </a:p>
                    <a:p>
                      <a:pPr algn="just">
                        <a:buNone/>
                      </a:pPr>
                      <a:r>
                        <a:rPr lang="pt-PT" sz="1000" dirty="0">
                          <a:effectLst/>
                          <a:latin typeface="Times New Roman" panose="02020603050405020304" pitchFamily="18" charset="0"/>
                          <a:ea typeface="Times New Roman" panose="02020603050405020304" pitchFamily="18" charset="0"/>
                        </a:rPr>
                        <a:t>Promoção de comportamentos adequados.</a:t>
                      </a:r>
                    </a:p>
                    <a:p>
                      <a:pPr algn="just">
                        <a:buNone/>
                      </a:pPr>
                      <a:r>
                        <a:rPr lang="pt-PT" sz="1000" dirty="0">
                          <a:effectLst/>
                          <a:latin typeface="Times New Roman" panose="02020603050405020304" pitchFamily="18" charset="0"/>
                          <a:ea typeface="Times New Roman" panose="02020603050405020304" pitchFamily="18" charset="0"/>
                        </a:rPr>
                        <a:t>Apoio à organização e método de estudo.</a:t>
                      </a:r>
                    </a:p>
                    <a:p>
                      <a:pPr algn="just">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tc>
                  <a:txBody>
                    <a:bodyPr/>
                    <a:lstStyle/>
                    <a:p>
                      <a:pPr>
                        <a:buNone/>
                      </a:pPr>
                      <a:endParaRPr lang="pt-PT" sz="1000" dirty="0">
                        <a:effectLst/>
                        <a:latin typeface="Times New Roman" panose="02020603050405020304" pitchFamily="18" charset="0"/>
                        <a:ea typeface="Times New Roman" panose="02020603050405020304" pitchFamily="18" charset="0"/>
                      </a:endParaRPr>
                    </a:p>
                  </a:txBody>
                  <a:tcPr marL="29668" marR="29668" marT="0" marB="0"/>
                </a:tc>
                <a:extLst>
                  <a:ext uri="{0D108BD9-81ED-4DB2-BD59-A6C34878D82A}">
                    <a16:rowId xmlns:a16="http://schemas.microsoft.com/office/drawing/2014/main" val="1867616717"/>
                  </a:ext>
                </a:extLst>
              </a:tr>
            </a:tbl>
          </a:graphicData>
        </a:graphic>
      </p:graphicFrame>
    </p:spTree>
    <p:extLst>
      <p:ext uri="{BB962C8B-B14F-4D97-AF65-F5344CB8AC3E}">
        <p14:creationId xmlns:p14="http://schemas.microsoft.com/office/powerpoint/2010/main" val="597432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500279" y="485411"/>
            <a:ext cx="4175710"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 APOIO TUTORIAL</a:t>
            </a:r>
            <a:endParaRPr lang="pt-PT" sz="1350" dirty="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0EC7DD6E-4F67-4F33-97B4-96C36E9C465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331CD6D1-5FA5-4645-B5FA-13520463594C}"/>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836FA22F-E32C-4332-8F90-D198DA86805E}"/>
              </a:ext>
            </a:extLst>
          </p:cNvPr>
          <p:cNvGraphicFramePr>
            <a:graphicFrameLocks noGrp="1"/>
          </p:cNvGraphicFramePr>
          <p:nvPr>
            <p:extLst>
              <p:ext uri="{D42A27DB-BD31-4B8C-83A1-F6EECF244321}">
                <p14:modId xmlns:p14="http://schemas.microsoft.com/office/powerpoint/2010/main" val="1396209712"/>
              </p:ext>
            </p:extLst>
          </p:nvPr>
        </p:nvGraphicFramePr>
        <p:xfrm>
          <a:off x="262145" y="1256832"/>
          <a:ext cx="9114937" cy="4772078"/>
        </p:xfrm>
        <a:graphic>
          <a:graphicData uri="http://schemas.openxmlformats.org/drawingml/2006/table">
            <a:tbl>
              <a:tblPr firstRow="1" firstCol="1" bandRow="1">
                <a:tableStyleId>{5C22544A-7EE6-4342-B048-85BDC9FD1C3A}</a:tableStyleId>
              </a:tblPr>
              <a:tblGrid>
                <a:gridCol w="890396">
                  <a:extLst>
                    <a:ext uri="{9D8B030D-6E8A-4147-A177-3AD203B41FA5}">
                      <a16:colId xmlns:a16="http://schemas.microsoft.com/office/drawing/2014/main" val="3460465724"/>
                    </a:ext>
                  </a:extLst>
                </a:gridCol>
                <a:gridCol w="529101">
                  <a:extLst>
                    <a:ext uri="{9D8B030D-6E8A-4147-A177-3AD203B41FA5}">
                      <a16:colId xmlns:a16="http://schemas.microsoft.com/office/drawing/2014/main" val="2914189650"/>
                    </a:ext>
                  </a:extLst>
                </a:gridCol>
                <a:gridCol w="557348">
                  <a:extLst>
                    <a:ext uri="{9D8B030D-6E8A-4147-A177-3AD203B41FA5}">
                      <a16:colId xmlns:a16="http://schemas.microsoft.com/office/drawing/2014/main" val="3552214507"/>
                    </a:ext>
                  </a:extLst>
                </a:gridCol>
                <a:gridCol w="409303">
                  <a:extLst>
                    <a:ext uri="{9D8B030D-6E8A-4147-A177-3AD203B41FA5}">
                      <a16:colId xmlns:a16="http://schemas.microsoft.com/office/drawing/2014/main" val="2517071875"/>
                    </a:ext>
                  </a:extLst>
                </a:gridCol>
                <a:gridCol w="304800">
                  <a:extLst>
                    <a:ext uri="{9D8B030D-6E8A-4147-A177-3AD203B41FA5}">
                      <a16:colId xmlns:a16="http://schemas.microsoft.com/office/drawing/2014/main" val="3141071530"/>
                    </a:ext>
                  </a:extLst>
                </a:gridCol>
                <a:gridCol w="409303">
                  <a:extLst>
                    <a:ext uri="{9D8B030D-6E8A-4147-A177-3AD203B41FA5}">
                      <a16:colId xmlns:a16="http://schemas.microsoft.com/office/drawing/2014/main" val="1750213880"/>
                    </a:ext>
                  </a:extLst>
                </a:gridCol>
                <a:gridCol w="818606">
                  <a:extLst>
                    <a:ext uri="{9D8B030D-6E8A-4147-A177-3AD203B41FA5}">
                      <a16:colId xmlns:a16="http://schemas.microsoft.com/office/drawing/2014/main" val="2094943888"/>
                    </a:ext>
                  </a:extLst>
                </a:gridCol>
                <a:gridCol w="4093422">
                  <a:extLst>
                    <a:ext uri="{9D8B030D-6E8A-4147-A177-3AD203B41FA5}">
                      <a16:colId xmlns:a16="http://schemas.microsoft.com/office/drawing/2014/main" val="3810729796"/>
                    </a:ext>
                  </a:extLst>
                </a:gridCol>
                <a:gridCol w="1102658">
                  <a:extLst>
                    <a:ext uri="{9D8B030D-6E8A-4147-A177-3AD203B41FA5}">
                      <a16:colId xmlns:a16="http://schemas.microsoft.com/office/drawing/2014/main" val="1370164401"/>
                    </a:ext>
                  </a:extLst>
                </a:gridCol>
              </a:tblGrid>
              <a:tr h="128629">
                <a:tc>
                  <a:txBody>
                    <a:bodyPr/>
                    <a:lstStyle/>
                    <a:p>
                      <a:pP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lgn="ctr">
                        <a:spcAft>
                          <a:spcPts val="0"/>
                        </a:spcAft>
                      </a:pPr>
                      <a:r>
                        <a:rPr lang="pt-PT" sz="1050" b="1" dirty="0">
                          <a:effectLst/>
                          <a:latin typeface="+mn-lt"/>
                        </a:rPr>
                        <a:t>Docente</a:t>
                      </a:r>
                      <a:endParaRPr lang="pt-PT" sz="1100" b="1" dirty="0">
                        <a:effectLst/>
                        <a:latin typeface="+mn-lt"/>
                        <a:ea typeface="Times New Roman" panose="02020603050405020304" pitchFamily="18" charset="0"/>
                      </a:endParaRPr>
                    </a:p>
                  </a:txBody>
                  <a:tcPr marL="26497" marR="26497" marT="0" marB="0" anchor="ctr"/>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a:effectLst/>
                          <a:latin typeface="+mn-lt"/>
                        </a:rPr>
                        <a:t>Avaliação da medida</a:t>
                      </a:r>
                      <a:endParaRPr lang="pt-PT" sz="1100" b="1">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31737">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a:txBody>
                    <a:bodyPr/>
                    <a:lstStyle/>
                    <a:p>
                      <a:pPr algn="ctr">
                        <a:spcAft>
                          <a:spcPts val="0"/>
                        </a:spcAft>
                      </a:pPr>
                      <a:r>
                        <a:rPr lang="pt-PT" sz="1000" b="1" dirty="0">
                          <a:solidFill>
                            <a:schemeClr val="bg1"/>
                          </a:solidFill>
                          <a:effectLst/>
                          <a:latin typeface="+mn-lt"/>
                          <a:ea typeface="Times New Roman" panose="02020603050405020304" pitchFamily="18" charset="0"/>
                        </a:rPr>
                        <a:t>Inês Cabral</a:t>
                      </a:r>
                      <a:endParaRPr lang="pt-PT" sz="1050" dirty="0">
                        <a:solidFill>
                          <a:schemeClr val="bg1"/>
                        </a:solidFill>
                        <a:effectLst/>
                        <a:latin typeface="+mn-lt"/>
                        <a:ea typeface="Times New Roman" panose="02020603050405020304" pitchFamily="18" charset="0"/>
                      </a:endParaRPr>
                    </a:p>
                  </a:txBody>
                  <a:tcPr marL="68580" marR="68580" marT="0" marB="0" anchor="ctr"/>
                </a:tc>
                <a:tc>
                  <a:txBody>
                    <a:bodyPr/>
                    <a:lstStyle/>
                    <a:p>
                      <a:pPr algn="ctr">
                        <a:spcAft>
                          <a:spcPts val="0"/>
                        </a:spcAft>
                      </a:pPr>
                      <a:r>
                        <a:rPr lang="pt-PT" sz="1050" b="0" dirty="0">
                          <a:solidFill>
                            <a:schemeClr val="tx1"/>
                          </a:solidFill>
                          <a:effectLst/>
                          <a:latin typeface="+mn-lt"/>
                          <a:ea typeface="Times New Roman" panose="02020603050405020304" pitchFamily="18" charset="0"/>
                        </a:rPr>
                        <a:t>13</a:t>
                      </a:r>
                    </a:p>
                  </a:txBody>
                  <a:tcPr marL="68580" marR="68580" marT="0" marB="0" anchor="ctr"/>
                </a:tc>
                <a:tc>
                  <a:txBody>
                    <a:bodyPr/>
                    <a:lstStyle/>
                    <a:p>
                      <a:pPr algn="ctr">
                        <a:spcAft>
                          <a:spcPts val="0"/>
                        </a:spcAft>
                      </a:pPr>
                      <a:r>
                        <a:rPr lang="pt-PT" sz="1000" b="0" dirty="0">
                          <a:solidFill>
                            <a:schemeClr val="tx1"/>
                          </a:solidFill>
                          <a:effectLst/>
                          <a:latin typeface="+mn-lt"/>
                          <a:ea typeface="Times New Roman" panose="02020603050405020304" pitchFamily="18" charset="0"/>
                        </a:rPr>
                        <a:t>5.ºB</a:t>
                      </a:r>
                      <a:endParaRPr lang="pt-PT" sz="1050" b="0" dirty="0">
                        <a:solidFill>
                          <a:schemeClr val="tx1"/>
                        </a:solidFill>
                        <a:effectLst/>
                        <a:latin typeface="+mn-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n-lt"/>
                          <a:ea typeface="Times New Roman" panose="02020603050405020304" pitchFamily="18" charset="0"/>
                        </a:rPr>
                        <a:t> </a:t>
                      </a:r>
                      <a:endParaRPr lang="pt-PT" sz="1050" b="0" dirty="0">
                        <a:solidFill>
                          <a:schemeClr val="tx1"/>
                        </a:solidFill>
                        <a:effectLst/>
                        <a:latin typeface="+mn-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n-lt"/>
                          <a:ea typeface="Times New Roman" panose="02020603050405020304" pitchFamily="18" charset="0"/>
                        </a:rPr>
                        <a:t> </a:t>
                      </a:r>
                      <a:endParaRPr lang="pt-PT" sz="1050" b="0" dirty="0">
                        <a:solidFill>
                          <a:schemeClr val="tx1"/>
                        </a:solidFill>
                        <a:effectLst/>
                        <a:latin typeface="+mn-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n-lt"/>
                          <a:ea typeface="Times New Roman" panose="02020603050405020304" pitchFamily="18" charset="0"/>
                        </a:rPr>
                        <a:t> </a:t>
                      </a:r>
                      <a:endParaRPr lang="pt-PT" sz="1050" b="0" dirty="0">
                        <a:solidFill>
                          <a:schemeClr val="tx1"/>
                        </a:solidFill>
                        <a:effectLst/>
                        <a:latin typeface="+mn-lt"/>
                        <a:ea typeface="Times New Roman" panose="02020603050405020304" pitchFamily="18" charset="0"/>
                      </a:endParaRPr>
                    </a:p>
                  </a:txBody>
                  <a:tcPr marL="68580" marR="68580" marT="0" marB="0" anchor="ctr"/>
                </a:tc>
                <a:tc>
                  <a:txBody>
                    <a:bodyPr/>
                    <a:lstStyle/>
                    <a:p>
                      <a:pPr algn="ctr">
                        <a:spcAft>
                          <a:spcPts val="0"/>
                        </a:spcAft>
                      </a:pPr>
                      <a:r>
                        <a:rPr lang="pt-PT" sz="1000" b="0" dirty="0">
                          <a:solidFill>
                            <a:schemeClr val="tx1"/>
                          </a:solidFill>
                          <a:effectLst/>
                          <a:latin typeface="+mn-lt"/>
                          <a:ea typeface="Times New Roman" panose="02020603050405020304" pitchFamily="18" charset="0"/>
                        </a:rPr>
                        <a:t>x</a:t>
                      </a:r>
                      <a:endParaRPr lang="pt-PT" sz="1050" b="0" dirty="0">
                        <a:solidFill>
                          <a:schemeClr val="tx1"/>
                        </a:solidFill>
                        <a:effectLst/>
                        <a:latin typeface="+mn-lt"/>
                        <a:ea typeface="Times New Roman" panose="02020603050405020304" pitchFamily="18" charset="0"/>
                      </a:endParaRPr>
                    </a:p>
                  </a:txBody>
                  <a:tcPr marL="68580" marR="68580" marT="0" marB="0" anchor="ctr"/>
                </a:tc>
                <a:tc>
                  <a:txBody>
                    <a:bodyPr/>
                    <a:lstStyle/>
                    <a:p>
                      <a:r>
                        <a:rPr lang="pt-PT" sz="1000" kern="1200" dirty="0">
                          <a:solidFill>
                            <a:schemeClr val="dk1"/>
                          </a:solidFill>
                          <a:effectLst/>
                          <a:latin typeface="+mn-lt"/>
                          <a:ea typeface="+mn-ea"/>
                          <a:cs typeface="+mn-cs"/>
                        </a:rPr>
                        <a:t>No que diz respeito à medida de Apoio Tutorial é possível afirmar que houve um trabalho relativo à orientação e organização do estudo. Durante as sessões tutoriais, a aluna teve a oportunidade de perceber e de aprimorar as suas capacidades de gestão do seu tempo e do estudo ao construir o seu mapa dos testes, ao tomar consciência do espaçamento temporal entre avaliações e de que modo poderia se preparar mais eficazmente para as mesmas. Sempre que se verificou necessário, a docente apoiou a aluna na preparação e na revisão de conteúdos programáticos com o objetivo de que a discente obtivesse bons resultados académicos.</a:t>
                      </a:r>
                    </a:p>
                  </a:txBody>
                  <a:tcPr marL="68580" marR="68580" marT="0" marB="0"/>
                </a:tc>
                <a:tc>
                  <a:txBody>
                    <a:bodyPr/>
                    <a:lstStyle/>
                    <a:p>
                      <a:pPr>
                        <a:spcAft>
                          <a:spcPts val="0"/>
                        </a:spcAft>
                      </a:pPr>
                      <a:r>
                        <a:rPr lang="pt-PT" sz="1000" b="1">
                          <a:effectLst/>
                          <a:latin typeface="+mn-lt"/>
                          <a:ea typeface="Times New Roman" panose="02020603050405020304" pitchFamily="18" charset="0"/>
                        </a:rPr>
                        <a:t> </a:t>
                      </a:r>
                      <a:endParaRPr lang="pt-PT" sz="105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966818101"/>
                  </a:ext>
                </a:extLst>
              </a:tr>
              <a:tr h="203611">
                <a:tc>
                  <a:txBody>
                    <a:bodyPr/>
                    <a:lstStyle/>
                    <a:p>
                      <a:pPr>
                        <a:spcAft>
                          <a:spcPts val="0"/>
                        </a:spcAft>
                      </a:pPr>
                      <a:r>
                        <a:rPr lang="pt-PT" sz="1000" b="0" kern="1200" dirty="0">
                          <a:solidFill>
                            <a:schemeClr val="lt1"/>
                          </a:solidFill>
                          <a:effectLst/>
                          <a:latin typeface="+mn-lt"/>
                          <a:ea typeface="+mn-ea"/>
                          <a:cs typeface="+mn-cs"/>
                        </a:rPr>
                        <a:t>Rui Lobão</a:t>
                      </a:r>
                      <a:endParaRPr lang="pt-PT" sz="1000" b="0" dirty="0">
                        <a:solidFill>
                          <a:schemeClr val="bg1"/>
                        </a:solidFill>
                        <a:effectLst/>
                        <a:latin typeface="+mn-lt"/>
                        <a:ea typeface="Times New Roman" panose="02020603050405020304" pitchFamily="18" charset="0"/>
                      </a:endParaRPr>
                    </a:p>
                  </a:txBody>
                  <a:tcPr marL="68580" marR="68580" marT="0" marB="0" anchor="ctr"/>
                </a:tc>
                <a:tc>
                  <a:txBody>
                    <a:bodyPr/>
                    <a:lstStyle/>
                    <a:p>
                      <a:pPr>
                        <a:spcAft>
                          <a:spcPts val="0"/>
                        </a:spcAft>
                      </a:pPr>
                      <a:r>
                        <a:rPr lang="pt-PT" sz="1000" b="0" dirty="0">
                          <a:solidFill>
                            <a:schemeClr val="tx1"/>
                          </a:solidFill>
                          <a:effectLst/>
                          <a:latin typeface="+mj-lt"/>
                          <a:ea typeface="Times New Roman" panose="02020603050405020304" pitchFamily="18" charset="0"/>
                        </a:rPr>
                        <a:t>8</a:t>
                      </a:r>
                    </a:p>
                  </a:txBody>
                  <a:tcPr marL="68580" marR="68580" marT="0" marB="0" anchor="ctr"/>
                </a:tc>
                <a:tc>
                  <a:txBody>
                    <a:bodyPr/>
                    <a:lstStyle/>
                    <a:p>
                      <a:pPr>
                        <a:spcAft>
                          <a:spcPts val="0"/>
                        </a:spcAft>
                      </a:pPr>
                      <a:r>
                        <a:rPr lang="pt-PT" sz="1000" b="0" dirty="0">
                          <a:solidFill>
                            <a:schemeClr val="tx1"/>
                          </a:solidFill>
                          <a:effectLst/>
                          <a:latin typeface="+mj-lt"/>
                          <a:ea typeface="Times New Roman" panose="02020603050405020304" pitchFamily="18" charset="0"/>
                        </a:rPr>
                        <a:t>8ºB</a:t>
                      </a:r>
                    </a:p>
                  </a:txBody>
                  <a:tcPr marL="68580" marR="68580" marT="0" marB="0" anchor="ctr"/>
                </a:tc>
                <a:tc>
                  <a:txBody>
                    <a:bodyPr/>
                    <a:lstStyle/>
                    <a:p>
                      <a:pPr>
                        <a:spcAft>
                          <a:spcPts val="0"/>
                        </a:spcAft>
                      </a:pPr>
                      <a:endParaRPr lang="pt-PT" sz="1000" b="0" dirty="0">
                        <a:solidFill>
                          <a:schemeClr val="tx1"/>
                        </a:solidFill>
                        <a:effectLst/>
                        <a:latin typeface="+mj-lt"/>
                        <a:ea typeface="Times New Roman" panose="02020603050405020304" pitchFamily="18" charset="0"/>
                      </a:endParaRPr>
                    </a:p>
                  </a:txBody>
                  <a:tcPr marL="68580" marR="68580" marT="0" marB="0" anchor="ctr"/>
                </a:tc>
                <a:tc>
                  <a:txBody>
                    <a:bodyPr/>
                    <a:lstStyle/>
                    <a:p>
                      <a:pPr>
                        <a:spcAft>
                          <a:spcPts val="0"/>
                        </a:spcAft>
                      </a:pPr>
                      <a:endParaRPr lang="pt-PT" sz="1000" b="0" dirty="0">
                        <a:solidFill>
                          <a:schemeClr val="tx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00" b="0" dirty="0">
                          <a:solidFill>
                            <a:schemeClr val="tx1"/>
                          </a:solidFill>
                          <a:effectLst/>
                          <a:latin typeface="+mj-lt"/>
                          <a:ea typeface="Times New Roman" panose="02020603050405020304" pitchFamily="18" charset="0"/>
                        </a:rPr>
                        <a:t>X</a:t>
                      </a:r>
                    </a:p>
                  </a:txBody>
                  <a:tcPr marL="68580" marR="68580" marT="0" marB="0" anchor="ctr"/>
                </a:tc>
                <a:tc>
                  <a:txBody>
                    <a:bodyPr/>
                    <a:lstStyle/>
                    <a:p>
                      <a:pPr>
                        <a:spcAft>
                          <a:spcPts val="0"/>
                        </a:spcAft>
                      </a:pPr>
                      <a:endParaRPr lang="pt-PT" sz="1000" b="0" dirty="0">
                        <a:solidFill>
                          <a:schemeClr val="tx1"/>
                        </a:solidFill>
                        <a:effectLst/>
                        <a:latin typeface="+mj-lt"/>
                        <a:ea typeface="Times New Roman" panose="02020603050405020304" pitchFamily="18" charset="0"/>
                      </a:endParaRPr>
                    </a:p>
                  </a:txBody>
                  <a:tcPr marL="68580" marR="68580" marT="0" marB="0"/>
                </a:tc>
                <a:tc>
                  <a:txBody>
                    <a:bodyPr/>
                    <a:lstStyle/>
                    <a:p>
                      <a:pPr algn="just" fontAlgn="base">
                        <a:buNone/>
                      </a:pPr>
                      <a:r>
                        <a:rPr lang="pt-PT" sz="1000" b="0" dirty="0">
                          <a:solidFill>
                            <a:srgbClr val="000000"/>
                          </a:solidFill>
                          <a:effectLst/>
                          <a:latin typeface="+mj-lt"/>
                          <a:ea typeface="Times New Roman" panose="02020603050405020304" pitchFamily="18" charset="0"/>
                        </a:rPr>
                        <a:t>Numa primeira abordagem houve uma conversa com o aluno de forma a conhecer melhor os seus interesses e criar uma relação de maior confiança.</a:t>
                      </a:r>
                      <a:endParaRPr lang="pt-PT" sz="1000" b="0" dirty="0">
                        <a:effectLst/>
                        <a:latin typeface="+mj-lt"/>
                        <a:ea typeface="Times New Roman" panose="02020603050405020304" pitchFamily="18" charset="0"/>
                      </a:endParaRPr>
                    </a:p>
                    <a:p>
                      <a:pPr algn="just" fontAlgn="base">
                        <a:buNone/>
                      </a:pPr>
                      <a:r>
                        <a:rPr lang="pt-PT" sz="1000" b="0" dirty="0">
                          <a:solidFill>
                            <a:srgbClr val="000000"/>
                          </a:solidFill>
                          <a:effectLst/>
                          <a:latin typeface="+mj-lt"/>
                          <a:ea typeface="Times New Roman" panose="02020603050405020304" pitchFamily="18" charset="0"/>
                        </a:rPr>
                        <a:t>Das oito sessões previstas o aluno compareceu a seis. Esse apoio passou por aconselhar e orientar o aluno no estudo, nas tarefas escolares e no trabalho pessoal, promovendo e reforçando a importância para que este crie bons métodos de organização de trabalho e consiga assim ter um estudo mais autónomo e organizado.</a:t>
                      </a:r>
                      <a:endParaRPr lang="pt-PT" sz="1000" b="0" dirty="0">
                        <a:effectLst/>
                        <a:latin typeface="+mj-lt"/>
                        <a:ea typeface="Times New Roman" panose="02020603050405020304" pitchFamily="18" charset="0"/>
                      </a:endParaRPr>
                    </a:p>
                    <a:p>
                      <a:pPr algn="just" fontAlgn="base">
                        <a:buNone/>
                      </a:pPr>
                      <a:r>
                        <a:rPr lang="pt-PT" sz="1000" b="0" dirty="0">
                          <a:solidFill>
                            <a:srgbClr val="000000"/>
                          </a:solidFill>
                          <a:effectLst/>
                          <a:latin typeface="+mj-lt"/>
                          <a:ea typeface="Times New Roman" panose="02020603050405020304" pitchFamily="18" charset="0"/>
                        </a:rPr>
                        <a:t>Em conjunto com o aluno foi elaborado um calendário com os momentos de avaliação, de forma ao aluno poder utilizar este tempo das aulas mais direcionado para a sua preparação.</a:t>
                      </a:r>
                      <a:endParaRPr lang="pt-PT" sz="1000" b="0" dirty="0">
                        <a:effectLst/>
                        <a:latin typeface="+mj-lt"/>
                        <a:ea typeface="Times New Roman" panose="02020603050405020304" pitchFamily="18" charset="0"/>
                      </a:endParaRPr>
                    </a:p>
                    <a:p>
                      <a:pPr algn="just" fontAlgn="base">
                        <a:buNone/>
                      </a:pPr>
                      <a:r>
                        <a:rPr lang="pt-PT" sz="1000" b="0" dirty="0">
                          <a:solidFill>
                            <a:srgbClr val="000000"/>
                          </a:solidFill>
                          <a:effectLst/>
                          <a:latin typeface="+mj-lt"/>
                          <a:ea typeface="Times New Roman" panose="02020603050405020304" pitchFamily="18" charset="0"/>
                        </a:rPr>
                        <a:t>O aluno aproveitou, também, o apoio para realizar os trabalhos de casa das diferentes disciplinas.  </a:t>
                      </a:r>
                      <a:endParaRPr lang="pt-PT" sz="1000" b="0" dirty="0">
                        <a:effectLst/>
                        <a:latin typeface="+mj-lt"/>
                        <a:ea typeface="Times New Roman" panose="02020603050405020304" pitchFamily="18" charset="0"/>
                      </a:endParaRPr>
                    </a:p>
                    <a:p>
                      <a:pPr algn="just" fontAlgn="base">
                        <a:buNone/>
                      </a:pPr>
                      <a:r>
                        <a:rPr lang="pt-PT" sz="1000" b="0" dirty="0">
                          <a:solidFill>
                            <a:srgbClr val="000000"/>
                          </a:solidFill>
                          <a:effectLst/>
                          <a:latin typeface="+mj-lt"/>
                          <a:ea typeface="Times New Roman" panose="02020603050405020304" pitchFamily="18" charset="0"/>
                        </a:rPr>
                        <a:t>O aluno teve a iniciativa de indicar as disciplinas em que necessitava de maior apoio, utilizando o tempo de tutoria para o estudo das mesmas.</a:t>
                      </a:r>
                      <a:endParaRPr lang="pt-PT" sz="1000" b="0" dirty="0">
                        <a:effectLst/>
                        <a:latin typeface="+mj-lt"/>
                        <a:ea typeface="Times New Roman" panose="02020603050405020304" pitchFamily="18" charset="0"/>
                      </a:endParaRPr>
                    </a:p>
                    <a:p>
                      <a:pPr algn="just">
                        <a:buNone/>
                      </a:pPr>
                      <a:r>
                        <a:rPr lang="pt-PT" sz="1000" b="0" dirty="0">
                          <a:effectLst/>
                          <a:latin typeface="+mj-lt"/>
                          <a:ea typeface="Times New Roman" panose="02020603050405020304" pitchFamily="18" charset="0"/>
                        </a:rPr>
                        <a:t> </a:t>
                      </a:r>
                    </a:p>
                  </a:txBody>
                  <a:tcPr marL="68580" marR="68580" marT="0" marB="0"/>
                </a:tc>
                <a:tc>
                  <a:txBody>
                    <a:bodyPr/>
                    <a:lstStyle/>
                    <a:p>
                      <a:pPr>
                        <a:spcAft>
                          <a:spcPts val="0"/>
                        </a:spcAft>
                      </a:pPr>
                      <a:r>
                        <a:rPr lang="pt-PT" sz="1000" b="1" dirty="0">
                          <a:effectLst/>
                          <a:latin typeface="+mn-lt"/>
                          <a:ea typeface="Times New Roman" panose="02020603050405020304" pitchFamily="18" charset="0"/>
                        </a:rPr>
                        <a:t> </a:t>
                      </a: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2992406457"/>
                  </a:ext>
                </a:extLst>
              </a:tr>
            </a:tbl>
          </a:graphicData>
        </a:graphic>
      </p:graphicFrame>
    </p:spTree>
    <p:extLst>
      <p:ext uri="{BB962C8B-B14F-4D97-AF65-F5344CB8AC3E}">
        <p14:creationId xmlns:p14="http://schemas.microsoft.com/office/powerpoint/2010/main" val="36122835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8B65D-CA1C-964A-E529-63F9E532D489}"/>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C07CD017-823B-668F-3B47-33B036D36E6C}"/>
              </a:ext>
            </a:extLst>
          </p:cNvPr>
          <p:cNvSpPr txBox="1"/>
          <p:nvPr/>
        </p:nvSpPr>
        <p:spPr>
          <a:xfrm>
            <a:off x="500279" y="622544"/>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67E88308-92B0-701B-3A1C-8C281126EDEC}"/>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0CC833A9-6809-26E6-BC44-92C53AF19BC1}"/>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395182D5-5B66-9970-7795-D13482E69A59}"/>
              </a:ext>
            </a:extLst>
          </p:cNvPr>
          <p:cNvGraphicFramePr>
            <a:graphicFrameLocks noGrp="1"/>
          </p:cNvGraphicFramePr>
          <p:nvPr>
            <p:extLst>
              <p:ext uri="{D42A27DB-BD31-4B8C-83A1-F6EECF244321}">
                <p14:modId xmlns:p14="http://schemas.microsoft.com/office/powerpoint/2010/main" val="2263661382"/>
              </p:ext>
            </p:extLst>
          </p:nvPr>
        </p:nvGraphicFramePr>
        <p:xfrm>
          <a:off x="500277" y="1007670"/>
          <a:ext cx="9038168" cy="5607141"/>
        </p:xfrm>
        <a:graphic>
          <a:graphicData uri="http://schemas.openxmlformats.org/drawingml/2006/table">
            <a:tbl>
              <a:tblPr firstRow="1" firstCol="1" bandRow="1">
                <a:tableStyleId>{5C22544A-7EE6-4342-B048-85BDC9FD1C3A}</a:tableStyleId>
              </a:tblPr>
              <a:tblGrid>
                <a:gridCol w="920526">
                  <a:extLst>
                    <a:ext uri="{9D8B030D-6E8A-4147-A177-3AD203B41FA5}">
                      <a16:colId xmlns:a16="http://schemas.microsoft.com/office/drawing/2014/main" val="3460465724"/>
                    </a:ext>
                  </a:extLst>
                </a:gridCol>
                <a:gridCol w="547005">
                  <a:extLst>
                    <a:ext uri="{9D8B030D-6E8A-4147-A177-3AD203B41FA5}">
                      <a16:colId xmlns:a16="http://schemas.microsoft.com/office/drawing/2014/main" val="2914189650"/>
                    </a:ext>
                  </a:extLst>
                </a:gridCol>
                <a:gridCol w="576208">
                  <a:extLst>
                    <a:ext uri="{9D8B030D-6E8A-4147-A177-3AD203B41FA5}">
                      <a16:colId xmlns:a16="http://schemas.microsoft.com/office/drawing/2014/main" val="3552214507"/>
                    </a:ext>
                  </a:extLst>
                </a:gridCol>
                <a:gridCol w="423154">
                  <a:extLst>
                    <a:ext uri="{9D8B030D-6E8A-4147-A177-3AD203B41FA5}">
                      <a16:colId xmlns:a16="http://schemas.microsoft.com/office/drawing/2014/main" val="2517071875"/>
                    </a:ext>
                  </a:extLst>
                </a:gridCol>
                <a:gridCol w="315114">
                  <a:extLst>
                    <a:ext uri="{9D8B030D-6E8A-4147-A177-3AD203B41FA5}">
                      <a16:colId xmlns:a16="http://schemas.microsoft.com/office/drawing/2014/main" val="3141071530"/>
                    </a:ext>
                  </a:extLst>
                </a:gridCol>
                <a:gridCol w="423154">
                  <a:extLst>
                    <a:ext uri="{9D8B030D-6E8A-4147-A177-3AD203B41FA5}">
                      <a16:colId xmlns:a16="http://schemas.microsoft.com/office/drawing/2014/main" val="1750213880"/>
                    </a:ext>
                  </a:extLst>
                </a:gridCol>
                <a:gridCol w="424423">
                  <a:extLst>
                    <a:ext uri="{9D8B030D-6E8A-4147-A177-3AD203B41FA5}">
                      <a16:colId xmlns:a16="http://schemas.microsoft.com/office/drawing/2014/main" val="2094943888"/>
                    </a:ext>
                  </a:extLst>
                </a:gridCol>
                <a:gridCol w="4029330">
                  <a:extLst>
                    <a:ext uri="{9D8B030D-6E8A-4147-A177-3AD203B41FA5}">
                      <a16:colId xmlns:a16="http://schemas.microsoft.com/office/drawing/2014/main" val="3810729796"/>
                    </a:ext>
                  </a:extLst>
                </a:gridCol>
                <a:gridCol w="1379254">
                  <a:extLst>
                    <a:ext uri="{9D8B030D-6E8A-4147-A177-3AD203B41FA5}">
                      <a16:colId xmlns:a16="http://schemas.microsoft.com/office/drawing/2014/main" val="1370164401"/>
                    </a:ext>
                  </a:extLst>
                </a:gridCol>
              </a:tblGrid>
              <a:tr h="128629">
                <a:tc>
                  <a:txBody>
                    <a:bodyPr/>
                    <a:lstStyle/>
                    <a:p>
                      <a:pP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lgn="ctr">
                        <a:spcAft>
                          <a:spcPts val="0"/>
                        </a:spcAft>
                      </a:pPr>
                      <a:r>
                        <a:rPr lang="pt-PT" sz="1050" b="1" dirty="0">
                          <a:effectLst/>
                          <a:latin typeface="+mn-lt"/>
                        </a:rPr>
                        <a:t>Docente</a:t>
                      </a:r>
                      <a:endParaRPr lang="pt-PT" sz="1100" b="1" dirty="0">
                        <a:effectLst/>
                        <a:latin typeface="+mn-lt"/>
                        <a:ea typeface="Times New Roman" panose="02020603050405020304" pitchFamily="18" charset="0"/>
                      </a:endParaRPr>
                    </a:p>
                  </a:txBody>
                  <a:tcPr marL="26497" marR="26497" marT="0" marB="0" anchor="ctr"/>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dirty="0">
                          <a:effectLst/>
                          <a:latin typeface="+mn-lt"/>
                        </a:rPr>
                        <a:t>Avaliação da medida</a:t>
                      </a:r>
                      <a:endParaRPr lang="pt-PT" sz="1100" b="1" dirty="0">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31737">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a:txBody>
                    <a:bodyPr/>
                    <a:lstStyle/>
                    <a:p>
                      <a:pPr>
                        <a:spcAft>
                          <a:spcPts val="0"/>
                        </a:spcAft>
                      </a:pPr>
                      <a:r>
                        <a:rPr lang="pt-PT" sz="1100" b="1" kern="1200" dirty="0">
                          <a:solidFill>
                            <a:schemeClr val="lt1"/>
                          </a:solidFill>
                          <a:effectLst/>
                          <a:latin typeface="+mj-lt"/>
                          <a:ea typeface="+mn-ea"/>
                          <a:cs typeface="+mn-cs"/>
                        </a:rPr>
                        <a:t>Irene Amaro</a:t>
                      </a:r>
                      <a:endParaRPr lang="pt-PT" sz="1100" dirty="0">
                        <a:solidFill>
                          <a:schemeClr val="bg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15</a:t>
                      </a: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8ºB</a:t>
                      </a:r>
                    </a:p>
                  </a:txBody>
                  <a:tcPr marL="68580" marR="68580" marT="0" marB="0" anchor="ctr"/>
                </a:tc>
                <a:tc>
                  <a:txBody>
                    <a:bodyPr/>
                    <a:lstStyle/>
                    <a:p>
                      <a:pPr>
                        <a:spcAft>
                          <a:spcPts val="0"/>
                        </a:spcAft>
                      </a:pPr>
                      <a:endParaRPr lang="pt-PT" sz="105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r>
                        <a:rPr lang="pt-PT" sz="1050" dirty="0">
                          <a:solidFill>
                            <a:schemeClr val="tx1"/>
                          </a:solidFill>
                          <a:effectLst/>
                          <a:latin typeface="+mn-lt"/>
                          <a:ea typeface="Times New Roman" panose="02020603050405020304" pitchFamily="18" charset="0"/>
                        </a:rPr>
                        <a:t>X</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lgn="just">
                        <a:buNone/>
                        <a:tabLst>
                          <a:tab pos="518160" algn="l"/>
                        </a:tabLst>
                      </a:pPr>
                      <a:r>
                        <a:rPr lang="en-US" sz="1000" dirty="0">
                          <a:effectLst/>
                          <a:latin typeface="+mn-lt"/>
                          <a:ea typeface="Calibri" panose="020F0502020204030204" pitchFamily="34" charset="0"/>
                        </a:rPr>
                        <a:t>A </a:t>
                      </a:r>
                      <a:r>
                        <a:rPr lang="en-US" sz="1000" dirty="0" err="1">
                          <a:effectLst/>
                          <a:latin typeface="+mn-lt"/>
                          <a:ea typeface="Calibri" panose="020F0502020204030204" pitchFamily="34" charset="0"/>
                        </a:rPr>
                        <a:t>medida</a:t>
                      </a:r>
                      <a:r>
                        <a:rPr lang="en-US" sz="1000" dirty="0">
                          <a:effectLst/>
                          <a:latin typeface="+mn-lt"/>
                          <a:ea typeface="Calibri" panose="020F0502020204030204" pitchFamily="34" charset="0"/>
                        </a:rPr>
                        <a:t> de </a:t>
                      </a:r>
                      <a:r>
                        <a:rPr lang="en-US" sz="1000" dirty="0" err="1">
                          <a:effectLst/>
                          <a:latin typeface="+mn-lt"/>
                          <a:ea typeface="Calibri" panose="020F0502020204030204" pitchFamily="34" charset="0"/>
                        </a:rPr>
                        <a:t>ação</a:t>
                      </a:r>
                      <a:r>
                        <a:rPr lang="en-US" sz="1000" dirty="0">
                          <a:effectLst/>
                          <a:latin typeface="+mn-lt"/>
                          <a:ea typeface="Calibri" panose="020F0502020204030204" pitchFamily="34" charset="0"/>
                        </a:rPr>
                        <a:t> tutorial </a:t>
                      </a:r>
                      <a:r>
                        <a:rPr lang="en-US" sz="1000" dirty="0" err="1">
                          <a:effectLst/>
                          <a:latin typeface="+mn-lt"/>
                          <a:ea typeface="Calibri" panose="020F0502020204030204" pitchFamily="34" charset="0"/>
                        </a:rPr>
                        <a:t>aplicada</a:t>
                      </a:r>
                      <a:r>
                        <a:rPr lang="en-US" sz="1000" dirty="0">
                          <a:effectLst/>
                          <a:latin typeface="+mn-lt"/>
                          <a:ea typeface="Calibri" panose="020F0502020204030204" pitchFamily="34" charset="0"/>
                        </a:rPr>
                        <a:t> </a:t>
                      </a:r>
                      <a:r>
                        <a:rPr lang="en-US" sz="1000" dirty="0" err="1">
                          <a:effectLst/>
                          <a:latin typeface="+mn-lt"/>
                          <a:ea typeface="Calibri" panose="020F0502020204030204" pitchFamily="34" charset="0"/>
                        </a:rPr>
                        <a:t>ao</a:t>
                      </a:r>
                      <a:r>
                        <a:rPr lang="en-US" sz="1000" dirty="0">
                          <a:effectLst/>
                          <a:latin typeface="+mn-lt"/>
                          <a:ea typeface="Calibri" panose="020F0502020204030204" pitchFamily="34" charset="0"/>
                        </a:rPr>
                        <a:t> </a:t>
                      </a:r>
                      <a:r>
                        <a:rPr lang="en-US" sz="1000" dirty="0" err="1">
                          <a:effectLst/>
                          <a:latin typeface="+mn-lt"/>
                          <a:ea typeface="Calibri" panose="020F0502020204030204" pitchFamily="34" charset="0"/>
                        </a:rPr>
                        <a:t>aluno</a:t>
                      </a:r>
                      <a:r>
                        <a:rPr lang="en-US" sz="1000" dirty="0">
                          <a:effectLst/>
                          <a:latin typeface="+mn-lt"/>
                          <a:ea typeface="Calibri" panose="020F0502020204030204" pitchFamily="34" charset="0"/>
                        </a:rPr>
                        <a:t> </a:t>
                      </a:r>
                      <a:r>
                        <a:rPr lang="en-US" sz="1000" dirty="0" err="1">
                          <a:effectLst/>
                          <a:latin typeface="+mn-lt"/>
                          <a:ea typeface="Calibri" panose="020F0502020204030204" pitchFamily="34" charset="0"/>
                        </a:rPr>
                        <a:t>tem</a:t>
                      </a:r>
                      <a:r>
                        <a:rPr lang="en-US" sz="1000" dirty="0">
                          <a:effectLst/>
                          <a:latin typeface="+mn-lt"/>
                          <a:ea typeface="Calibri" panose="020F0502020204030204" pitchFamily="34" charset="0"/>
                        </a:rPr>
                        <a:t> </a:t>
                      </a:r>
                      <a:r>
                        <a:rPr lang="en-US" sz="1000" dirty="0" err="1">
                          <a:effectLst/>
                          <a:latin typeface="+mn-lt"/>
                          <a:ea typeface="Calibri" panose="020F0502020204030204" pitchFamily="34" charset="0"/>
                        </a:rPr>
                        <a:t>os</a:t>
                      </a:r>
                      <a:r>
                        <a:rPr lang="en-US" sz="1000" dirty="0">
                          <a:effectLst/>
                          <a:latin typeface="+mn-lt"/>
                          <a:ea typeface="Calibri" panose="020F0502020204030204" pitchFamily="34" charset="0"/>
                        </a:rPr>
                        <a:t> </a:t>
                      </a:r>
                      <a:r>
                        <a:rPr lang="en-US" sz="1000" dirty="0" err="1">
                          <a:effectLst/>
                          <a:latin typeface="+mn-lt"/>
                          <a:ea typeface="Calibri" panose="020F0502020204030204" pitchFamily="34" charset="0"/>
                        </a:rPr>
                        <a:t>seguintes</a:t>
                      </a:r>
                      <a:r>
                        <a:rPr lang="en-US" sz="1000" dirty="0">
                          <a:effectLst/>
                          <a:latin typeface="+mn-lt"/>
                          <a:ea typeface="Calibri" panose="020F0502020204030204" pitchFamily="34" charset="0"/>
                        </a:rPr>
                        <a:t> </a:t>
                      </a:r>
                      <a:r>
                        <a:rPr lang="en-US" sz="1000" dirty="0" err="1">
                          <a:effectLst/>
                          <a:latin typeface="+mn-lt"/>
                          <a:ea typeface="Calibri" panose="020F0502020204030204" pitchFamily="34" charset="0"/>
                        </a:rPr>
                        <a:t>objetivos</a:t>
                      </a:r>
                      <a:r>
                        <a:rPr lang="en-US" sz="1000" dirty="0">
                          <a:effectLst/>
                          <a:latin typeface="+mn-lt"/>
                          <a:ea typeface="Calibri" panose="020F0502020204030204" pitchFamily="34" charset="0"/>
                        </a:rPr>
                        <a:t>:</a:t>
                      </a:r>
                      <a:r>
                        <a:rPr lang="pt-PT" sz="1000" dirty="0">
                          <a:effectLst/>
                          <a:latin typeface="+mn-lt"/>
                          <a:ea typeface="Calibri" panose="020F0502020204030204" pitchFamily="34" charset="0"/>
                        </a:rPr>
                        <a:t> ajudar a organizar o seu tempo e trabalho</a:t>
                      </a:r>
                      <a:r>
                        <a:rPr lang="pt-PT" sz="1000" spc="-25" dirty="0">
                          <a:effectLst/>
                          <a:latin typeface="+mn-lt"/>
                          <a:ea typeface="Calibri" panose="020F0502020204030204" pitchFamily="34" charset="0"/>
                        </a:rPr>
                        <a:t> </a:t>
                      </a:r>
                      <a:r>
                        <a:rPr lang="pt-PT" sz="1000" dirty="0">
                          <a:effectLst/>
                          <a:latin typeface="+mn-lt"/>
                          <a:ea typeface="Calibri" panose="020F0502020204030204" pitchFamily="34" charset="0"/>
                        </a:rPr>
                        <a:t>pessoal e ensinar métodos de trabalho e técnicas de</a:t>
                      </a:r>
                      <a:r>
                        <a:rPr lang="pt-PT" sz="1000" spc="-35" dirty="0">
                          <a:effectLst/>
                          <a:latin typeface="+mn-lt"/>
                          <a:ea typeface="Calibri" panose="020F0502020204030204" pitchFamily="34" charset="0"/>
                        </a:rPr>
                        <a:t> </a:t>
                      </a:r>
                      <a:r>
                        <a:rPr lang="pt-PT" sz="1000" dirty="0">
                          <a:effectLst/>
                          <a:latin typeface="+mn-lt"/>
                          <a:ea typeface="Calibri" panose="020F0502020204030204" pitchFamily="34" charset="0"/>
                        </a:rPr>
                        <a:t>estudo.</a:t>
                      </a:r>
                    </a:p>
                    <a:p>
                      <a:pPr algn="just">
                        <a:buNone/>
                      </a:pPr>
                      <a:r>
                        <a:rPr lang="pt-PT" sz="1000" dirty="0">
                          <a:effectLst/>
                          <a:latin typeface="+mn-lt"/>
                          <a:ea typeface="Times New Roman" panose="02020603050405020304" pitchFamily="18" charset="0"/>
                        </a:rPr>
                        <a:t>Na primeira sessão, foi estabelecido um diálogo com o aluno sobre a importância da escola na sua formação pessoal e preparação para o futuro. O aluno falou à vontade sobre as suas férias, disse estar disposto a cumprir os objetivos do seu plano de ação tutorial, mas quanto às suas expetativas relativamente à escola e dificuldades foi muito reservado.</a:t>
                      </a:r>
                    </a:p>
                    <a:p>
                      <a:pPr algn="just">
                        <a:buNone/>
                      </a:pPr>
                      <a:r>
                        <a:rPr lang="pt-PT" sz="1000" dirty="0">
                          <a:effectLst/>
                          <a:latin typeface="+mn-lt"/>
                          <a:ea typeface="Times New Roman" panose="02020603050405020304" pitchFamily="18" charset="0"/>
                        </a:rPr>
                        <a:t>Ao longo das sessões de tutoria, foram desenvolvidos esforços para que o aluno se consciencializasse da necessidade de cumprir todas as tarefas solicitadas nas diversas disciplinas. Assim, o aluno realizou ou concluiu trabalhos para as disciplinas de Inglês, Francês, Cidadania e iniciou a apresentação da leitura de um livro para apresentar na disciplina de Português. Também foram realizadas fichas de trabalho solicitadas pela docente de Matemática, e estudou pelo manual digital para a disciplina de Ciências Naturais e de Geografia.</a:t>
                      </a:r>
                    </a:p>
                    <a:p>
                      <a:pPr algn="just">
                        <a:buNone/>
                      </a:pPr>
                      <a:r>
                        <a:rPr lang="pt-PT" sz="1000" dirty="0">
                          <a:effectLst/>
                          <a:latin typeface="+mn-lt"/>
                          <a:ea typeface="Times New Roman" panose="02020603050405020304" pitchFamily="18" charset="0"/>
                        </a:rPr>
                        <a:t>O aluno revelou uma certa autonomia no cumprimento das tarefas, no entanto, revelou dificuldades na utilização do manual digital, tendo dificuldade em localizar os conteúdos. </a:t>
                      </a:r>
                    </a:p>
                    <a:p>
                      <a:pPr algn="just">
                        <a:buNone/>
                      </a:pPr>
                      <a:r>
                        <a:rPr lang="pt-PT" sz="1000" dirty="0">
                          <a:effectLst/>
                          <a:latin typeface="+mn-lt"/>
                          <a:ea typeface="Times New Roman" panose="02020603050405020304" pitchFamily="18" charset="0"/>
                        </a:rPr>
                        <a:t>Outro ponto fraco do aluno, foi apresentar-se nas sessões da tutoria apenas com o computador e/ou com uma ficha de trabalho que um ou outro docente lhe forneceu. Apesar da insistência da tutora, foram raras as sessões em que o aluno trouxe todo o material.</a:t>
                      </a:r>
                    </a:p>
                    <a:p>
                      <a:pPr algn="just">
                        <a:buNone/>
                      </a:pPr>
                      <a:r>
                        <a:rPr lang="pt-PT" sz="1000" dirty="0">
                          <a:effectLst/>
                          <a:latin typeface="+mn-lt"/>
                          <a:ea typeface="Times New Roman" panose="02020603050405020304" pitchFamily="18" charset="0"/>
                        </a:rPr>
                        <a:t>Ao longo das sessões, o aluno revelou ter facilidade na aprendizagem, mas, ainda não incutiu hábitos e métodos de trabalho, nem tem a responsabilidade para cumprir o seu dever de estudar em casa, de forma a consolidar as aprendizagens e preparar-se devidamente para os momentos de avaliação.</a:t>
                      </a:r>
                    </a:p>
                    <a:p>
                      <a:pPr algn="just" fontAlgn="base">
                        <a:buNone/>
                      </a:pPr>
                      <a:r>
                        <a:rPr lang="pt-PT" sz="1000" dirty="0">
                          <a:solidFill>
                            <a:srgbClr val="000000"/>
                          </a:solidFill>
                          <a:effectLst/>
                          <a:latin typeface="+mn-lt"/>
                          <a:ea typeface="Times New Roman" panose="02020603050405020304" pitchFamily="18" charset="0"/>
                        </a:rPr>
                        <a:t> </a:t>
                      </a:r>
                      <a:endParaRPr lang="pt-PT" sz="1000" dirty="0">
                        <a:effectLst/>
                        <a:latin typeface="+mn-lt"/>
                        <a:ea typeface="Times New Roman" panose="02020603050405020304" pitchFamily="18" charset="0"/>
                      </a:endParaRPr>
                    </a:p>
                  </a:txBody>
                  <a:tcPr marL="68580" marR="68580" marT="0" marB="0"/>
                </a:tc>
                <a:tc>
                  <a:txBody>
                    <a:bodyPr/>
                    <a:lstStyle/>
                    <a:p>
                      <a:pPr>
                        <a:spcAft>
                          <a:spcPts val="0"/>
                        </a:spcAft>
                      </a:pPr>
                      <a:r>
                        <a:rPr lang="pt-PT" sz="1000" b="1" dirty="0">
                          <a:effectLst/>
                          <a:latin typeface="+mn-lt"/>
                          <a:ea typeface="Times New Roman" panose="02020603050405020304" pitchFamily="18" charset="0"/>
                        </a:rPr>
                        <a:t> </a:t>
                      </a: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784783365"/>
                  </a:ext>
                </a:extLst>
              </a:tr>
            </a:tbl>
          </a:graphicData>
        </a:graphic>
      </p:graphicFrame>
    </p:spTree>
    <p:extLst>
      <p:ext uri="{BB962C8B-B14F-4D97-AF65-F5344CB8AC3E}">
        <p14:creationId xmlns:p14="http://schemas.microsoft.com/office/powerpoint/2010/main" val="34264451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F7878-9070-3643-2CC1-439674F13772}"/>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3C932395-3B21-1429-5B6A-0492C08358B6}"/>
              </a:ext>
            </a:extLst>
          </p:cNvPr>
          <p:cNvSpPr txBox="1"/>
          <p:nvPr/>
        </p:nvSpPr>
        <p:spPr>
          <a:xfrm>
            <a:off x="500279" y="711606"/>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E99DA3FD-D089-7A3A-496D-470EAE1D0EC7}"/>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2F785360-0B8C-8809-E75F-6019183AA2B2}"/>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53139020-E49E-1AEB-3847-3546F6C42FF4}"/>
              </a:ext>
            </a:extLst>
          </p:cNvPr>
          <p:cNvGraphicFramePr>
            <a:graphicFrameLocks noGrp="1"/>
          </p:cNvGraphicFramePr>
          <p:nvPr>
            <p:extLst>
              <p:ext uri="{D42A27DB-BD31-4B8C-83A1-F6EECF244321}">
                <p14:modId xmlns:p14="http://schemas.microsoft.com/office/powerpoint/2010/main" val="842047655"/>
              </p:ext>
            </p:extLst>
          </p:nvPr>
        </p:nvGraphicFramePr>
        <p:xfrm>
          <a:off x="247377" y="1272444"/>
          <a:ext cx="9411246" cy="5153675"/>
        </p:xfrm>
        <a:graphic>
          <a:graphicData uri="http://schemas.openxmlformats.org/drawingml/2006/table">
            <a:tbl>
              <a:tblPr firstRow="1" firstCol="1" bandRow="1">
                <a:tableStyleId>{5C22544A-7EE6-4342-B048-85BDC9FD1C3A}</a:tableStyleId>
              </a:tblPr>
              <a:tblGrid>
                <a:gridCol w="1034666">
                  <a:extLst>
                    <a:ext uri="{9D8B030D-6E8A-4147-A177-3AD203B41FA5}">
                      <a16:colId xmlns:a16="http://schemas.microsoft.com/office/drawing/2014/main" val="3460465724"/>
                    </a:ext>
                  </a:extLst>
                </a:gridCol>
                <a:gridCol w="614831">
                  <a:extLst>
                    <a:ext uri="{9D8B030D-6E8A-4147-A177-3AD203B41FA5}">
                      <a16:colId xmlns:a16="http://schemas.microsoft.com/office/drawing/2014/main" val="2914189650"/>
                    </a:ext>
                  </a:extLst>
                </a:gridCol>
                <a:gridCol w="647655">
                  <a:extLst>
                    <a:ext uri="{9D8B030D-6E8A-4147-A177-3AD203B41FA5}">
                      <a16:colId xmlns:a16="http://schemas.microsoft.com/office/drawing/2014/main" val="3552214507"/>
                    </a:ext>
                  </a:extLst>
                </a:gridCol>
                <a:gridCol w="475623">
                  <a:extLst>
                    <a:ext uri="{9D8B030D-6E8A-4147-A177-3AD203B41FA5}">
                      <a16:colId xmlns:a16="http://schemas.microsoft.com/office/drawing/2014/main" val="2517071875"/>
                    </a:ext>
                  </a:extLst>
                </a:gridCol>
                <a:gridCol w="354187">
                  <a:extLst>
                    <a:ext uri="{9D8B030D-6E8A-4147-A177-3AD203B41FA5}">
                      <a16:colId xmlns:a16="http://schemas.microsoft.com/office/drawing/2014/main" val="3141071530"/>
                    </a:ext>
                  </a:extLst>
                </a:gridCol>
                <a:gridCol w="475623">
                  <a:extLst>
                    <a:ext uri="{9D8B030D-6E8A-4147-A177-3AD203B41FA5}">
                      <a16:colId xmlns:a16="http://schemas.microsoft.com/office/drawing/2014/main" val="1750213880"/>
                    </a:ext>
                  </a:extLst>
                </a:gridCol>
                <a:gridCol w="477050">
                  <a:extLst>
                    <a:ext uri="{9D8B030D-6E8A-4147-A177-3AD203B41FA5}">
                      <a16:colId xmlns:a16="http://schemas.microsoft.com/office/drawing/2014/main" val="2094943888"/>
                    </a:ext>
                  </a:extLst>
                </a:gridCol>
                <a:gridCol w="4528944">
                  <a:extLst>
                    <a:ext uri="{9D8B030D-6E8A-4147-A177-3AD203B41FA5}">
                      <a16:colId xmlns:a16="http://schemas.microsoft.com/office/drawing/2014/main" val="3810729796"/>
                    </a:ext>
                  </a:extLst>
                </a:gridCol>
                <a:gridCol w="802667">
                  <a:extLst>
                    <a:ext uri="{9D8B030D-6E8A-4147-A177-3AD203B41FA5}">
                      <a16:colId xmlns:a16="http://schemas.microsoft.com/office/drawing/2014/main" val="1370164401"/>
                    </a:ext>
                  </a:extLst>
                </a:gridCol>
              </a:tblGrid>
              <a:tr h="271863">
                <a:tc>
                  <a:txBody>
                    <a:bodyPr/>
                    <a:lstStyle/>
                    <a:p>
                      <a:pP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17834">
                <a:tc rowSpan="2">
                  <a:txBody>
                    <a:bodyPr/>
                    <a:lstStyle/>
                    <a:p>
                      <a:pPr algn="ctr">
                        <a:spcAft>
                          <a:spcPts val="0"/>
                        </a:spcAft>
                      </a:pPr>
                      <a:r>
                        <a:rPr lang="pt-PT" sz="1050" b="1" dirty="0">
                          <a:effectLst/>
                          <a:latin typeface="+mn-lt"/>
                        </a:rPr>
                        <a:t>Docente</a:t>
                      </a:r>
                      <a:endParaRPr lang="pt-PT" sz="1100" b="1" dirty="0">
                        <a:effectLst/>
                        <a:latin typeface="+mn-lt"/>
                        <a:ea typeface="Times New Roman" panose="02020603050405020304" pitchFamily="18" charset="0"/>
                      </a:endParaRPr>
                    </a:p>
                  </a:txBody>
                  <a:tcPr marL="26497" marR="26497" marT="0" marB="0" anchor="ctr"/>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a:effectLst/>
                          <a:latin typeface="+mn-lt"/>
                        </a:rPr>
                        <a:t>Avaliação da medida</a:t>
                      </a:r>
                      <a:endParaRPr lang="pt-PT" sz="1100" b="1">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73478">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4011001">
                <a:tc>
                  <a:txBody>
                    <a:bodyPr/>
                    <a:lstStyle/>
                    <a:p>
                      <a:pPr>
                        <a:spcAft>
                          <a:spcPts val="0"/>
                        </a:spcAft>
                      </a:pPr>
                      <a:r>
                        <a:rPr lang="pt-PT" sz="1100" b="1" kern="1200" dirty="0">
                          <a:solidFill>
                            <a:schemeClr val="lt1"/>
                          </a:solidFill>
                          <a:effectLst/>
                          <a:latin typeface="+mj-lt"/>
                          <a:ea typeface="+mn-ea"/>
                          <a:cs typeface="+mn-cs"/>
                        </a:rPr>
                        <a:t>Irene Amaro</a:t>
                      </a:r>
                      <a:endParaRPr lang="pt-PT" sz="1100" dirty="0">
                        <a:solidFill>
                          <a:schemeClr val="bg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11</a:t>
                      </a: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9ºA</a:t>
                      </a:r>
                    </a:p>
                  </a:txBody>
                  <a:tcPr marL="68580" marR="68580" marT="0" marB="0" anchor="ctr"/>
                </a:tc>
                <a:tc>
                  <a:txBody>
                    <a:bodyPr/>
                    <a:lstStyle/>
                    <a:p>
                      <a:pPr>
                        <a:spcAft>
                          <a:spcPts val="0"/>
                        </a:spcAft>
                      </a:pPr>
                      <a:endParaRPr lang="pt-PT" sz="105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r>
                        <a:rPr lang="pt-PT" sz="1050" dirty="0">
                          <a:solidFill>
                            <a:schemeClr val="tx1"/>
                          </a:solidFill>
                          <a:effectLst/>
                          <a:latin typeface="+mn-lt"/>
                          <a:ea typeface="Times New Roman" panose="02020603050405020304" pitchFamily="18" charset="0"/>
                        </a:rPr>
                        <a:t>X</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lgn="just">
                        <a:buNone/>
                      </a:pPr>
                      <a:endParaRPr lang="pt-PT" sz="1000" dirty="0">
                        <a:effectLst/>
                        <a:latin typeface="+mn-lt"/>
                        <a:ea typeface="Times New Roman" panose="02020603050405020304" pitchFamily="18" charset="0"/>
                      </a:endParaRPr>
                    </a:p>
                    <a:p>
                      <a:pPr algn="just">
                        <a:buNone/>
                      </a:pPr>
                      <a:r>
                        <a:rPr lang="pt-PT" sz="1000" dirty="0">
                          <a:effectLst/>
                          <a:latin typeface="+mn-lt"/>
                          <a:ea typeface="Times New Roman" panose="02020603050405020304" pitchFamily="18" charset="0"/>
                        </a:rPr>
                        <a:t>A medida de tutoria aplicada à aluna visa ajudá-la a organizar o seu tempo e trabalho</a:t>
                      </a:r>
                      <a:r>
                        <a:rPr lang="pt-PT" sz="1000" spc="-25" dirty="0">
                          <a:effectLst/>
                          <a:latin typeface="+mn-lt"/>
                          <a:ea typeface="Times New Roman" panose="02020603050405020304" pitchFamily="18" charset="0"/>
                        </a:rPr>
                        <a:t> </a:t>
                      </a:r>
                      <a:r>
                        <a:rPr lang="pt-PT" sz="1000" dirty="0">
                          <a:effectLst/>
                          <a:latin typeface="+mn-lt"/>
                          <a:ea typeface="Times New Roman" panose="02020603050405020304" pitchFamily="18" charset="0"/>
                        </a:rPr>
                        <a:t>pessoal assim como ensinar métodos de trabalho e técnicas de</a:t>
                      </a:r>
                      <a:r>
                        <a:rPr lang="pt-PT" sz="1000" spc="-35" dirty="0">
                          <a:effectLst/>
                          <a:latin typeface="+mn-lt"/>
                          <a:ea typeface="Times New Roman" panose="02020603050405020304" pitchFamily="18" charset="0"/>
                        </a:rPr>
                        <a:t> </a:t>
                      </a:r>
                      <a:r>
                        <a:rPr lang="pt-PT" sz="1000" dirty="0">
                          <a:effectLst/>
                          <a:latin typeface="+mn-lt"/>
                          <a:ea typeface="Times New Roman" panose="02020603050405020304" pitchFamily="18" charset="0"/>
                        </a:rPr>
                        <a:t>estudo.</a:t>
                      </a:r>
                    </a:p>
                    <a:p>
                      <a:pPr algn="just">
                        <a:buNone/>
                      </a:pPr>
                      <a:r>
                        <a:rPr lang="pt-PT" sz="1000" dirty="0">
                          <a:effectLst/>
                          <a:latin typeface="+mn-lt"/>
                          <a:ea typeface="Times New Roman" panose="02020603050405020304" pitchFamily="18" charset="0"/>
                        </a:rPr>
                        <a:t>As sessões foram planificadas de forma a haver um momento de diálogo com a aluna e outro de trabalho, conforme as solicitações do conselho de turma.</a:t>
                      </a:r>
                    </a:p>
                    <a:p>
                      <a:pPr algn="just">
                        <a:buNone/>
                      </a:pPr>
                      <a:r>
                        <a:rPr lang="pt-PT" sz="1000" dirty="0">
                          <a:effectLst/>
                          <a:latin typeface="+mn-lt"/>
                          <a:ea typeface="Times New Roman" panose="02020603050405020304" pitchFamily="18" charset="0"/>
                        </a:rPr>
                        <a:t>Na primeira sessão, foi estabelecido um diálogo com a aluna sobre a importância da sua integração na turma, aceitando a diferença de opiniões dos demais e relativizando as conversas menos agradáveis de alguns colegas, as quais poderão muitas das vezes, não serem dirigidas à aluna.</a:t>
                      </a:r>
                    </a:p>
                    <a:p>
                      <a:pPr algn="just">
                        <a:buNone/>
                      </a:pPr>
                      <a:r>
                        <a:rPr lang="pt-PT" sz="1000" dirty="0">
                          <a:effectLst/>
                          <a:latin typeface="+mn-lt"/>
                          <a:ea typeface="Times New Roman" panose="02020603050405020304" pitchFamily="18" charset="0"/>
                        </a:rPr>
                        <a:t> A professora/tutora também referiu a importância da escolaridade para o futuro da aluna, nomeadamente na sua integração na sociedade e no mercado de trabalho. Este diálogo foi conduzido de forma a que a aluna se consciencialize de que é urgente e importante o seu comprometimento na realização das atividades escolares e na melhoria das relações com os seus pares.</a:t>
                      </a:r>
                    </a:p>
                    <a:p>
                      <a:pPr algn="just">
                        <a:buNone/>
                      </a:pPr>
                      <a:r>
                        <a:rPr lang="pt-PT" sz="1000" dirty="0">
                          <a:effectLst/>
                          <a:latin typeface="+mn-lt"/>
                          <a:ea typeface="Times New Roman" panose="02020603050405020304" pitchFamily="18" charset="0"/>
                        </a:rPr>
                        <a:t>Nesta sessão, a aluna falou das suas expetativas face ao seu futuro.</a:t>
                      </a:r>
                    </a:p>
                    <a:p>
                      <a:pPr algn="just">
                        <a:buNone/>
                      </a:pPr>
                      <a:r>
                        <a:rPr lang="pt-PT" sz="1000" dirty="0">
                          <a:effectLst/>
                          <a:latin typeface="+mn-lt"/>
                          <a:ea typeface="Times New Roman" panose="02020603050405020304" pitchFamily="18" charset="0"/>
                        </a:rPr>
                        <a:t>As restantes sessões foram dirigidas para sessões de estudo dos planos de trabalho feitos pela aluna, como método de preparação para as fichas de avaliação, das diversas disciplinas; foram realizados trabalhos de casa, e uma visita de estudo ao Museu Francisco de Lacerda.  </a:t>
                      </a:r>
                    </a:p>
                    <a:p>
                      <a:pPr algn="just">
                        <a:buNone/>
                      </a:pPr>
                      <a:r>
                        <a:rPr lang="pt-PT" sz="1000" dirty="0">
                          <a:effectLst/>
                          <a:latin typeface="+mn-lt"/>
                          <a:ea typeface="Times New Roman" panose="02020603050405020304" pitchFamily="18" charset="0"/>
                        </a:rPr>
                        <a:t>Ao longo destas sessões, a docente reparou que as dificuldades da aluna, em algumas disciplinas, prendem-se com a sua falta de persistência, autonomia e de responsabilidade no cumprimento dos deveres escolares, sobretudo daqueles que obrigam a um trabalho fora do contexto da sala de aula.</a:t>
                      </a:r>
                    </a:p>
                    <a:p>
                      <a:pPr algn="just" fontAlgn="base">
                        <a:buNone/>
                      </a:pPr>
                      <a:r>
                        <a:rPr lang="pt-PT" sz="1100" dirty="0">
                          <a:solidFill>
                            <a:srgbClr val="000000"/>
                          </a:solidFill>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tc>
                <a:tc>
                  <a:txBody>
                    <a:bodyPr/>
                    <a:lstStyle/>
                    <a:p>
                      <a:pPr>
                        <a:spcAft>
                          <a:spcPts val="0"/>
                        </a:spcAft>
                      </a:pPr>
                      <a:r>
                        <a:rPr lang="pt-PT" sz="1000" b="1" dirty="0">
                          <a:effectLst/>
                          <a:latin typeface="+mn-lt"/>
                          <a:ea typeface="Times New Roman" panose="02020603050405020304" pitchFamily="18" charset="0"/>
                        </a:rPr>
                        <a:t> </a:t>
                      </a: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784783365"/>
                  </a:ext>
                </a:extLst>
              </a:tr>
            </a:tbl>
          </a:graphicData>
        </a:graphic>
      </p:graphicFrame>
    </p:spTree>
    <p:extLst>
      <p:ext uri="{BB962C8B-B14F-4D97-AF65-F5344CB8AC3E}">
        <p14:creationId xmlns:p14="http://schemas.microsoft.com/office/powerpoint/2010/main" val="27893757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2B865-1AE4-83BA-358B-1714114B322C}"/>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D3E4F147-3127-ABBD-D5C3-4948E1A8555B}"/>
              </a:ext>
            </a:extLst>
          </p:cNvPr>
          <p:cNvSpPr txBox="1"/>
          <p:nvPr/>
        </p:nvSpPr>
        <p:spPr>
          <a:xfrm>
            <a:off x="500279" y="642116"/>
            <a:ext cx="4175710"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 APOIO TUTORIAL</a:t>
            </a:r>
            <a:endParaRPr lang="pt-PT" sz="1350" dirty="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A46E0807-7704-7146-5BC9-F6EA258EC218}"/>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FF35A1C6-8EB4-8A7F-A7D5-7E4B14DA8D5A}"/>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0F074DBC-5447-7D01-1F54-D9604FF6FB9C}"/>
              </a:ext>
            </a:extLst>
          </p:cNvPr>
          <p:cNvGraphicFramePr>
            <a:graphicFrameLocks noGrp="1"/>
          </p:cNvGraphicFramePr>
          <p:nvPr>
            <p:extLst>
              <p:ext uri="{D42A27DB-BD31-4B8C-83A1-F6EECF244321}">
                <p14:modId xmlns:p14="http://schemas.microsoft.com/office/powerpoint/2010/main" val="4087531183"/>
              </p:ext>
            </p:extLst>
          </p:nvPr>
        </p:nvGraphicFramePr>
        <p:xfrm>
          <a:off x="478739" y="1203103"/>
          <a:ext cx="8948522" cy="5012781"/>
        </p:xfrm>
        <a:graphic>
          <a:graphicData uri="http://schemas.openxmlformats.org/drawingml/2006/table">
            <a:tbl>
              <a:tblPr firstRow="1" firstCol="1" bandRow="1">
                <a:tableStyleId>{5C22544A-7EE6-4342-B048-85BDC9FD1C3A}</a:tableStyleId>
              </a:tblPr>
              <a:tblGrid>
                <a:gridCol w="890396">
                  <a:extLst>
                    <a:ext uri="{9D8B030D-6E8A-4147-A177-3AD203B41FA5}">
                      <a16:colId xmlns:a16="http://schemas.microsoft.com/office/drawing/2014/main" val="3460465724"/>
                    </a:ext>
                  </a:extLst>
                </a:gridCol>
                <a:gridCol w="529101">
                  <a:extLst>
                    <a:ext uri="{9D8B030D-6E8A-4147-A177-3AD203B41FA5}">
                      <a16:colId xmlns:a16="http://schemas.microsoft.com/office/drawing/2014/main" val="2914189650"/>
                    </a:ext>
                  </a:extLst>
                </a:gridCol>
                <a:gridCol w="557348">
                  <a:extLst>
                    <a:ext uri="{9D8B030D-6E8A-4147-A177-3AD203B41FA5}">
                      <a16:colId xmlns:a16="http://schemas.microsoft.com/office/drawing/2014/main" val="3552214507"/>
                    </a:ext>
                  </a:extLst>
                </a:gridCol>
                <a:gridCol w="409303">
                  <a:extLst>
                    <a:ext uri="{9D8B030D-6E8A-4147-A177-3AD203B41FA5}">
                      <a16:colId xmlns:a16="http://schemas.microsoft.com/office/drawing/2014/main" val="2517071875"/>
                    </a:ext>
                  </a:extLst>
                </a:gridCol>
                <a:gridCol w="304800">
                  <a:extLst>
                    <a:ext uri="{9D8B030D-6E8A-4147-A177-3AD203B41FA5}">
                      <a16:colId xmlns:a16="http://schemas.microsoft.com/office/drawing/2014/main" val="3141071530"/>
                    </a:ext>
                  </a:extLst>
                </a:gridCol>
                <a:gridCol w="409303">
                  <a:extLst>
                    <a:ext uri="{9D8B030D-6E8A-4147-A177-3AD203B41FA5}">
                      <a16:colId xmlns:a16="http://schemas.microsoft.com/office/drawing/2014/main" val="1750213880"/>
                    </a:ext>
                  </a:extLst>
                </a:gridCol>
                <a:gridCol w="410531">
                  <a:extLst>
                    <a:ext uri="{9D8B030D-6E8A-4147-A177-3AD203B41FA5}">
                      <a16:colId xmlns:a16="http://schemas.microsoft.com/office/drawing/2014/main" val="2094943888"/>
                    </a:ext>
                  </a:extLst>
                </a:gridCol>
                <a:gridCol w="4066140">
                  <a:extLst>
                    <a:ext uri="{9D8B030D-6E8A-4147-A177-3AD203B41FA5}">
                      <a16:colId xmlns:a16="http://schemas.microsoft.com/office/drawing/2014/main" val="3810729796"/>
                    </a:ext>
                  </a:extLst>
                </a:gridCol>
                <a:gridCol w="1371600">
                  <a:extLst>
                    <a:ext uri="{9D8B030D-6E8A-4147-A177-3AD203B41FA5}">
                      <a16:colId xmlns:a16="http://schemas.microsoft.com/office/drawing/2014/main" val="1370164401"/>
                    </a:ext>
                  </a:extLst>
                </a:gridCol>
              </a:tblGrid>
              <a:tr h="0">
                <a:tc>
                  <a:txBody>
                    <a:bodyPr/>
                    <a:lstStyle/>
                    <a:p>
                      <a:pP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lgn="ctr">
                        <a:spcAft>
                          <a:spcPts val="0"/>
                        </a:spcAft>
                      </a:pPr>
                      <a:r>
                        <a:rPr lang="pt-PT" sz="1050" b="1" dirty="0">
                          <a:effectLst/>
                          <a:latin typeface="+mn-lt"/>
                        </a:rPr>
                        <a:t>Docente</a:t>
                      </a:r>
                      <a:endParaRPr lang="pt-PT" sz="1100" b="1" dirty="0">
                        <a:effectLst/>
                        <a:latin typeface="+mn-lt"/>
                        <a:ea typeface="Times New Roman" panose="02020603050405020304" pitchFamily="18" charset="0"/>
                      </a:endParaRPr>
                    </a:p>
                  </a:txBody>
                  <a:tcPr marL="26497" marR="26497" marT="0" marB="0" anchor="ctr"/>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a:effectLst/>
                          <a:latin typeface="+mn-lt"/>
                        </a:rPr>
                        <a:t>Avaliação da medida</a:t>
                      </a:r>
                      <a:endParaRPr lang="pt-PT" sz="1100" b="1">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31737">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a:txBody>
                    <a:bodyPr/>
                    <a:lstStyle/>
                    <a:p>
                      <a:pPr>
                        <a:spcAft>
                          <a:spcPts val="0"/>
                        </a:spcAft>
                      </a:pPr>
                      <a:r>
                        <a:rPr lang="pt-PT" sz="1100" b="1" kern="1200" dirty="0">
                          <a:solidFill>
                            <a:schemeClr val="lt1"/>
                          </a:solidFill>
                          <a:effectLst/>
                          <a:latin typeface="+mj-lt"/>
                          <a:ea typeface="+mn-ea"/>
                          <a:cs typeface="+mn-cs"/>
                        </a:rPr>
                        <a:t>Irene Amaro</a:t>
                      </a:r>
                      <a:endParaRPr lang="pt-PT" sz="1100" dirty="0">
                        <a:solidFill>
                          <a:schemeClr val="bg1"/>
                        </a:solidFill>
                        <a:effectLst/>
                        <a:latin typeface="+mj-lt"/>
                        <a:ea typeface="Times New Roman" panose="02020603050405020304" pitchFamily="18" charset="0"/>
                      </a:endParaRPr>
                    </a:p>
                  </a:txBody>
                  <a:tcPr marL="68580" marR="68580" marT="0" marB="0" anchor="ctr"/>
                </a:tc>
                <a:tc>
                  <a:txBody>
                    <a:bodyPr/>
                    <a:lstStyle/>
                    <a:p>
                      <a:pPr>
                        <a:spcAft>
                          <a:spcPts val="0"/>
                        </a:spcAft>
                      </a:pPr>
                      <a:r>
                        <a:rPr lang="pt-PT" sz="1050" b="0" dirty="0">
                          <a:solidFill>
                            <a:schemeClr val="tx1"/>
                          </a:solidFill>
                          <a:effectLst/>
                          <a:latin typeface="+mn-lt"/>
                          <a:ea typeface="Times New Roman" panose="02020603050405020304" pitchFamily="18" charset="0"/>
                        </a:rPr>
                        <a:t>11</a:t>
                      </a:r>
                    </a:p>
                  </a:txBody>
                  <a:tcPr marL="68580" marR="68580" marT="0" marB="0" anchor="ctr"/>
                </a:tc>
                <a:tc>
                  <a:txBody>
                    <a:bodyPr/>
                    <a:lstStyle/>
                    <a:p>
                      <a:pPr>
                        <a:spcAft>
                          <a:spcPts val="0"/>
                        </a:spcAft>
                      </a:pPr>
                      <a:endParaRPr lang="pt-PT" sz="1050" b="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endParaRPr lang="pt-PT" sz="105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spcAft>
                          <a:spcPts val="0"/>
                        </a:spcAft>
                      </a:pPr>
                      <a:r>
                        <a:rPr lang="pt-PT" sz="1050" dirty="0">
                          <a:solidFill>
                            <a:schemeClr val="tx1"/>
                          </a:solidFill>
                          <a:effectLst/>
                          <a:latin typeface="+mn-lt"/>
                          <a:ea typeface="Times New Roman" panose="02020603050405020304" pitchFamily="18" charset="0"/>
                        </a:rPr>
                        <a:t>X</a:t>
                      </a:r>
                    </a:p>
                  </a:txBody>
                  <a:tcPr marL="68580" marR="68580" marT="0" marB="0" anchor="ctr"/>
                </a:tc>
                <a:tc>
                  <a:txBody>
                    <a:bodyPr/>
                    <a:lstStyle/>
                    <a:p>
                      <a:pPr>
                        <a:spcAft>
                          <a:spcPts val="0"/>
                        </a:spcAft>
                      </a:pPr>
                      <a:endParaRPr lang="pt-PT" sz="1050" dirty="0">
                        <a:solidFill>
                          <a:schemeClr val="tx1"/>
                        </a:solidFill>
                        <a:effectLst/>
                        <a:latin typeface="+mn-lt"/>
                        <a:ea typeface="Times New Roman" panose="02020603050405020304" pitchFamily="18" charset="0"/>
                      </a:endParaRPr>
                    </a:p>
                  </a:txBody>
                  <a:tcPr marL="68580" marR="68580" marT="0" marB="0" anchor="ctr"/>
                </a:tc>
                <a:tc>
                  <a:txBody>
                    <a:bodyPr/>
                    <a:lstStyle/>
                    <a:p>
                      <a:pPr algn="just">
                        <a:buNone/>
                      </a:pPr>
                      <a:r>
                        <a:rPr lang="pt-PT" sz="1100" dirty="0">
                          <a:effectLst/>
                          <a:latin typeface="+mn-lt"/>
                          <a:ea typeface="Times New Roman" panose="02020603050405020304" pitchFamily="18" charset="0"/>
                        </a:rPr>
                        <a:t>A medida de ação tutorial aplicada à aluna tem como </a:t>
                      </a:r>
                      <a:r>
                        <a:rPr lang="pt-PT" sz="1000" dirty="0">
                          <a:effectLst/>
                          <a:latin typeface="+mn-lt"/>
                          <a:ea typeface="Times New Roman" panose="02020603050405020304" pitchFamily="18" charset="0"/>
                        </a:rPr>
                        <a:t>objetivos ajudar a organizar o seu tempo e trabalho pessoal e ensinar métodos de trabalho e técnicas de estudo.</a:t>
                      </a:r>
                    </a:p>
                    <a:p>
                      <a:pPr algn="just">
                        <a:buNone/>
                      </a:pPr>
                      <a:r>
                        <a:rPr lang="pt-PT" sz="1000" dirty="0">
                          <a:effectLst/>
                          <a:latin typeface="+mn-lt"/>
                          <a:ea typeface="Times New Roman" panose="02020603050405020304" pitchFamily="18" charset="0"/>
                        </a:rPr>
                        <a:t>Na primeira sessão, foi estabelecido um diálogo com a aluna sobre a importância da escola na sua formação pessoal e preparação para o futuro. </a:t>
                      </a:r>
                    </a:p>
                    <a:p>
                      <a:pPr algn="just">
                        <a:buNone/>
                      </a:pPr>
                      <a:r>
                        <a:rPr lang="pt-PT" sz="1000" dirty="0">
                          <a:effectLst/>
                          <a:latin typeface="+mn-lt"/>
                          <a:ea typeface="Times New Roman" panose="02020603050405020304" pitchFamily="18" charset="0"/>
                        </a:rPr>
                        <a:t>A aluna falou das suas dificuldades a nível da organização do estudo.</a:t>
                      </a:r>
                    </a:p>
                    <a:p>
                      <a:pPr algn="just">
                        <a:buNone/>
                      </a:pPr>
                      <a:r>
                        <a:rPr lang="pt-PT" sz="1000" dirty="0">
                          <a:effectLst/>
                          <a:latin typeface="+mn-lt"/>
                          <a:ea typeface="Times New Roman" panose="02020603050405020304" pitchFamily="18" charset="0"/>
                        </a:rPr>
                        <a:t>Ao longo das sessões de tutoria, foram desenvolvidos esforços para que a aluna se tornasse mais autónoma na concretização das suas tarefas escolares. </a:t>
                      </a:r>
                    </a:p>
                    <a:p>
                      <a:pPr algn="just">
                        <a:buNone/>
                      </a:pPr>
                      <a:r>
                        <a:rPr lang="pt-PT" sz="1000" dirty="0">
                          <a:effectLst/>
                          <a:latin typeface="+mn-lt"/>
                          <a:ea typeface="Times New Roman" panose="02020603050405020304" pitchFamily="18" charset="0"/>
                        </a:rPr>
                        <a:t>Foram realizados ou concluídos dos planos de trabalho de preparação para as fichas de avaliação. Nesta tarefa, a aluna revelou progressos, tendo ajudado a colega com quem partilha a sessão de tutoria</a:t>
                      </a:r>
                    </a:p>
                    <a:p>
                      <a:pPr algn="just">
                        <a:buNone/>
                      </a:pPr>
                      <a:r>
                        <a:rPr lang="pt-PT" sz="1000" dirty="0">
                          <a:effectLst/>
                          <a:latin typeface="+mn-lt"/>
                          <a:ea typeface="Times New Roman" panose="02020603050405020304" pitchFamily="18" charset="0"/>
                        </a:rPr>
                        <a:t>Foram realizados trabalhos solicitados nas disciplinas de Inglês e Francês, assim como trabalhos de casa.</a:t>
                      </a:r>
                    </a:p>
                    <a:p>
                      <a:pPr algn="just">
                        <a:buNone/>
                      </a:pPr>
                      <a:r>
                        <a:rPr lang="pt-PT" sz="1000" dirty="0">
                          <a:effectLst/>
                          <a:latin typeface="+mn-lt"/>
                          <a:ea typeface="Times New Roman" panose="02020603050405020304" pitchFamily="18" charset="0"/>
                        </a:rPr>
                        <a:t>A docente tutora foi persistente nas chamadas de atenção para que a aluna concretizasse todos os trabalhos solicitados nas diversas disciplinas, nomeadamente a leitura de um livro para futura apresentação oral na aula de Português.</a:t>
                      </a:r>
                    </a:p>
                    <a:p>
                      <a:pPr algn="just">
                        <a:buNone/>
                      </a:pPr>
                      <a:r>
                        <a:rPr lang="pt-PT" sz="1000" dirty="0">
                          <a:effectLst/>
                          <a:latin typeface="+mn-lt"/>
                          <a:ea typeface="Times New Roman" panose="02020603050405020304" pitchFamily="18" charset="0"/>
                        </a:rPr>
                        <a:t> Também realizámos uma visita de estudo ao Museu Francisco de Lacerda. </a:t>
                      </a:r>
                    </a:p>
                    <a:p>
                      <a:pPr algn="just">
                        <a:buNone/>
                      </a:pPr>
                      <a:r>
                        <a:rPr lang="pt-PT" sz="1000" dirty="0">
                          <a:effectLst/>
                          <a:latin typeface="+mn-lt"/>
                          <a:ea typeface="Times New Roman" panose="02020603050405020304" pitchFamily="18" charset="0"/>
                        </a:rPr>
                        <a:t>Apesar do aproveitamento em algumas disciplinas ser insuficiente, considero e a aluna também, que a ação tutorial teve repercussões positivas no seu desempenho, nomeadamente na realização de planos de estudo que eram lidos em casa como preparação para os testes e no cumprimento de alguns trabalhos de casa.</a:t>
                      </a:r>
                    </a:p>
                    <a:p>
                      <a:pPr algn="just" fontAlgn="base">
                        <a:buNone/>
                      </a:pPr>
                      <a:r>
                        <a:rPr lang="pt-PT" sz="1000" dirty="0">
                          <a:solidFill>
                            <a:srgbClr val="000000"/>
                          </a:solidFill>
                          <a:effectLst/>
                          <a:latin typeface="Arial" panose="020B0604020202020204" pitchFamily="34" charset="0"/>
                          <a:ea typeface="Times New Roman" panose="02020603050405020304" pitchFamily="18" charset="0"/>
                        </a:rPr>
                        <a:t> </a:t>
                      </a:r>
                      <a:endParaRPr lang="pt-PT"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pt-PT" sz="1000" b="1" dirty="0">
                          <a:effectLst/>
                          <a:latin typeface="+mn-lt"/>
                          <a:ea typeface="Times New Roman" panose="02020603050405020304" pitchFamily="18" charset="0"/>
                        </a:rPr>
                        <a:t> </a:t>
                      </a:r>
                      <a:endParaRPr lang="pt-PT" sz="105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784783365"/>
                  </a:ext>
                </a:extLst>
              </a:tr>
            </a:tbl>
          </a:graphicData>
        </a:graphic>
      </p:graphicFrame>
    </p:spTree>
    <p:extLst>
      <p:ext uri="{BB962C8B-B14F-4D97-AF65-F5344CB8AC3E}">
        <p14:creationId xmlns:p14="http://schemas.microsoft.com/office/powerpoint/2010/main" val="1754710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E74A7A91-A0C3-F9B6-A62A-42E709F882CE}"/>
              </a:ext>
            </a:extLst>
          </p:cNvPr>
          <p:cNvPicPr>
            <a:picLocks noChangeAspect="1"/>
          </p:cNvPicPr>
          <p:nvPr/>
        </p:nvPicPr>
        <p:blipFill>
          <a:blip r:embed="rId2"/>
          <a:stretch>
            <a:fillRect/>
          </a:stretch>
        </p:blipFill>
        <p:spPr>
          <a:xfrm>
            <a:off x="7006460" y="-243482"/>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230433" y="228806"/>
            <a:ext cx="768316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2.2-</a:t>
            </a:r>
            <a:r>
              <a:rPr lang="pt-PT" sz="1350">
                <a:solidFill>
                  <a:schemeClr val="bg1"/>
                </a:solidFill>
                <a:latin typeface="Arial Black" panose="020B0A04020102020204" pitchFamily="34" charset="0"/>
                <a:ea typeface="Times New Roman" panose="02020603050405020304" pitchFamily="18" charset="0"/>
              </a:rPr>
              <a:t>Análise das atividades no âmbito dos Clubes</a:t>
            </a:r>
          </a:p>
        </p:txBody>
      </p:sp>
      <p:graphicFrame>
        <p:nvGraphicFramePr>
          <p:cNvPr id="6" name="Tabela 5">
            <a:extLst>
              <a:ext uri="{FF2B5EF4-FFF2-40B4-BE49-F238E27FC236}">
                <a16:creationId xmlns:a16="http://schemas.microsoft.com/office/drawing/2014/main" id="{AE79CCAD-0576-4D39-A723-FE402DC72DBA}"/>
              </a:ext>
            </a:extLst>
          </p:cNvPr>
          <p:cNvGraphicFramePr>
            <a:graphicFrameLocks noGrp="1"/>
          </p:cNvGraphicFramePr>
          <p:nvPr>
            <p:extLst>
              <p:ext uri="{D42A27DB-BD31-4B8C-83A1-F6EECF244321}">
                <p14:modId xmlns:p14="http://schemas.microsoft.com/office/powerpoint/2010/main" val="2039507273"/>
              </p:ext>
            </p:extLst>
          </p:nvPr>
        </p:nvGraphicFramePr>
        <p:xfrm>
          <a:off x="228670" y="658368"/>
          <a:ext cx="9250628" cy="5035614"/>
        </p:xfrm>
        <a:graphic>
          <a:graphicData uri="http://schemas.openxmlformats.org/drawingml/2006/table">
            <a:tbl>
              <a:tblPr firstRow="1" firstCol="1" bandRow="1"/>
              <a:tblGrid>
                <a:gridCol w="789789">
                  <a:extLst>
                    <a:ext uri="{9D8B030D-6E8A-4147-A177-3AD203B41FA5}">
                      <a16:colId xmlns:a16="http://schemas.microsoft.com/office/drawing/2014/main" val="3785871419"/>
                    </a:ext>
                  </a:extLst>
                </a:gridCol>
                <a:gridCol w="615202">
                  <a:extLst>
                    <a:ext uri="{9D8B030D-6E8A-4147-A177-3AD203B41FA5}">
                      <a16:colId xmlns:a16="http://schemas.microsoft.com/office/drawing/2014/main" val="628698548"/>
                    </a:ext>
                  </a:extLst>
                </a:gridCol>
                <a:gridCol w="695880">
                  <a:extLst>
                    <a:ext uri="{9D8B030D-6E8A-4147-A177-3AD203B41FA5}">
                      <a16:colId xmlns:a16="http://schemas.microsoft.com/office/drawing/2014/main" val="188550516"/>
                    </a:ext>
                  </a:extLst>
                </a:gridCol>
                <a:gridCol w="675713">
                  <a:extLst>
                    <a:ext uri="{9D8B030D-6E8A-4147-A177-3AD203B41FA5}">
                      <a16:colId xmlns:a16="http://schemas.microsoft.com/office/drawing/2014/main" val="1452095445"/>
                    </a:ext>
                  </a:extLst>
                </a:gridCol>
                <a:gridCol w="6474044">
                  <a:extLst>
                    <a:ext uri="{9D8B030D-6E8A-4147-A177-3AD203B41FA5}">
                      <a16:colId xmlns:a16="http://schemas.microsoft.com/office/drawing/2014/main" val="953790219"/>
                    </a:ext>
                  </a:extLst>
                </a:gridCol>
              </a:tblGrid>
              <a:tr h="252132">
                <a:tc gridSpan="5">
                  <a:txBody>
                    <a:bodyPr/>
                    <a:lstStyle/>
                    <a:p>
                      <a:pPr algn="ctr">
                        <a:lnSpc>
                          <a:spcPct val="107000"/>
                        </a:lnSpc>
                        <a:spcAft>
                          <a:spcPts val="0"/>
                        </a:spcAft>
                      </a:pPr>
                      <a:r>
                        <a:rPr lang="pt-PT" sz="1400" b="1" kern="100" dirty="0">
                          <a:solidFill>
                            <a:schemeClr val="bg1"/>
                          </a:solidFill>
                          <a:effectLst/>
                          <a:latin typeface="+mn-lt"/>
                          <a:ea typeface="Calibri"/>
                          <a:cs typeface="Times New Roman"/>
                        </a:rPr>
                        <a:t>CLUBES</a:t>
                      </a:r>
                      <a:endParaRPr lang="pt-PT" sz="1400" kern="100" dirty="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950541153"/>
                  </a:ext>
                </a:extLst>
              </a:tr>
              <a:tr h="327362">
                <a:tc>
                  <a:txBody>
                    <a:bodyPr/>
                    <a:lstStyle/>
                    <a:p>
                      <a:pPr>
                        <a:lnSpc>
                          <a:spcPct val="107000"/>
                        </a:lnSpc>
                        <a:spcAft>
                          <a:spcPts val="0"/>
                        </a:spcAft>
                      </a:pPr>
                      <a:endParaRPr lang="pt-PT" sz="900" kern="100" dirty="0">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b="1" kern="100" dirty="0">
                          <a:solidFill>
                            <a:schemeClr val="bg1"/>
                          </a:solidFill>
                          <a:effectLst/>
                          <a:latin typeface="+mn-lt"/>
                          <a:ea typeface="Calibri"/>
                          <a:cs typeface="Times New Roman"/>
                        </a:rPr>
                        <a:t>INSCRITOS</a:t>
                      </a:r>
                      <a:endParaRPr lang="pt-PT" sz="9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a:solidFill>
                            <a:schemeClr val="bg1"/>
                          </a:solidFill>
                          <a:effectLst/>
                          <a:latin typeface="+mn-lt"/>
                          <a:ea typeface="Calibri"/>
                          <a:cs typeface="Times New Roman"/>
                        </a:rPr>
                        <a:t>FREQUÊNCIA</a:t>
                      </a:r>
                      <a:endParaRPr lang="pt-PT" sz="9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900" b="1" kern="100">
                          <a:solidFill>
                            <a:schemeClr val="bg1"/>
                          </a:solidFill>
                          <a:effectLst/>
                          <a:latin typeface="+mn-lt"/>
                          <a:ea typeface="Calibri"/>
                          <a:cs typeface="Times New Roman"/>
                        </a:rPr>
                        <a:t>AVALIAÇÃO </a:t>
                      </a:r>
                      <a:endParaRPr lang="pt-PT" sz="9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chemeClr val="bg1"/>
                          </a:solidFill>
                          <a:effectLst/>
                          <a:latin typeface="+mn-lt"/>
                          <a:ea typeface="Calibri"/>
                          <a:cs typeface="Times New Roman"/>
                        </a:rPr>
                        <a:t>CONSIDERAÇÕES/ATIVIDADES REALIZADAS</a:t>
                      </a:r>
                      <a:endParaRPr lang="pt-PT" sz="1000" kern="100">
                        <a:solidFill>
                          <a:schemeClr val="bg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740198706"/>
                  </a:ext>
                </a:extLst>
              </a:tr>
              <a:tr h="524435">
                <a:tc>
                  <a:txBody>
                    <a:bodyPr/>
                    <a:lstStyle/>
                    <a:p>
                      <a:pPr>
                        <a:lnSpc>
                          <a:spcPct val="107000"/>
                        </a:lnSpc>
                        <a:spcAft>
                          <a:spcPts val="0"/>
                        </a:spcAft>
                      </a:pPr>
                      <a:r>
                        <a:rPr lang="pt-PT" sz="900" b="1" kern="100" dirty="0">
                          <a:solidFill>
                            <a:schemeClr val="tx1"/>
                          </a:solidFill>
                          <a:effectLst/>
                          <a:latin typeface="+mn-lt"/>
                          <a:ea typeface="Calibri"/>
                          <a:cs typeface="Times New Roman"/>
                        </a:rPr>
                        <a:t>Clube</a:t>
                      </a:r>
                      <a:r>
                        <a:rPr lang="pt-PT" sz="900" b="1" kern="100" baseline="0" dirty="0">
                          <a:solidFill>
                            <a:schemeClr val="tx1"/>
                          </a:solidFill>
                          <a:effectLst/>
                          <a:latin typeface="+mn-lt"/>
                          <a:ea typeface="Calibri"/>
                          <a:cs typeface="Times New Roman"/>
                        </a:rPr>
                        <a:t> de </a:t>
                      </a:r>
                      <a:r>
                        <a:rPr lang="pt-PT" sz="900" b="1" kern="100" dirty="0">
                          <a:solidFill>
                            <a:schemeClr val="tx1"/>
                          </a:solidFill>
                          <a:effectLst/>
                          <a:latin typeface="+mn-lt"/>
                          <a:ea typeface="Calibri"/>
                          <a:cs typeface="Times New Roman"/>
                        </a:rPr>
                        <a:t>Expressão Dramática</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14</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14</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MUITO 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lvl="0" algn="just">
                        <a:lnSpc>
                          <a:spcPct val="100000"/>
                        </a:lnSpc>
                        <a:spcBef>
                          <a:spcPts val="0"/>
                        </a:spcBef>
                        <a:spcAft>
                          <a:spcPts val="0"/>
                        </a:spcAft>
                        <a:buNone/>
                      </a:pPr>
                      <a:r>
                        <a:rPr lang="pt-PT" sz="900" dirty="0">
                          <a:solidFill>
                            <a:schemeClr val="tx1"/>
                          </a:solidFill>
                          <a:latin typeface="+mn-lt"/>
                        </a:rPr>
                        <a:t>O Clube de Expressão Dramática preparou duas atuações, que apresentou na festa de Natal, no encerramento do 1.º período. </a:t>
                      </a:r>
                      <a:endParaRPr lang="pt-PT" sz="900" dirty="0">
                        <a:solidFill>
                          <a:schemeClr val="tx1"/>
                        </a:solidFill>
                        <a:latin typeface="Calibri"/>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65708166"/>
                  </a:ext>
                </a:extLst>
              </a:tr>
              <a:tr h="548814">
                <a:tc>
                  <a:txBody>
                    <a:bodyPr/>
                    <a:lstStyle/>
                    <a:p>
                      <a:pPr>
                        <a:lnSpc>
                          <a:spcPct val="107000"/>
                        </a:lnSpc>
                        <a:spcAft>
                          <a:spcPts val="0"/>
                        </a:spcAft>
                      </a:pPr>
                      <a:r>
                        <a:rPr lang="pt-PT" sz="900" b="1" kern="100" dirty="0">
                          <a:solidFill>
                            <a:schemeClr val="tx1"/>
                          </a:solidFill>
                          <a:effectLst/>
                          <a:latin typeface="+mn-lt"/>
                          <a:ea typeface="Calibri"/>
                          <a:cs typeface="Times New Roman"/>
                        </a:rPr>
                        <a:t>Clube de Jornalismo</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0</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0</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lvl="0" algn="just">
                        <a:lnSpc>
                          <a:spcPct val="100000"/>
                        </a:lnSpc>
                        <a:spcAft>
                          <a:spcPts val="0"/>
                        </a:spcAft>
                        <a:buNone/>
                      </a:pPr>
                      <a:r>
                        <a:rPr lang="pt-PT" sz="900" kern="100" dirty="0">
                          <a:solidFill>
                            <a:schemeClr val="tx1"/>
                          </a:solidFill>
                          <a:effectLst/>
                          <a:latin typeface="+mn-lt"/>
                          <a:ea typeface="Calibri"/>
                          <a:cs typeface="Times New Roman"/>
                        </a:rPr>
                        <a:t>O Clube Jornalismo não tem alunos inscritos. No entanto, assegura a edição do Jornal Escolar “Repórter da Calheta”, que já teve 2 edições durante o presente ano letivo. Este clube tem assegurado a colaboração com os demais clubes desta unidade orgânica.</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040529173"/>
                  </a:ext>
                </a:extLst>
              </a:tr>
              <a:tr h="475120">
                <a:tc>
                  <a:txBody>
                    <a:bodyPr/>
                    <a:lstStyle/>
                    <a:p>
                      <a:pPr>
                        <a:lnSpc>
                          <a:spcPct val="107000"/>
                        </a:lnSpc>
                        <a:spcAft>
                          <a:spcPts val="0"/>
                        </a:spcAft>
                      </a:pPr>
                      <a:r>
                        <a:rPr lang="pt-PT" sz="900" b="1" kern="100" dirty="0">
                          <a:solidFill>
                            <a:schemeClr val="tx1"/>
                          </a:solidFill>
                          <a:effectLst/>
                          <a:latin typeface="+mn-lt"/>
                          <a:ea typeface="Calibri"/>
                          <a:cs typeface="Times New Roman"/>
                        </a:rPr>
                        <a:t>Clube Europeu</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0</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0</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900" kern="100" dirty="0">
                          <a:solidFill>
                            <a:schemeClr val="tx1"/>
                          </a:solidFill>
                          <a:effectLst/>
                          <a:latin typeface="+mn-lt"/>
                          <a:ea typeface="Calibri"/>
                          <a:cs typeface="Times New Roman"/>
                        </a:rPr>
                        <a:t>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kern="100" dirty="0">
                          <a:solidFill>
                            <a:schemeClr val="tx1"/>
                          </a:solidFill>
                          <a:effectLst/>
                          <a:latin typeface="+mn-lt"/>
                          <a:ea typeface="Calibri"/>
                          <a:cs typeface="Times New Roman"/>
                        </a:rPr>
                        <a:t>O Clube Europeu, no primeiro letivo, preparou as eleições do Parlamento dos Jovens 2026, contribui com jornal da Escola “Repórter da Calheta com artigos referentes à Europa e seus Estados Membros e desenvolveu atividades lúdico-pedagógicas com alunos dos diferentes níveis de Ensino, nomeadamente, Pré, 2º e 3º Ciclos do Ensino Básico e Ensino Secundário e PROFIJ.</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541248168"/>
                  </a:ext>
                </a:extLst>
              </a:tr>
              <a:tr h="1752358">
                <a:tc>
                  <a:txBody>
                    <a:bodyPr/>
                    <a:lstStyle/>
                    <a:p>
                      <a:pPr>
                        <a:lnSpc>
                          <a:spcPct val="107000"/>
                        </a:lnSpc>
                        <a:spcAft>
                          <a:spcPts val="0"/>
                        </a:spcAft>
                      </a:pPr>
                      <a:r>
                        <a:rPr lang="pt-PT" sz="900" b="1" kern="100" dirty="0">
                          <a:solidFill>
                            <a:schemeClr val="tx1"/>
                          </a:solidFill>
                          <a:effectLst/>
                          <a:latin typeface="+mn-lt"/>
                          <a:ea typeface="Arial" panose="020B0604020202020204" pitchFamily="34" charset="0"/>
                          <a:cs typeface="Times New Roman"/>
                        </a:rPr>
                        <a:t>Clube de Proteção Civil</a:t>
                      </a:r>
                      <a:endParaRPr lang="pt-PT" sz="900" b="1" kern="100" dirty="0">
                        <a:solidFill>
                          <a:schemeClr val="tx1"/>
                        </a:solidFill>
                        <a:effectLst/>
                        <a:latin typeface="+mn-lt"/>
                        <a:ea typeface="Calibri" panose="020F0502020204030204" pitchFamily="34" charset="0"/>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900" b="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900" b="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900" kern="100" dirty="0">
                        <a:solidFill>
                          <a:schemeClr val="tx1"/>
                        </a:solidFill>
                        <a:effectLst/>
                        <a:latin typeface="+mn-lt"/>
                        <a:ea typeface="Calibri" panose="020F0502020204030204" pitchFamily="34" charset="0"/>
                        <a:cs typeface="Times New Roman" panose="02020603050405020304" pitchFamily="18" charset="0"/>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fontAlgn="base">
                        <a:spcAft>
                          <a:spcPts val="0"/>
                        </a:spcAft>
                      </a:pPr>
                      <a:endParaRPr lang="pt-PT" sz="900" kern="100" dirty="0">
                        <a:solidFill>
                          <a:schemeClr val="tx1"/>
                        </a:solidFill>
                        <a:effectLst/>
                        <a:latin typeface="+mn-lt"/>
                        <a:ea typeface="Calibri"/>
                        <a:cs typeface="Times New Roman"/>
                      </a:endParaRPr>
                    </a:p>
                  </a:txBody>
                  <a:tcPr marL="31030" marR="31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429844712"/>
                  </a:ext>
                </a:extLst>
              </a:tr>
              <a:tr h="1155393">
                <a:tc>
                  <a:txBody>
                    <a:bodyPr/>
                    <a:lstStyle/>
                    <a:p>
                      <a:pPr algn="just">
                        <a:lnSpc>
                          <a:spcPct val="107000"/>
                        </a:lnSpc>
                        <a:spcAft>
                          <a:spcPts val="0"/>
                        </a:spcAft>
                      </a:pPr>
                      <a:r>
                        <a:rPr lang="pt-PT" sz="900" b="1" kern="100" dirty="0">
                          <a:solidFill>
                            <a:schemeClr val="tx1"/>
                          </a:solidFill>
                          <a:effectLst/>
                          <a:latin typeface="+mn-lt"/>
                          <a:ea typeface="Calibri"/>
                          <a:cs typeface="Times New Roman"/>
                        </a:rPr>
                        <a:t>Clube de Informática e Robótica</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just">
                        <a:lnSpc>
                          <a:spcPct val="107000"/>
                        </a:lnSpc>
                        <a:spcAft>
                          <a:spcPts val="0"/>
                        </a:spcAft>
                      </a:pPr>
                      <a:r>
                        <a:rPr lang="pt-PT" sz="900" kern="100" dirty="0">
                          <a:solidFill>
                            <a:schemeClr val="tx1"/>
                          </a:solidFill>
                          <a:effectLst/>
                          <a:latin typeface="+mn-lt"/>
                          <a:ea typeface="Calibri"/>
                          <a:cs typeface="Times New Roman"/>
                        </a:rPr>
                        <a:t>11</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900" kern="100" dirty="0">
                          <a:solidFill>
                            <a:schemeClr val="tx1"/>
                          </a:solidFill>
                          <a:effectLst/>
                          <a:latin typeface="+mn-lt"/>
                          <a:ea typeface="Calibri"/>
                          <a:cs typeface="Times New Roman"/>
                        </a:rPr>
                        <a:t>11</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9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900" kern="100" dirty="0">
                          <a:solidFill>
                            <a:schemeClr val="tx1"/>
                          </a:solidFill>
                          <a:effectLst/>
                          <a:latin typeface="+mn-lt"/>
                          <a:ea typeface="Calibri"/>
                          <a:cs typeface="Times New Roman"/>
                        </a:rPr>
                        <a:t>No 1.º período, o Clube de Informática e Robótica decorreu de forma muito positiva. Os alunos participaram com interesse e entusiasmo, revelando bom comportamento e respeito pelas regras.</a:t>
                      </a:r>
                    </a:p>
                    <a:p>
                      <a:pPr algn="just">
                        <a:lnSpc>
                          <a:spcPct val="100000"/>
                        </a:lnSpc>
                        <a:spcAft>
                          <a:spcPts val="0"/>
                        </a:spcAft>
                      </a:pPr>
                      <a:r>
                        <a:rPr lang="pt-PT" sz="900" kern="100" dirty="0">
                          <a:solidFill>
                            <a:schemeClr val="tx1"/>
                          </a:solidFill>
                          <a:effectLst/>
                          <a:latin typeface="+mn-lt"/>
                          <a:ea typeface="Calibri"/>
                          <a:cs typeface="Times New Roman"/>
                        </a:rPr>
                        <a:t>Foram realizadas todas as atividades previstas, adequadas, promovendo o desenvolvimento de competências digitais básicas, a autonomia e a criatividade. Os alunos conseguiram realizar as tarefas propostas com sucesso.</a:t>
                      </a:r>
                    </a:p>
                    <a:p>
                      <a:pPr algn="just">
                        <a:lnSpc>
                          <a:spcPct val="100000"/>
                        </a:lnSpc>
                        <a:spcAft>
                          <a:spcPts val="0"/>
                        </a:spcAft>
                      </a:pPr>
                      <a:r>
                        <a:rPr lang="pt-PT" sz="900" kern="100" dirty="0">
                          <a:solidFill>
                            <a:schemeClr val="tx1"/>
                          </a:solidFill>
                          <a:effectLst/>
                          <a:latin typeface="+mn-lt"/>
                          <a:ea typeface="Calibri"/>
                          <a:cs typeface="Times New Roman"/>
                        </a:rPr>
                        <a:t>De um modo geral, o balanço do 1.º período é muito bom, tendo sido atingidos os objetivos definidos.</a:t>
                      </a:r>
                    </a:p>
                    <a:p>
                      <a:pPr algn="just">
                        <a:lnSpc>
                          <a:spcPct val="100000"/>
                        </a:lnSpc>
                        <a:spcAft>
                          <a:spcPts val="0"/>
                        </a:spcAft>
                      </a:pPr>
                      <a:endParaRPr lang="pt-PT" sz="900" kern="100" dirty="0">
                        <a:solidFill>
                          <a:schemeClr val="tx1"/>
                        </a:solidFill>
                        <a:effectLst/>
                        <a:latin typeface="+mn-lt"/>
                        <a:ea typeface="Calibri"/>
                        <a:cs typeface="Times New Roman"/>
                      </a:endParaRPr>
                    </a:p>
                  </a:txBody>
                  <a:tcPr marL="31030" marR="3103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664119692"/>
                  </a:ext>
                </a:extLst>
              </a:tr>
            </a:tbl>
          </a:graphicData>
        </a:graphic>
      </p:graphicFrame>
    </p:spTree>
    <p:extLst>
      <p:ext uri="{BB962C8B-B14F-4D97-AF65-F5344CB8AC3E}">
        <p14:creationId xmlns:p14="http://schemas.microsoft.com/office/powerpoint/2010/main" val="41833724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C6D61-978F-D2AD-F51A-93D9CD935B4B}"/>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AB6BE876-2A44-CDA0-EA29-E7550F573B03}"/>
              </a:ext>
            </a:extLst>
          </p:cNvPr>
          <p:cNvSpPr txBox="1"/>
          <p:nvPr/>
        </p:nvSpPr>
        <p:spPr>
          <a:xfrm>
            <a:off x="500279" y="711606"/>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3FC5A777-13F6-256B-C73D-2C7EAC151224}"/>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84380F34-F45A-CE0A-FA1D-8FD3D65AFF2B}"/>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B6224063-A103-D0B7-8C7B-629016CE942A}"/>
              </a:ext>
            </a:extLst>
          </p:cNvPr>
          <p:cNvGraphicFramePr>
            <a:graphicFrameLocks noGrp="1"/>
          </p:cNvGraphicFramePr>
          <p:nvPr>
            <p:extLst>
              <p:ext uri="{D42A27DB-BD31-4B8C-83A1-F6EECF244321}">
                <p14:modId xmlns:p14="http://schemas.microsoft.com/office/powerpoint/2010/main" val="3571191768"/>
              </p:ext>
            </p:extLst>
          </p:nvPr>
        </p:nvGraphicFramePr>
        <p:xfrm>
          <a:off x="626503" y="1011688"/>
          <a:ext cx="8098971" cy="4802558"/>
        </p:xfrm>
        <a:graphic>
          <a:graphicData uri="http://schemas.openxmlformats.org/drawingml/2006/table">
            <a:tbl>
              <a:tblPr firstRow="1" firstCol="1" bandRow="1">
                <a:tableStyleId>{5C22544A-7EE6-4342-B048-85BDC9FD1C3A}</a:tableStyleId>
              </a:tblPr>
              <a:tblGrid>
                <a:gridCol w="890396">
                  <a:extLst>
                    <a:ext uri="{9D8B030D-6E8A-4147-A177-3AD203B41FA5}">
                      <a16:colId xmlns:a16="http://schemas.microsoft.com/office/drawing/2014/main" val="3460465724"/>
                    </a:ext>
                  </a:extLst>
                </a:gridCol>
                <a:gridCol w="529101">
                  <a:extLst>
                    <a:ext uri="{9D8B030D-6E8A-4147-A177-3AD203B41FA5}">
                      <a16:colId xmlns:a16="http://schemas.microsoft.com/office/drawing/2014/main" val="2914189650"/>
                    </a:ext>
                  </a:extLst>
                </a:gridCol>
                <a:gridCol w="557348">
                  <a:extLst>
                    <a:ext uri="{9D8B030D-6E8A-4147-A177-3AD203B41FA5}">
                      <a16:colId xmlns:a16="http://schemas.microsoft.com/office/drawing/2014/main" val="3552214507"/>
                    </a:ext>
                  </a:extLst>
                </a:gridCol>
                <a:gridCol w="409303">
                  <a:extLst>
                    <a:ext uri="{9D8B030D-6E8A-4147-A177-3AD203B41FA5}">
                      <a16:colId xmlns:a16="http://schemas.microsoft.com/office/drawing/2014/main" val="2517071875"/>
                    </a:ext>
                  </a:extLst>
                </a:gridCol>
                <a:gridCol w="304800">
                  <a:extLst>
                    <a:ext uri="{9D8B030D-6E8A-4147-A177-3AD203B41FA5}">
                      <a16:colId xmlns:a16="http://schemas.microsoft.com/office/drawing/2014/main" val="3141071530"/>
                    </a:ext>
                  </a:extLst>
                </a:gridCol>
                <a:gridCol w="409303">
                  <a:extLst>
                    <a:ext uri="{9D8B030D-6E8A-4147-A177-3AD203B41FA5}">
                      <a16:colId xmlns:a16="http://schemas.microsoft.com/office/drawing/2014/main" val="1750213880"/>
                    </a:ext>
                  </a:extLst>
                </a:gridCol>
                <a:gridCol w="818606">
                  <a:extLst>
                    <a:ext uri="{9D8B030D-6E8A-4147-A177-3AD203B41FA5}">
                      <a16:colId xmlns:a16="http://schemas.microsoft.com/office/drawing/2014/main" val="2094943888"/>
                    </a:ext>
                  </a:extLst>
                </a:gridCol>
                <a:gridCol w="3143794">
                  <a:extLst>
                    <a:ext uri="{9D8B030D-6E8A-4147-A177-3AD203B41FA5}">
                      <a16:colId xmlns:a16="http://schemas.microsoft.com/office/drawing/2014/main" val="3810729796"/>
                    </a:ext>
                  </a:extLst>
                </a:gridCol>
                <a:gridCol w="1036320">
                  <a:extLst>
                    <a:ext uri="{9D8B030D-6E8A-4147-A177-3AD203B41FA5}">
                      <a16:colId xmlns:a16="http://schemas.microsoft.com/office/drawing/2014/main" val="1370164401"/>
                    </a:ext>
                  </a:extLst>
                </a:gridCol>
              </a:tblGrid>
              <a:tr h="128629">
                <a:tc>
                  <a:txBody>
                    <a:bodyPr/>
                    <a:lstStyle/>
                    <a:p>
                      <a:pP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a:effectLst/>
                        </a:rPr>
                        <a:t>alunos apoiados (acrescentar uma linha por cada aluno)</a:t>
                      </a:r>
                      <a:endParaRPr lang="pt-PT" sz="1100">
                        <a:effectLst/>
                      </a:endParaRPr>
                    </a:p>
                    <a:p>
                      <a:pPr algn="ct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spcAft>
                          <a:spcPts val="0"/>
                        </a:spcAft>
                      </a:pPr>
                      <a:r>
                        <a:rPr lang="pt-PT" sz="1050" b="1">
                          <a:effectLst/>
                          <a:latin typeface="+mn-lt"/>
                        </a:rPr>
                        <a:t>Docente</a:t>
                      </a:r>
                      <a:endParaRPr lang="pt-PT" sz="1100" b="1">
                        <a:effectLst/>
                        <a:latin typeface="+mn-lt"/>
                        <a:ea typeface="Times New Roman" panose="02020603050405020304" pitchFamily="18" charset="0"/>
                      </a:endParaRPr>
                    </a:p>
                  </a:txBody>
                  <a:tcPr marL="26497" marR="26497" marT="0" marB="0"/>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a:effectLst/>
                          <a:latin typeface="+mn-lt"/>
                        </a:rPr>
                        <a:t>Avaliação da medida</a:t>
                      </a:r>
                      <a:endParaRPr lang="pt-PT" sz="1100" b="1">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231737">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a:txBody>
                    <a:bodyPr/>
                    <a:lstStyle/>
                    <a:p>
                      <a:pPr>
                        <a:spcAft>
                          <a:spcPts val="0"/>
                        </a:spcAft>
                      </a:pPr>
                      <a:r>
                        <a:rPr lang="pt-PT" sz="1100" dirty="0">
                          <a:solidFill>
                            <a:schemeClr val="tx1"/>
                          </a:solidFill>
                          <a:effectLst/>
                          <a:latin typeface="+mn-lt"/>
                          <a:ea typeface="Times New Roman" panose="02020603050405020304" pitchFamily="18" charset="0"/>
                        </a:rPr>
                        <a:t>Ana Silva</a:t>
                      </a:r>
                    </a:p>
                  </a:txBody>
                  <a:tcPr marL="26497" marR="26497" marT="0" marB="0" anchor="ctr"/>
                </a:tc>
                <a:tc>
                  <a:txBody>
                    <a:bodyPr/>
                    <a:lstStyle/>
                    <a:p>
                      <a:pPr algn="ctr">
                        <a:spcAft>
                          <a:spcPts val="0"/>
                        </a:spcAft>
                      </a:pPr>
                      <a:r>
                        <a:rPr lang="pt-PT" sz="1100" dirty="0">
                          <a:solidFill>
                            <a:schemeClr val="tx1"/>
                          </a:solidFill>
                          <a:effectLst/>
                          <a:latin typeface="+mn-lt"/>
                          <a:ea typeface="Times New Roman" panose="02020603050405020304" pitchFamily="18" charset="0"/>
                        </a:rPr>
                        <a:t>5</a:t>
                      </a:r>
                    </a:p>
                  </a:txBody>
                  <a:tcPr marL="26497" marR="26497" marT="0" marB="0" anchor="ctr"/>
                </a:tc>
                <a:tc>
                  <a:txBody>
                    <a:bodyPr/>
                    <a:lstStyle/>
                    <a:p>
                      <a:pPr algn="ctr">
                        <a:spcAft>
                          <a:spcPts val="0"/>
                        </a:spcAft>
                      </a:pPr>
                      <a:r>
                        <a:rPr lang="pt-PT" sz="1100" dirty="0">
                          <a:solidFill>
                            <a:schemeClr val="tx1"/>
                          </a:solidFill>
                          <a:effectLst/>
                          <a:latin typeface="+mn-lt"/>
                          <a:ea typeface="Times New Roman" panose="02020603050405020304" pitchFamily="18" charset="0"/>
                        </a:rPr>
                        <a:t>9ºA</a:t>
                      </a:r>
                    </a:p>
                  </a:txBody>
                  <a:tcPr marL="26497" marR="26497" marT="0" marB="0" anchor="ctr"/>
                </a:tc>
                <a:tc>
                  <a:txBody>
                    <a:bodyPr/>
                    <a:lstStyle/>
                    <a:p>
                      <a:pPr algn="ctr">
                        <a:spcAft>
                          <a:spcPts val="0"/>
                        </a:spcAft>
                      </a:pPr>
                      <a:endParaRPr lang="pt-PT" sz="1100" dirty="0">
                        <a:solidFill>
                          <a:schemeClr val="tx1"/>
                        </a:solidFill>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dirty="0">
                        <a:solidFill>
                          <a:schemeClr val="tx1"/>
                        </a:solidFill>
                        <a:effectLst/>
                        <a:latin typeface="+mn-lt"/>
                        <a:ea typeface="Times New Roman" panose="02020603050405020304" pitchFamily="18" charset="0"/>
                      </a:endParaRPr>
                    </a:p>
                  </a:txBody>
                  <a:tcPr marL="26497" marR="26497" marT="0" marB="0" anchor="ctr"/>
                </a:tc>
                <a:tc>
                  <a:txBody>
                    <a:bodyPr/>
                    <a:lstStyle/>
                    <a:p>
                      <a:pPr algn="ctr">
                        <a:spcAft>
                          <a:spcPts val="0"/>
                        </a:spcAft>
                      </a:pPr>
                      <a:r>
                        <a:rPr lang="pt-PT" sz="1100" dirty="0">
                          <a:solidFill>
                            <a:schemeClr val="tx1"/>
                          </a:solidFill>
                          <a:effectLst/>
                          <a:latin typeface="+mn-lt"/>
                          <a:ea typeface="Times New Roman" panose="02020603050405020304" pitchFamily="18" charset="0"/>
                        </a:rPr>
                        <a:t>X</a:t>
                      </a:r>
                    </a:p>
                  </a:txBody>
                  <a:tcPr marL="26497" marR="26497" marT="0" marB="0" anchor="ctr"/>
                </a:tc>
                <a:tc>
                  <a:txBody>
                    <a:bodyPr/>
                    <a:lstStyle/>
                    <a:p>
                      <a:pPr algn="ctr">
                        <a:spcAft>
                          <a:spcPts val="0"/>
                        </a:spcAft>
                      </a:pPr>
                      <a:endParaRPr lang="pt-PT" sz="1100">
                        <a:solidFill>
                          <a:schemeClr val="tx1"/>
                        </a:solidFill>
                        <a:effectLst/>
                        <a:latin typeface="+mn-lt"/>
                        <a:ea typeface="Times New Roman" panose="02020603050405020304" pitchFamily="18" charset="0"/>
                      </a:endParaRPr>
                    </a:p>
                  </a:txBody>
                  <a:tcPr marL="26497" marR="26497" marT="0" marB="0" anchor="ctr"/>
                </a:tc>
                <a:tc>
                  <a:txBody>
                    <a:bodyPr/>
                    <a:lstStyle/>
                    <a:p>
                      <a:pPr algn="just">
                        <a:spcAft>
                          <a:spcPts val="0"/>
                        </a:spcAft>
                      </a:pPr>
                      <a:r>
                        <a:rPr lang="pt-PT" sz="1100">
                          <a:solidFill>
                            <a:schemeClr val="tx1"/>
                          </a:solidFill>
                          <a:effectLst/>
                          <a:latin typeface="+mn-lt"/>
                          <a:ea typeface="Times New Roman" panose="02020603050405020304" pitchFamily="18" charset="0"/>
                        </a:rPr>
                        <a:t>Nas sessões de tutoria foi feito um balanço dos resultados alcançados até ao momento, assinalando as áreas em que o aluno deve demonstrar maior empenho. Semanalmente, foi discutido com o aluno que tarefas haviam sido concluídas e quais as prioritárias para a semana seguinte, por forma a cumprir todas as atividades solicitadas pelos docentes. Procurou-se apoiar o aluno na preparação de trabalhos e de momentos de avaliação.</a:t>
                      </a:r>
                    </a:p>
                    <a:p>
                      <a:pPr algn="just">
                        <a:spcAft>
                          <a:spcPts val="0"/>
                        </a:spcAft>
                      </a:pPr>
                      <a:endParaRPr lang="pt-PT" sz="1100">
                        <a:solidFill>
                          <a:schemeClr val="tx1"/>
                        </a:solidFill>
                        <a:effectLst/>
                        <a:latin typeface="+mn-lt"/>
                        <a:ea typeface="Times New Roman" panose="02020603050405020304" pitchFamily="18" charset="0"/>
                      </a:endParaRPr>
                    </a:p>
                  </a:txBody>
                  <a:tcPr marL="26497" marR="26497" marT="0" marB="0"/>
                </a:tc>
                <a:tc>
                  <a:txBody>
                    <a:bodyPr/>
                    <a:lstStyle/>
                    <a:p>
                      <a:pPr>
                        <a:spcAft>
                          <a:spcPts val="0"/>
                        </a:spcAft>
                      </a:pPr>
                      <a:r>
                        <a:rPr lang="pt-PT" sz="1050">
                          <a:effectLst/>
                          <a:latin typeface="+mn-lt"/>
                        </a:rPr>
                        <a:t> </a:t>
                      </a:r>
                      <a:endParaRPr lang="pt-PT" sz="110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3625783818"/>
                  </a:ext>
                </a:extLst>
              </a:tr>
              <a:tr h="257258">
                <a:tc>
                  <a:txBody>
                    <a:bodyPr/>
                    <a:lstStyle/>
                    <a:p>
                      <a:pPr>
                        <a:spcAft>
                          <a:spcPts val="0"/>
                        </a:spcAft>
                      </a:pPr>
                      <a:r>
                        <a:rPr lang="pt-PT" sz="1100">
                          <a:solidFill>
                            <a:schemeClr val="tx1"/>
                          </a:solidFill>
                          <a:effectLst/>
                          <a:latin typeface="+mn-lt"/>
                          <a:ea typeface="Times New Roman" panose="02020603050405020304" pitchFamily="18" charset="0"/>
                        </a:rPr>
                        <a:t>Maria José Silva</a:t>
                      </a:r>
                    </a:p>
                  </a:txBody>
                  <a:tcPr marL="26497" marR="26497" marT="0" marB="0" anchor="ctr"/>
                </a:tc>
                <a:tc>
                  <a:txBody>
                    <a:bodyPr/>
                    <a:lstStyle/>
                    <a:p>
                      <a:pPr algn="ctr">
                        <a:spcAft>
                          <a:spcPts val="0"/>
                        </a:spcAft>
                      </a:pPr>
                      <a:r>
                        <a:rPr lang="pt-PT" sz="1100">
                          <a:effectLst/>
                          <a:latin typeface="+mn-lt"/>
                          <a:ea typeface="Times New Roman" panose="02020603050405020304" pitchFamily="18" charset="0"/>
                        </a:rPr>
                        <a:t>5</a:t>
                      </a:r>
                    </a:p>
                  </a:txBody>
                  <a:tcPr marL="26497" marR="26497" marT="0" marB="0" anchor="ctr"/>
                </a:tc>
                <a:tc>
                  <a:txBody>
                    <a:bodyPr/>
                    <a:lstStyle/>
                    <a:p>
                      <a:pPr algn="ctr">
                        <a:spcAft>
                          <a:spcPts val="0"/>
                        </a:spcAft>
                      </a:pPr>
                      <a:r>
                        <a:rPr lang="pt-PT" sz="1100">
                          <a:effectLst/>
                          <a:latin typeface="+mn-lt"/>
                          <a:ea typeface="Times New Roman" panose="02020603050405020304" pitchFamily="18" charset="0"/>
                        </a:rPr>
                        <a:t>8ºA</a:t>
                      </a:r>
                    </a:p>
                  </a:txBody>
                  <a:tcPr marL="26497" marR="26497" marT="0" marB="0" anchor="ctr"/>
                </a:tc>
                <a:tc>
                  <a:txBody>
                    <a:bodyPr/>
                    <a:lstStyle/>
                    <a:p>
                      <a:pPr algn="ctr">
                        <a:spcAft>
                          <a:spcPts val="0"/>
                        </a:spcAft>
                      </a:pPr>
                      <a:endParaRPr lang="pt-PT" sz="1100">
                        <a:effectLst/>
                        <a:latin typeface="+mn-lt"/>
                        <a:ea typeface="Times New Roman" panose="02020603050405020304" pitchFamily="18" charset="0"/>
                      </a:endParaRPr>
                    </a:p>
                  </a:txBody>
                  <a:tcPr marL="26497" marR="26497" marT="0" marB="0" anchor="ctr"/>
                </a:tc>
                <a:tc>
                  <a:txBody>
                    <a:bodyPr/>
                    <a:lstStyle/>
                    <a:p>
                      <a:pPr algn="ctr">
                        <a:spcAft>
                          <a:spcPts val="0"/>
                        </a:spcAft>
                      </a:pPr>
                      <a:r>
                        <a:rPr lang="pt-PT" sz="1100">
                          <a:effectLst/>
                          <a:latin typeface="+mn-lt"/>
                          <a:ea typeface="Times New Roman" panose="02020603050405020304" pitchFamily="18" charset="0"/>
                        </a:rPr>
                        <a:t>X</a:t>
                      </a:r>
                    </a:p>
                  </a:txBody>
                  <a:tcPr marL="26497" marR="26497" marT="0" marB="0" anchor="ctr"/>
                </a:tc>
                <a:tc>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nchor="ctr"/>
                </a:tc>
                <a:tc>
                  <a:txBody>
                    <a:bodyPr/>
                    <a:lstStyle/>
                    <a:p>
                      <a:pPr algn="just">
                        <a:spcAft>
                          <a:spcPts val="0"/>
                        </a:spcAft>
                      </a:pPr>
                      <a:r>
                        <a:rPr lang="pt-PT" sz="1100">
                          <a:solidFill>
                            <a:schemeClr val="tx1"/>
                          </a:solidFill>
                          <a:effectLst/>
                          <a:latin typeface="+mn-lt"/>
                          <a:ea typeface="Times New Roman" panose="02020603050405020304" pitchFamily="18" charset="0"/>
                        </a:rPr>
                        <a:t>As atividades realizadas passaram pela análise dos hábitos de estudo dos alunos, organização do calendário de testes/trabalhos, dos cadernos das disciplinas e das fichas de trabalho, pela realização de trabalhos de casa e preparação para os momentos de avaliação. O aluno realizou, de uma forma geral, as atividades de tutoria, distando-se, no entanto, com bastante facilidade. Para além disso, não revelou verdadeiro interesse ou empenho, sendo que a realização de qualquer atividade só foi conseguida após grande insistência da docente e com o incentivo da colega. </a:t>
                      </a:r>
                    </a:p>
                  </a:txBody>
                  <a:tcPr marL="26497" marR="26497" marT="0" marB="0"/>
                </a:tc>
                <a:tc>
                  <a:txBody>
                    <a:bodyPr/>
                    <a:lstStyle/>
                    <a:p>
                      <a:pPr>
                        <a:spcAft>
                          <a:spcPts val="0"/>
                        </a:spcAft>
                      </a:pPr>
                      <a:r>
                        <a:rPr lang="pt-PT" sz="1050" dirty="0">
                          <a:effectLst/>
                          <a:latin typeface="+mn-lt"/>
                        </a:rPr>
                        <a:t> Por não revelar, neste momento, real necessidade e por não tirar o melhor partido desta medida</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3803191401"/>
                  </a:ext>
                </a:extLst>
              </a:tr>
            </a:tbl>
          </a:graphicData>
        </a:graphic>
      </p:graphicFrame>
    </p:spTree>
    <p:extLst>
      <p:ext uri="{BB962C8B-B14F-4D97-AF65-F5344CB8AC3E}">
        <p14:creationId xmlns:p14="http://schemas.microsoft.com/office/powerpoint/2010/main" val="6295968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EC267-D5AE-9BBD-AFD8-DFFE1E486DB1}"/>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CCFD7779-929D-75E0-691C-106B6A871CBE}"/>
              </a:ext>
            </a:extLst>
          </p:cNvPr>
          <p:cNvSpPr txBox="1"/>
          <p:nvPr/>
        </p:nvSpPr>
        <p:spPr>
          <a:xfrm>
            <a:off x="500279" y="939584"/>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 APOIO TUTORIAL</a:t>
            </a:r>
            <a:endParaRPr lang="pt-PT" sz="1350">
              <a:solidFill>
                <a:schemeClr val="bg1"/>
              </a:solidFill>
              <a:latin typeface="Arial Black" panose="020B0A04020102020204" pitchFamily="34" charset="0"/>
              <a:ea typeface="Times New Roman" panose="02020603050405020304" pitchFamily="18" charset="0"/>
            </a:endParaRPr>
          </a:p>
        </p:txBody>
      </p:sp>
      <p:pic>
        <p:nvPicPr>
          <p:cNvPr id="3" name="Imagem 2">
            <a:extLst>
              <a:ext uri="{FF2B5EF4-FFF2-40B4-BE49-F238E27FC236}">
                <a16:creationId xmlns:a16="http://schemas.microsoft.com/office/drawing/2014/main" id="{B1B3DB0F-9408-6A74-7288-1FCAE036A10C}"/>
              </a:ext>
            </a:extLst>
          </p:cNvPr>
          <p:cNvPicPr>
            <a:picLocks noChangeAspect="1"/>
          </p:cNvPicPr>
          <p:nvPr/>
        </p:nvPicPr>
        <p:blipFill>
          <a:blip r:embed="rId2"/>
          <a:stretch>
            <a:fillRect/>
          </a:stretch>
        </p:blipFill>
        <p:spPr>
          <a:xfrm>
            <a:off x="7317867" y="-525313"/>
            <a:ext cx="3359187" cy="2773920"/>
          </a:xfrm>
          <a:prstGeom prst="rect">
            <a:avLst/>
          </a:prstGeom>
        </p:spPr>
      </p:pic>
      <p:sp>
        <p:nvSpPr>
          <p:cNvPr id="8" name="CaixaDeTexto 7">
            <a:extLst>
              <a:ext uri="{FF2B5EF4-FFF2-40B4-BE49-F238E27FC236}">
                <a16:creationId xmlns:a16="http://schemas.microsoft.com/office/drawing/2014/main" id="{717716B7-E0FF-DA90-196A-66C6BC070D82}"/>
              </a:ext>
            </a:extLst>
          </p:cNvPr>
          <p:cNvSpPr txBox="1"/>
          <p:nvPr/>
        </p:nvSpPr>
        <p:spPr>
          <a:xfrm>
            <a:off x="262145" y="237419"/>
            <a:ext cx="5360885" cy="300082"/>
          </a:xfrm>
          <a:prstGeom prst="rect">
            <a:avLst/>
          </a:prstGeom>
          <a:solidFill>
            <a:schemeClr val="accent1">
              <a:lumMod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pt-PT" sz="1350">
                <a:solidFill>
                  <a:schemeClr val="bg1"/>
                </a:solidFill>
                <a:latin typeface="Arial Black" panose="020B0A04020102020204" pitchFamily="34" charset="0"/>
              </a:rPr>
              <a:t>3. PROGRAMA DE APOIO EDUCATIVO</a:t>
            </a:r>
          </a:p>
        </p:txBody>
      </p:sp>
      <p:graphicFrame>
        <p:nvGraphicFramePr>
          <p:cNvPr id="2" name="Tabela 1">
            <a:extLst>
              <a:ext uri="{FF2B5EF4-FFF2-40B4-BE49-F238E27FC236}">
                <a16:creationId xmlns:a16="http://schemas.microsoft.com/office/drawing/2014/main" id="{388833DE-A1CC-E662-2D3F-651ADAA2C846}"/>
              </a:ext>
            </a:extLst>
          </p:cNvPr>
          <p:cNvGraphicFramePr>
            <a:graphicFrameLocks noGrp="1"/>
          </p:cNvGraphicFramePr>
          <p:nvPr>
            <p:extLst>
              <p:ext uri="{D42A27DB-BD31-4B8C-83A1-F6EECF244321}">
                <p14:modId xmlns:p14="http://schemas.microsoft.com/office/powerpoint/2010/main" val="1698797824"/>
              </p:ext>
            </p:extLst>
          </p:nvPr>
        </p:nvGraphicFramePr>
        <p:xfrm>
          <a:off x="500279" y="1641749"/>
          <a:ext cx="8805085" cy="4052661"/>
        </p:xfrm>
        <a:graphic>
          <a:graphicData uri="http://schemas.openxmlformats.org/drawingml/2006/table">
            <a:tbl>
              <a:tblPr firstRow="1" firstCol="1" bandRow="1">
                <a:tableStyleId>{5C22544A-7EE6-4342-B048-85BDC9FD1C3A}</a:tableStyleId>
              </a:tblPr>
              <a:tblGrid>
                <a:gridCol w="968026">
                  <a:extLst>
                    <a:ext uri="{9D8B030D-6E8A-4147-A177-3AD203B41FA5}">
                      <a16:colId xmlns:a16="http://schemas.microsoft.com/office/drawing/2014/main" val="3460465724"/>
                    </a:ext>
                  </a:extLst>
                </a:gridCol>
                <a:gridCol w="844930">
                  <a:extLst>
                    <a:ext uri="{9D8B030D-6E8A-4147-A177-3AD203B41FA5}">
                      <a16:colId xmlns:a16="http://schemas.microsoft.com/office/drawing/2014/main" val="2914189650"/>
                    </a:ext>
                  </a:extLst>
                </a:gridCol>
                <a:gridCol w="469137">
                  <a:extLst>
                    <a:ext uri="{9D8B030D-6E8A-4147-A177-3AD203B41FA5}">
                      <a16:colId xmlns:a16="http://schemas.microsoft.com/office/drawing/2014/main" val="3552214507"/>
                    </a:ext>
                  </a:extLst>
                </a:gridCol>
                <a:gridCol w="312093">
                  <a:extLst>
                    <a:ext uri="{9D8B030D-6E8A-4147-A177-3AD203B41FA5}">
                      <a16:colId xmlns:a16="http://schemas.microsoft.com/office/drawing/2014/main" val="2517071875"/>
                    </a:ext>
                  </a:extLst>
                </a:gridCol>
                <a:gridCol w="331374">
                  <a:extLst>
                    <a:ext uri="{9D8B030D-6E8A-4147-A177-3AD203B41FA5}">
                      <a16:colId xmlns:a16="http://schemas.microsoft.com/office/drawing/2014/main" val="3141071530"/>
                    </a:ext>
                  </a:extLst>
                </a:gridCol>
                <a:gridCol w="444988">
                  <a:extLst>
                    <a:ext uri="{9D8B030D-6E8A-4147-A177-3AD203B41FA5}">
                      <a16:colId xmlns:a16="http://schemas.microsoft.com/office/drawing/2014/main" val="1750213880"/>
                    </a:ext>
                  </a:extLst>
                </a:gridCol>
                <a:gridCol w="889977">
                  <a:extLst>
                    <a:ext uri="{9D8B030D-6E8A-4147-A177-3AD203B41FA5}">
                      <a16:colId xmlns:a16="http://schemas.microsoft.com/office/drawing/2014/main" val="2094943888"/>
                    </a:ext>
                  </a:extLst>
                </a:gridCol>
                <a:gridCol w="3417888">
                  <a:extLst>
                    <a:ext uri="{9D8B030D-6E8A-4147-A177-3AD203B41FA5}">
                      <a16:colId xmlns:a16="http://schemas.microsoft.com/office/drawing/2014/main" val="3810729796"/>
                    </a:ext>
                  </a:extLst>
                </a:gridCol>
                <a:gridCol w="1126672">
                  <a:extLst>
                    <a:ext uri="{9D8B030D-6E8A-4147-A177-3AD203B41FA5}">
                      <a16:colId xmlns:a16="http://schemas.microsoft.com/office/drawing/2014/main" val="1370164401"/>
                    </a:ext>
                  </a:extLst>
                </a:gridCol>
              </a:tblGrid>
              <a:tr h="0">
                <a:tc>
                  <a:txBody>
                    <a:bodyPr/>
                    <a:lstStyle/>
                    <a:p>
                      <a:pPr>
                        <a:spcAft>
                          <a:spcPts val="0"/>
                        </a:spcAft>
                      </a:pPr>
                      <a:r>
                        <a:rPr lang="pt-PT" sz="1050">
                          <a:effectLst/>
                        </a:rPr>
                        <a:t> </a:t>
                      </a:r>
                      <a:endParaRPr lang="pt-PT" sz="1100">
                        <a:effectLst/>
                        <a:latin typeface="Times New Roman" panose="02020603050405020304" pitchFamily="18" charset="0"/>
                        <a:ea typeface="Times New Roman" panose="02020603050405020304" pitchFamily="18" charset="0"/>
                      </a:endParaRPr>
                    </a:p>
                  </a:txBody>
                  <a:tcPr marL="26497" marR="26497" marT="0" marB="0"/>
                </a:tc>
                <a:tc gridSpan="8">
                  <a:txBody>
                    <a:bodyPr/>
                    <a:lstStyle/>
                    <a:p>
                      <a:pPr algn="ctr">
                        <a:spcAft>
                          <a:spcPts val="0"/>
                        </a:spcAft>
                      </a:pPr>
                      <a:r>
                        <a:rPr lang="pt-PT" sz="1050" dirty="0">
                          <a:effectLst/>
                        </a:rPr>
                        <a:t>Alunos apoiados (acrescentar uma linha por cada aluno)</a:t>
                      </a:r>
                      <a:endParaRPr lang="pt-PT" sz="1100" dirty="0">
                        <a:effectLst/>
                      </a:endParaRPr>
                    </a:p>
                    <a:p>
                      <a:pPr algn="ctr">
                        <a:spcAft>
                          <a:spcPts val="0"/>
                        </a:spcAft>
                      </a:pPr>
                      <a:r>
                        <a:rPr lang="pt-PT" sz="1050" dirty="0">
                          <a:effectLst/>
                        </a:rPr>
                        <a:t> </a:t>
                      </a:r>
                      <a:endParaRPr lang="pt-PT" sz="1100" dirty="0">
                        <a:effectLst/>
                        <a:latin typeface="Times New Roman" panose="02020603050405020304" pitchFamily="18" charset="0"/>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380893445"/>
                  </a:ext>
                </a:extLst>
              </a:tr>
              <a:tr h="562701">
                <a:tc rowSpan="2">
                  <a:txBody>
                    <a:bodyPr/>
                    <a:lstStyle/>
                    <a:p>
                      <a:pPr>
                        <a:spcAft>
                          <a:spcPts val="0"/>
                        </a:spcAft>
                      </a:pPr>
                      <a:r>
                        <a:rPr lang="pt-PT" sz="1050" b="1">
                          <a:effectLst/>
                          <a:latin typeface="+mn-lt"/>
                        </a:rPr>
                        <a:t>Docente</a:t>
                      </a:r>
                      <a:endParaRPr lang="pt-PT" sz="1100" b="1">
                        <a:effectLst/>
                        <a:latin typeface="+mn-lt"/>
                        <a:ea typeface="Times New Roman" panose="02020603050405020304" pitchFamily="18" charset="0"/>
                      </a:endParaRPr>
                    </a:p>
                  </a:txBody>
                  <a:tcPr marL="26497" marR="26497" marT="0" marB="0"/>
                </a:tc>
                <a:tc rowSpan="2">
                  <a:txBody>
                    <a:bodyPr/>
                    <a:lstStyle/>
                    <a:p>
                      <a:pPr>
                        <a:spcAft>
                          <a:spcPts val="0"/>
                        </a:spcAft>
                      </a:pPr>
                      <a:r>
                        <a:rPr lang="pt-PT" sz="1050" b="1">
                          <a:effectLst/>
                          <a:latin typeface="+mn-lt"/>
                        </a:rPr>
                        <a:t>Nº sessões</a:t>
                      </a:r>
                      <a:endParaRPr lang="pt-PT" sz="1100" b="1">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50" b="1">
                          <a:effectLst/>
                          <a:latin typeface="+mn-lt"/>
                        </a:rPr>
                        <a:t>Ano</a:t>
                      </a:r>
                      <a:endParaRPr lang="pt-PT" sz="1100" b="1">
                        <a:effectLst/>
                        <a:latin typeface="+mn-lt"/>
                      </a:endParaRPr>
                    </a:p>
                    <a:p>
                      <a:pPr algn="ctr">
                        <a:spcAft>
                          <a:spcPts val="0"/>
                        </a:spcAft>
                      </a:pPr>
                      <a:r>
                        <a:rPr lang="pt-PT" sz="1050" b="1">
                          <a:effectLst/>
                          <a:latin typeface="+mn-lt"/>
                        </a:rPr>
                        <a:t>/turma</a:t>
                      </a:r>
                      <a:endParaRPr lang="pt-PT" sz="1100" b="1">
                        <a:effectLst/>
                        <a:latin typeface="+mn-lt"/>
                        <a:ea typeface="Times New Roman" panose="02020603050405020304" pitchFamily="18" charset="0"/>
                      </a:endParaRPr>
                    </a:p>
                  </a:txBody>
                  <a:tcPr marL="26497" marR="26497" marT="0" marB="0"/>
                </a:tc>
                <a:tc gridSpan="4">
                  <a:txBody>
                    <a:bodyPr/>
                    <a:lstStyle/>
                    <a:p>
                      <a:pPr algn="ctr">
                        <a:spcAft>
                          <a:spcPts val="0"/>
                        </a:spcAft>
                      </a:pPr>
                      <a:r>
                        <a:rPr lang="pt-PT" sz="1050" b="1">
                          <a:effectLst/>
                          <a:latin typeface="+mn-lt"/>
                        </a:rPr>
                        <a:t>Avaliação da medida</a:t>
                      </a:r>
                      <a:endParaRPr lang="pt-PT" sz="1100" b="1">
                        <a:effectLst/>
                        <a:latin typeface="+mn-lt"/>
                        <a:ea typeface="Times New Roman" panose="02020603050405020304" pitchFamily="18" charset="0"/>
                      </a:endParaRPr>
                    </a:p>
                  </a:txBody>
                  <a:tcPr marL="26497" marR="26497" marT="0" marB="0"/>
                </a:tc>
                <a:tc hMerge="1">
                  <a:txBody>
                    <a:bodyPr/>
                    <a:lstStyle/>
                    <a:p>
                      <a:endParaRPr lang="pt-PT"/>
                    </a:p>
                  </a:txBody>
                  <a:tcPr/>
                </a:tc>
                <a:tc hMerge="1">
                  <a:txBody>
                    <a:bodyPr/>
                    <a:lstStyle/>
                    <a:p>
                      <a:endParaRPr lang="pt-PT"/>
                    </a:p>
                  </a:txBody>
                  <a:tcPr/>
                </a:tc>
                <a:tc hMerge="1">
                  <a:txBody>
                    <a:bodyPr/>
                    <a:lstStyle/>
                    <a:p>
                      <a:endParaRPr lang="pt-PT"/>
                    </a:p>
                  </a:txBody>
                  <a:tcPr/>
                </a:tc>
                <a:tc rowSpan="2">
                  <a:txBody>
                    <a:bodyPr/>
                    <a:lstStyle/>
                    <a:p>
                      <a:pPr algn="ctr">
                        <a:spcAft>
                          <a:spcPts val="0"/>
                        </a:spcAft>
                      </a:pPr>
                      <a:r>
                        <a:rPr lang="pt-PT" sz="1050" b="1" dirty="0">
                          <a:effectLst/>
                          <a:latin typeface="+mn-lt"/>
                        </a:rPr>
                        <a:t>comentário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tc rowSpan="2">
                  <a:txBody>
                    <a:bodyPr/>
                    <a:lstStyle/>
                    <a:p>
                      <a:pPr algn="ctr">
                        <a:spcAft>
                          <a:spcPts val="0"/>
                        </a:spcAft>
                      </a:pPr>
                      <a:r>
                        <a:rPr lang="pt-PT" sz="1000" b="1" dirty="0">
                          <a:effectLst/>
                          <a:latin typeface="+mn-lt"/>
                        </a:rPr>
                        <a:t>Prescinde da medida (indicar motivo)</a:t>
                      </a:r>
                      <a:endParaRPr lang="pt-PT" sz="1100" b="1" dirty="0">
                        <a:effectLst/>
                        <a:latin typeface="+mn-lt"/>
                        <a:ea typeface="Times New Roman" panose="02020603050405020304" pitchFamily="18" charset="0"/>
                      </a:endParaRPr>
                    </a:p>
                    <a:p>
                      <a:pPr algn="ct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1492403068"/>
                  </a:ext>
                </a:extLst>
              </a:tr>
              <a:tr h="0">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ctr">
                        <a:spcAft>
                          <a:spcPts val="0"/>
                        </a:spcAft>
                      </a:pPr>
                      <a:r>
                        <a:rPr lang="pt-PT" sz="1000" err="1">
                          <a:effectLst/>
                          <a:latin typeface="+mn-lt"/>
                        </a:rPr>
                        <a:t>Ins</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err="1">
                          <a:effectLst/>
                          <a:latin typeface="+mn-lt"/>
                        </a:rPr>
                        <a:t>Suf</a:t>
                      </a:r>
                      <a:r>
                        <a:rPr lang="pt-PT" sz="1000">
                          <a:effectLst/>
                          <a:latin typeface="+mn-lt"/>
                        </a:rPr>
                        <a:t>.</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Bom</a:t>
                      </a:r>
                      <a:endParaRPr lang="pt-PT" sz="1100">
                        <a:effectLst/>
                        <a:latin typeface="+mn-lt"/>
                        <a:ea typeface="Times New Roman" panose="02020603050405020304" pitchFamily="18" charset="0"/>
                      </a:endParaRPr>
                    </a:p>
                  </a:txBody>
                  <a:tcPr marL="26497" marR="26497" marT="0" marB="0"/>
                </a:tc>
                <a:tc>
                  <a:txBody>
                    <a:bodyPr/>
                    <a:lstStyle/>
                    <a:p>
                      <a:pPr algn="ctr">
                        <a:spcAft>
                          <a:spcPts val="0"/>
                        </a:spcAft>
                      </a:pPr>
                      <a:r>
                        <a:rPr lang="pt-PT" sz="1000">
                          <a:effectLst/>
                          <a:latin typeface="+mn-lt"/>
                        </a:rPr>
                        <a:t>Muito bom</a:t>
                      </a:r>
                      <a:endParaRPr lang="pt-PT" sz="110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tc vMerge="1">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667166452"/>
                  </a:ext>
                </a:extLst>
              </a:tr>
              <a:tr h="257258">
                <a:tc rowSpan="2">
                  <a:txBody>
                    <a:bodyPr/>
                    <a:lstStyle/>
                    <a:p>
                      <a:pPr>
                        <a:spcAft>
                          <a:spcPts val="0"/>
                        </a:spcAft>
                      </a:pPr>
                      <a:r>
                        <a:rPr lang="pt-PT" sz="1100" dirty="0">
                          <a:solidFill>
                            <a:schemeClr val="tx1"/>
                          </a:solidFill>
                          <a:effectLst/>
                          <a:latin typeface="+mn-lt"/>
                          <a:ea typeface="Times New Roman" panose="02020603050405020304" pitchFamily="18" charset="0"/>
                        </a:rPr>
                        <a:t>Cármen Café </a:t>
                      </a: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13</a:t>
                      </a: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5ºA</a:t>
                      </a:r>
                    </a:p>
                  </a:txBody>
                  <a:tcPr marL="26497" marR="26497" marT="0" marB="0" anchor="ctr"/>
                </a:tc>
                <a:tc>
                  <a:txBody>
                    <a:bodyPr/>
                    <a:lstStyle/>
                    <a:p>
                      <a:pPr algn="ctr">
                        <a:spcAft>
                          <a:spcPts val="0"/>
                        </a:spcAft>
                      </a:pPr>
                      <a:endParaRPr lang="pt-PT" sz="110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X</a:t>
                      </a:r>
                    </a:p>
                  </a:txBody>
                  <a:tcPr marL="26497" marR="26497" marT="0" marB="0" anchor="ctr"/>
                </a:tc>
                <a:tc>
                  <a:txBody>
                    <a:bodyPr/>
                    <a:lstStyle/>
                    <a:p>
                      <a:pPr algn="just">
                        <a:spcAft>
                          <a:spcPts val="0"/>
                        </a:spcAft>
                      </a:pPr>
                      <a:r>
                        <a:rPr lang="pt-PT" sz="1100" dirty="0">
                          <a:solidFill>
                            <a:schemeClr val="tx1"/>
                          </a:solidFill>
                          <a:effectLst/>
                          <a:latin typeface="+mn-lt"/>
                          <a:ea typeface="Times New Roman" panose="02020603050405020304" pitchFamily="18" charset="0"/>
                        </a:rPr>
                        <a:t>Os alunos foram assíduos e no decorrer do período os alunos realizaram trabalhos de casa, trabalhos de pesquisa, trabalhos de grupo e realizaram um estudo sistemático das diversas disciplinas e a docente propôs vários métodos de estudo.</a:t>
                      </a:r>
                    </a:p>
                  </a:txBody>
                  <a:tcPr marL="26497" marR="26497" marT="0" marB="0"/>
                </a:tc>
                <a:tc>
                  <a:txBody>
                    <a:bodyPr/>
                    <a:lstStyle/>
                    <a:p>
                      <a:pPr>
                        <a:spcAft>
                          <a:spcPts val="0"/>
                        </a:spcAft>
                      </a:pPr>
                      <a:r>
                        <a:rPr lang="pt-PT" sz="1050" dirty="0">
                          <a:effectLst/>
                          <a:latin typeface="+mn-lt"/>
                        </a:rPr>
                        <a:t> </a:t>
                      </a: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3803191401"/>
                  </a:ext>
                </a:extLst>
              </a:tr>
              <a:tr h="257258">
                <a:tc vMerge="1">
                  <a:txBody>
                    <a:bodyPr/>
                    <a:lstStyle/>
                    <a:p>
                      <a:pPr>
                        <a:spcAft>
                          <a:spcPts val="0"/>
                        </a:spcAft>
                      </a:pPr>
                      <a:endParaRPr lang="pt-PT" sz="1100" dirty="0">
                        <a:solidFill>
                          <a:schemeClr val="tx1"/>
                        </a:solidFill>
                        <a:effectLst/>
                        <a:latin typeface="+mn-lt"/>
                        <a:ea typeface="Times New Roman" panose="02020603050405020304" pitchFamily="18" charset="0"/>
                      </a:endParaRPr>
                    </a:p>
                  </a:txBody>
                  <a:tcPr marL="26497" marR="26497" marT="0" marB="0"/>
                </a:tc>
                <a:tc>
                  <a:txBody>
                    <a:bodyPr/>
                    <a:lstStyle/>
                    <a:p>
                      <a:pPr algn="ctr">
                        <a:spcAft>
                          <a:spcPts val="0"/>
                        </a:spcAft>
                      </a:pPr>
                      <a:r>
                        <a:rPr lang="pt-PT" sz="1100" dirty="0">
                          <a:effectLst/>
                          <a:latin typeface="+mn-lt"/>
                          <a:ea typeface="Times New Roman" panose="02020603050405020304" pitchFamily="18" charset="0"/>
                        </a:rPr>
                        <a:t>13</a:t>
                      </a: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5ºB</a:t>
                      </a:r>
                    </a:p>
                  </a:txBody>
                  <a:tcPr marL="26497" marR="26497" marT="0" marB="0" anchor="ctr"/>
                </a:tc>
                <a:tc>
                  <a:txBody>
                    <a:bodyPr/>
                    <a:lstStyle/>
                    <a:p>
                      <a:pPr algn="ctr">
                        <a:spcAft>
                          <a:spcPts val="0"/>
                        </a:spcAft>
                      </a:pPr>
                      <a:endParaRPr lang="pt-PT" sz="110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X</a:t>
                      </a:r>
                    </a:p>
                  </a:txBody>
                  <a:tcPr marL="26497" marR="26497" marT="0" marB="0" anchor="ctr"/>
                </a:tc>
                <a:tc>
                  <a:txBody>
                    <a:bodyPr/>
                    <a:lstStyle/>
                    <a:p>
                      <a:pPr algn="just">
                        <a:spcAft>
                          <a:spcPts val="0"/>
                        </a:spcAft>
                      </a:pPr>
                      <a:r>
                        <a:rPr lang="pt-PT" sz="1100" dirty="0">
                          <a:solidFill>
                            <a:schemeClr val="tx1"/>
                          </a:solidFill>
                          <a:effectLst/>
                          <a:latin typeface="+mn-lt"/>
                          <a:ea typeface="Times New Roman" panose="02020603050405020304" pitchFamily="18" charset="0"/>
                        </a:rPr>
                        <a:t>Os alunos foram assíduos e no decorrer do período os alunos realizaram trabalhos de casa, trabalhos de pesquisa, trabalhos de grupo e realizaram um estudo sistemático das diversas disciplinas e a docente propôs vários métodos de estudo.</a:t>
                      </a:r>
                    </a:p>
                  </a:txBody>
                  <a:tcPr marL="26497" marR="26497" marT="0" marB="0"/>
                </a:tc>
                <a:tc>
                  <a:txBody>
                    <a:bodyPr/>
                    <a:lstStyle/>
                    <a:p>
                      <a:pP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2393910269"/>
                  </a:ext>
                </a:extLst>
              </a:tr>
              <a:tr h="257258">
                <a:tc>
                  <a:txBody>
                    <a:bodyPr/>
                    <a:lstStyle/>
                    <a:p>
                      <a:pPr algn="ctr">
                        <a:spcAft>
                          <a:spcPts val="0"/>
                        </a:spcAft>
                      </a:pPr>
                      <a:r>
                        <a:rPr lang="pt-PT" sz="1100" dirty="0">
                          <a:solidFill>
                            <a:schemeClr val="tx1"/>
                          </a:solidFill>
                          <a:effectLst/>
                          <a:latin typeface="+mn-lt"/>
                          <a:ea typeface="Times New Roman" panose="02020603050405020304" pitchFamily="18" charset="0"/>
                        </a:rPr>
                        <a:t>Ana Margarida da Silva</a:t>
                      </a: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12(90M)</a:t>
                      </a:r>
                    </a:p>
                  </a:txBody>
                  <a:tcPr marL="26497" marR="26497" marT="0" marB="0" anchor="ctr"/>
                </a:tc>
                <a:tc>
                  <a:txBody>
                    <a:bodyPr/>
                    <a:lstStyle/>
                    <a:p>
                      <a:pPr algn="ctr">
                        <a:spcAft>
                          <a:spcPts val="0"/>
                        </a:spcAft>
                      </a:pPr>
                      <a:r>
                        <a:rPr lang="pt-PT" sz="1100" dirty="0">
                          <a:solidFill>
                            <a:schemeClr val="tx1"/>
                          </a:solidFill>
                          <a:effectLst/>
                          <a:latin typeface="+mn-lt"/>
                          <a:ea typeface="Times New Roman" panose="02020603050405020304" pitchFamily="18" charset="0"/>
                        </a:rPr>
                        <a:t> 6ºA</a:t>
                      </a:r>
                      <a:endParaRPr lang="pt-PT" sz="1100" dirty="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a:effectLst/>
                        <a:latin typeface="+mn-lt"/>
                        <a:ea typeface="Times New Roman" panose="02020603050405020304" pitchFamily="18" charset="0"/>
                      </a:endParaRPr>
                    </a:p>
                  </a:txBody>
                  <a:tcPr marL="26497" marR="26497" marT="0" marB="0" anchor="ctr"/>
                </a:tc>
                <a:tc>
                  <a:txBody>
                    <a:bodyPr/>
                    <a:lstStyle/>
                    <a:p>
                      <a:pPr algn="ctr">
                        <a:spcAft>
                          <a:spcPts val="0"/>
                        </a:spcAft>
                      </a:pPr>
                      <a:endParaRPr lang="pt-PT" sz="1100" dirty="0">
                        <a:effectLst/>
                        <a:latin typeface="+mn-lt"/>
                        <a:ea typeface="Times New Roman" panose="02020603050405020304" pitchFamily="18" charset="0"/>
                      </a:endParaRPr>
                    </a:p>
                  </a:txBody>
                  <a:tcPr marL="26497" marR="26497" marT="0" marB="0" anchor="ctr"/>
                </a:tc>
                <a:tc>
                  <a:txBody>
                    <a:bodyPr/>
                    <a:lstStyle/>
                    <a:p>
                      <a:pPr algn="ctr">
                        <a:spcAft>
                          <a:spcPts val="0"/>
                        </a:spcAft>
                      </a:pPr>
                      <a:r>
                        <a:rPr lang="pt-PT" sz="1100" dirty="0">
                          <a:effectLst/>
                          <a:latin typeface="+mn-lt"/>
                          <a:ea typeface="Times New Roman" panose="02020603050405020304" pitchFamily="18" charset="0"/>
                        </a:rPr>
                        <a:t>X</a:t>
                      </a:r>
                    </a:p>
                  </a:txBody>
                  <a:tcPr marL="26497" marR="26497" marT="0" marB="0" anchor="ctr"/>
                </a:tc>
                <a:tc>
                  <a:txBody>
                    <a:bodyPr/>
                    <a:lstStyle/>
                    <a:p>
                      <a:pPr algn="just">
                        <a:spcAft>
                          <a:spcPts val="0"/>
                        </a:spcAft>
                      </a:pPr>
                      <a:r>
                        <a:rPr lang="pt-PT" sz="1100" dirty="0">
                          <a:solidFill>
                            <a:schemeClr val="tx1"/>
                          </a:solidFill>
                          <a:effectLst/>
                          <a:latin typeface="+mn-lt"/>
                          <a:ea typeface="Times New Roman" panose="02020603050405020304" pitchFamily="18" charset="0"/>
                        </a:rPr>
                        <a:t>Os alunos foram assíduos e procuraram rentabilizar o tempo disponível. Em algumas sessões, os discentes estudaram e realizaram exercícios, por vezes a pares, de preparação para os diferentes momentos de avaliação. Foram realizados trabalhos de grupo e, ocasionalmente, trabalhos de casa. Também nestas sessões foi decorada a porta da sala para o Natal e foi preparada a Feira do Empreendedorismo.</a:t>
                      </a:r>
                    </a:p>
                  </a:txBody>
                  <a:tcPr marL="26497" marR="26497" marT="0" marB="0"/>
                </a:tc>
                <a:tc>
                  <a:txBody>
                    <a:bodyPr/>
                    <a:lstStyle/>
                    <a:p>
                      <a:pPr>
                        <a:spcAft>
                          <a:spcPts val="0"/>
                        </a:spcAft>
                      </a:pPr>
                      <a:endParaRPr lang="pt-PT" sz="1100" dirty="0">
                        <a:effectLst/>
                        <a:latin typeface="+mn-lt"/>
                        <a:ea typeface="Times New Roman" panose="02020603050405020304" pitchFamily="18" charset="0"/>
                      </a:endParaRPr>
                    </a:p>
                  </a:txBody>
                  <a:tcPr marL="26497" marR="26497" marT="0" marB="0"/>
                </a:tc>
                <a:extLst>
                  <a:ext uri="{0D108BD9-81ED-4DB2-BD59-A6C34878D82A}">
                    <a16:rowId xmlns:a16="http://schemas.microsoft.com/office/drawing/2014/main" val="3348832822"/>
                  </a:ext>
                </a:extLst>
              </a:tr>
            </a:tbl>
          </a:graphicData>
        </a:graphic>
      </p:graphicFrame>
    </p:spTree>
    <p:extLst>
      <p:ext uri="{BB962C8B-B14F-4D97-AF65-F5344CB8AC3E}">
        <p14:creationId xmlns:p14="http://schemas.microsoft.com/office/powerpoint/2010/main" val="38704918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93394" y="330531"/>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3.2 -	Análise da sala de estudo – 2º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4" name="Tabela 3">
            <a:extLst>
              <a:ext uri="{FF2B5EF4-FFF2-40B4-BE49-F238E27FC236}">
                <a16:creationId xmlns:a16="http://schemas.microsoft.com/office/drawing/2014/main" id="{F45E9E8C-BFDC-4625-B8D1-FA6128AC6E7F}"/>
              </a:ext>
            </a:extLst>
          </p:cNvPr>
          <p:cNvGraphicFramePr>
            <a:graphicFrameLocks noGrp="1"/>
          </p:cNvGraphicFramePr>
          <p:nvPr>
            <p:extLst>
              <p:ext uri="{D42A27DB-BD31-4B8C-83A1-F6EECF244321}">
                <p14:modId xmlns:p14="http://schemas.microsoft.com/office/powerpoint/2010/main" val="1620000378"/>
              </p:ext>
            </p:extLst>
          </p:nvPr>
        </p:nvGraphicFramePr>
        <p:xfrm>
          <a:off x="547734" y="1345899"/>
          <a:ext cx="8531858" cy="4719828"/>
        </p:xfrm>
        <a:graphic>
          <a:graphicData uri="http://schemas.openxmlformats.org/drawingml/2006/table">
            <a:tbl>
              <a:tblPr firstRow="1" firstCol="1" bandRow="1"/>
              <a:tblGrid>
                <a:gridCol w="1211580">
                  <a:extLst>
                    <a:ext uri="{9D8B030D-6E8A-4147-A177-3AD203B41FA5}">
                      <a16:colId xmlns:a16="http://schemas.microsoft.com/office/drawing/2014/main" val="1319682742"/>
                    </a:ext>
                  </a:extLst>
                </a:gridCol>
                <a:gridCol w="809715">
                  <a:extLst>
                    <a:ext uri="{9D8B030D-6E8A-4147-A177-3AD203B41FA5}">
                      <a16:colId xmlns:a16="http://schemas.microsoft.com/office/drawing/2014/main" val="3725208924"/>
                    </a:ext>
                  </a:extLst>
                </a:gridCol>
                <a:gridCol w="1010193">
                  <a:extLst>
                    <a:ext uri="{9D8B030D-6E8A-4147-A177-3AD203B41FA5}">
                      <a16:colId xmlns:a16="http://schemas.microsoft.com/office/drawing/2014/main" val="1430596414"/>
                    </a:ext>
                  </a:extLst>
                </a:gridCol>
                <a:gridCol w="1097280">
                  <a:extLst>
                    <a:ext uri="{9D8B030D-6E8A-4147-A177-3AD203B41FA5}">
                      <a16:colId xmlns:a16="http://schemas.microsoft.com/office/drawing/2014/main" val="4060347047"/>
                    </a:ext>
                  </a:extLst>
                </a:gridCol>
                <a:gridCol w="4403090">
                  <a:extLst>
                    <a:ext uri="{9D8B030D-6E8A-4147-A177-3AD203B41FA5}">
                      <a16:colId xmlns:a16="http://schemas.microsoft.com/office/drawing/2014/main" val="2147494947"/>
                    </a:ext>
                  </a:extLst>
                </a:gridCol>
              </a:tblGrid>
              <a:tr h="451485">
                <a:tc gridSpan="5">
                  <a:txBody>
                    <a:bodyPr/>
                    <a:lstStyle/>
                    <a:p>
                      <a:pPr algn="ctr">
                        <a:lnSpc>
                          <a:spcPct val="107000"/>
                        </a:lnSpc>
                        <a:spcAft>
                          <a:spcPts val="0"/>
                        </a:spcAft>
                      </a:pPr>
                      <a:r>
                        <a:rPr lang="pt-PT" sz="1400" b="1" kern="100" dirty="0">
                          <a:solidFill>
                            <a:schemeClr val="bg1"/>
                          </a:solidFill>
                          <a:effectLst/>
                          <a:latin typeface="+mn-lt"/>
                          <a:ea typeface="Calibri" panose="020F0502020204030204" pitchFamily="34" charset="0"/>
                          <a:cs typeface="Times New Roman" panose="02020603050405020304" pitchFamily="18" charset="0"/>
                        </a:rPr>
                        <a:t>SALA DE ESTUDO</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28295902"/>
                  </a:ext>
                </a:extLst>
              </a:tr>
              <a:tr h="361315">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nº de sessões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inscritos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c/ frequência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 </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4077637033"/>
                  </a:ext>
                </a:extLst>
              </a:tr>
              <a:tr h="543752">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5ºA</a:t>
                      </a:r>
                    </a:p>
                    <a:p>
                      <a:pPr algn="ctr">
                        <a:lnSpc>
                          <a:spcPct val="107000"/>
                        </a:lnSpc>
                        <a:spcAft>
                          <a:spcPts val="0"/>
                        </a:spcAft>
                      </a:pPr>
                      <a:r>
                        <a:rPr lang="pt-PT" sz="1000" kern="100" dirty="0" err="1">
                          <a:solidFill>
                            <a:schemeClr val="tx1"/>
                          </a:solidFill>
                          <a:effectLst/>
                          <a:latin typeface="+mn-lt"/>
                          <a:ea typeface="Calibri" panose="020F0502020204030204" pitchFamily="34" charset="0"/>
                          <a:cs typeface="Times New Roman" panose="02020603050405020304" pitchFamily="18" charset="0"/>
                        </a:rPr>
                        <a:t>Carmen</a:t>
                      </a:r>
                      <a:r>
                        <a:rPr lang="pt-PT" sz="1000" kern="100" dirty="0">
                          <a:solidFill>
                            <a:schemeClr val="tx1"/>
                          </a:solidFill>
                          <a:effectLst/>
                          <a:latin typeface="+mn-lt"/>
                          <a:ea typeface="Calibri" panose="020F0502020204030204" pitchFamily="34" charset="0"/>
                          <a:cs typeface="Times New Roman" panose="02020603050405020304" pitchFamily="18" charset="0"/>
                        </a:rPr>
                        <a:t> Café</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13</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Muito Bom</a:t>
                      </a:r>
                    </a:p>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Os alunos foram assíduos e no decorrer do período os alunos realizaram trabalhos de casa, trabalhos de pesquisa, trabalhos de grupo e realizaram um estudo sistemático das diversas disciplinas e a docente propôs vários métodos de estudo.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4928880"/>
                  </a:ext>
                </a:extLst>
              </a:tr>
              <a:tr h="528207">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5ºB</a:t>
                      </a:r>
                    </a:p>
                    <a:p>
                      <a:pPr algn="ctr">
                        <a:lnSpc>
                          <a:spcPct val="107000"/>
                        </a:lnSpc>
                        <a:spcAft>
                          <a:spcPts val="0"/>
                        </a:spcAft>
                      </a:pPr>
                      <a:r>
                        <a:rPr lang="pt-PT" sz="1100" kern="100" dirty="0" err="1">
                          <a:solidFill>
                            <a:schemeClr val="tx1"/>
                          </a:solidFill>
                          <a:effectLst/>
                          <a:latin typeface="+mn-lt"/>
                          <a:ea typeface="Calibri" panose="020F0502020204030204" pitchFamily="34" charset="0"/>
                          <a:cs typeface="Times New Roman" panose="02020603050405020304" pitchFamily="18" charset="0"/>
                        </a:rPr>
                        <a:t>Carmen</a:t>
                      </a:r>
                      <a:r>
                        <a:rPr lang="pt-PT" sz="1100" kern="100" dirty="0">
                          <a:solidFill>
                            <a:schemeClr val="tx1"/>
                          </a:solidFill>
                          <a:effectLst/>
                          <a:latin typeface="+mn-lt"/>
                          <a:ea typeface="Calibri" panose="020F0502020204030204" pitchFamily="34" charset="0"/>
                          <a:cs typeface="Times New Roman" panose="02020603050405020304" pitchFamily="18" charset="0"/>
                        </a:rPr>
                        <a:t> Café</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13</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Muito Bom</a:t>
                      </a:r>
                    </a:p>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Os alunos foram assíduos e no decorrer do período os alunos realizaram trabalhos de casa, trabalhos de pesquisa, trabalhos de grupo e realizaram um estudo sistemático das diversas disciplinas e a docente propôs vários métodos de estudo.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84503855"/>
                  </a:ext>
                </a:extLst>
              </a:tr>
              <a:tr h="528207">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6ºA</a:t>
                      </a:r>
                    </a:p>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Ana Silva</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12</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Muito Bom</a:t>
                      </a:r>
                    </a:p>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Os alunos foram assíduos e procuraram rentabilizar o tempo disponível. Em algumas sessões, os discentes estudaram e realizaram exercícios, por vezes a pares, de preparação para os diferentes momentos de avaliação. Foram realizados trabalhos de grupo e, ocasionalmente, trabalhos de casa. Também nestas sessões foi decorada a porta da sala para o Natal e foi preparada a Feira do Empreendedorismo.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157332705"/>
                  </a:ext>
                </a:extLst>
              </a:tr>
              <a:tr h="528207">
                <a:tc>
                  <a:txBody>
                    <a:bodyPr/>
                    <a:lstStyle/>
                    <a:p>
                      <a:pPr algn="ctr">
                        <a:lnSpc>
                          <a:spcPct val="107000"/>
                        </a:lnSpc>
                        <a:spcAft>
                          <a:spcPts val="0"/>
                        </a:spcAft>
                      </a:pPr>
                      <a:r>
                        <a:rPr lang="pt-PT" sz="1000" b="0" kern="1200" dirty="0">
                          <a:solidFill>
                            <a:schemeClr val="tx1"/>
                          </a:solidFill>
                          <a:effectLst/>
                          <a:latin typeface="+mn-lt"/>
                          <a:ea typeface="+mn-ea"/>
                          <a:cs typeface="+mn-cs"/>
                        </a:rPr>
                        <a:t>6ºB</a:t>
                      </a:r>
                    </a:p>
                    <a:p>
                      <a:pPr algn="ctr">
                        <a:lnSpc>
                          <a:spcPct val="107000"/>
                        </a:lnSpc>
                        <a:spcAft>
                          <a:spcPts val="0"/>
                        </a:spcAft>
                      </a:pPr>
                      <a:r>
                        <a:rPr lang="pt-PT" sz="1000" b="0" kern="1200" dirty="0">
                          <a:solidFill>
                            <a:schemeClr val="tx1"/>
                          </a:solidFill>
                          <a:effectLst/>
                          <a:latin typeface="+mn-lt"/>
                          <a:ea typeface="+mn-ea"/>
                          <a:cs typeface="+mn-cs"/>
                        </a:rPr>
                        <a:t>Inês Cabral</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Muito Bom</a:t>
                      </a:r>
                    </a:p>
                    <a:p>
                      <a:pPr algn="just">
                        <a:lnSpc>
                          <a:spcPct val="107000"/>
                        </a:lnSpc>
                        <a:spcAft>
                          <a:spcPts val="0"/>
                        </a:spcAft>
                      </a:pPr>
                      <a:r>
                        <a:rPr lang="pt-PT" sz="1050" kern="100" dirty="0">
                          <a:solidFill>
                            <a:schemeClr val="tx1"/>
                          </a:solidFill>
                          <a:effectLst/>
                          <a:latin typeface="+mn-lt"/>
                          <a:ea typeface="Calibri" panose="020F0502020204030204" pitchFamily="34" charset="0"/>
                          <a:cs typeface="Times New Roman" panose="02020603050405020304" pitchFamily="18" charset="0"/>
                        </a:rPr>
                        <a:t>No âmbito da sala de estudo, foram proporcionadas aos alunos diversas atividades de apoio ao processo de aprendizagem, incluindo o acompanhamento na realização de tarefas escolares, a definição de estratégias de estudo e a sistematização de conteúdos curriculares, com vista a uma preparação mais eficaz para os momentos de avaliação.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524337190"/>
                  </a:ext>
                </a:extLst>
              </a:tr>
            </a:tbl>
          </a:graphicData>
        </a:graphic>
      </p:graphicFrame>
    </p:spTree>
    <p:extLst>
      <p:ext uri="{BB962C8B-B14F-4D97-AF65-F5344CB8AC3E}">
        <p14:creationId xmlns:p14="http://schemas.microsoft.com/office/powerpoint/2010/main" val="19127643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933066" y="714228"/>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3.3- Oficina de Inglês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4" name="Tabela 3">
            <a:extLst>
              <a:ext uri="{FF2B5EF4-FFF2-40B4-BE49-F238E27FC236}">
                <a16:creationId xmlns:a16="http://schemas.microsoft.com/office/drawing/2014/main" id="{9D540427-C1B2-411D-97AC-348F0CAA3EFD}"/>
              </a:ext>
            </a:extLst>
          </p:cNvPr>
          <p:cNvGraphicFramePr>
            <a:graphicFrameLocks noGrp="1"/>
          </p:cNvGraphicFramePr>
          <p:nvPr>
            <p:extLst>
              <p:ext uri="{D42A27DB-BD31-4B8C-83A1-F6EECF244321}">
                <p14:modId xmlns:p14="http://schemas.microsoft.com/office/powerpoint/2010/main" val="2356072981"/>
              </p:ext>
            </p:extLst>
          </p:nvPr>
        </p:nvGraphicFramePr>
        <p:xfrm>
          <a:off x="687070" y="1932188"/>
          <a:ext cx="8531860" cy="4025900"/>
        </p:xfrm>
        <a:graphic>
          <a:graphicData uri="http://schemas.openxmlformats.org/drawingml/2006/table">
            <a:tbl>
              <a:tblPr firstRow="1" firstCol="1" bandRow="1"/>
              <a:tblGrid>
                <a:gridCol w="1211580">
                  <a:extLst>
                    <a:ext uri="{9D8B030D-6E8A-4147-A177-3AD203B41FA5}">
                      <a16:colId xmlns:a16="http://schemas.microsoft.com/office/drawing/2014/main" val="3442320226"/>
                    </a:ext>
                  </a:extLst>
                </a:gridCol>
                <a:gridCol w="967056">
                  <a:extLst>
                    <a:ext uri="{9D8B030D-6E8A-4147-A177-3AD203B41FA5}">
                      <a16:colId xmlns:a16="http://schemas.microsoft.com/office/drawing/2014/main" val="2913975743"/>
                    </a:ext>
                  </a:extLst>
                </a:gridCol>
                <a:gridCol w="1558834">
                  <a:extLst>
                    <a:ext uri="{9D8B030D-6E8A-4147-A177-3AD203B41FA5}">
                      <a16:colId xmlns:a16="http://schemas.microsoft.com/office/drawing/2014/main" val="303562181"/>
                    </a:ext>
                  </a:extLst>
                </a:gridCol>
                <a:gridCol w="1123406">
                  <a:extLst>
                    <a:ext uri="{9D8B030D-6E8A-4147-A177-3AD203B41FA5}">
                      <a16:colId xmlns:a16="http://schemas.microsoft.com/office/drawing/2014/main" val="3311489742"/>
                    </a:ext>
                  </a:extLst>
                </a:gridCol>
                <a:gridCol w="3670984">
                  <a:extLst>
                    <a:ext uri="{9D8B030D-6E8A-4147-A177-3AD203B41FA5}">
                      <a16:colId xmlns:a16="http://schemas.microsoft.com/office/drawing/2014/main" val="2106579592"/>
                    </a:ext>
                  </a:extLst>
                </a:gridCol>
              </a:tblGrid>
              <a:tr h="451485">
                <a:tc gridSpan="5">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OFICINA DE INGLÊS – 2º ciclo</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60816711"/>
                  </a:ext>
                </a:extLst>
              </a:tr>
              <a:tr h="361315">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nº de sessões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inscritos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c/ frequência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 </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636285122"/>
                  </a:ext>
                </a:extLst>
              </a:tr>
              <a:tr h="597609">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5ºA </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13</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Todos os alunos da turma frequentam a oficina de inglês. Os discentes são assíduos e realizam as tarefas com empenho. Nestas sessões procurou-se fazer o acompanhamento dos conteúdos trabalhados nas aulas da disciplina, realizando atividades de treino que incidiram sobre os diferentes domínios – compreensão e produção/interação, oral e escrita.  Esta medida é um espaço de esclarecimento de dúvidas e permite o reforço das aprendizagens realizadas nas aulas da disciplina. Muito 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80214938"/>
                  </a:ext>
                </a:extLst>
              </a:tr>
              <a:tr h="597609">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5ºB</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Todos os alunos da turma frequentam a oficina de inglês. Os discentes são assíduos e realizam as tarefas propostas com empenho. Nestas sessões procurou-se fazer o acompanhamento dos conteúdos trabalhados nas aulas da disciplina, realizando atividades de treino que incidiram sobre os diferentes domínios – compreensão e produção/interação, oral e escrita.  Esta medida é um espaço de esclarecimento de dúvidas e permite o reforço das aprendizagens realizadas nas aulas da disciplina. Muito 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001906294"/>
                  </a:ext>
                </a:extLst>
              </a:tr>
            </a:tbl>
          </a:graphicData>
        </a:graphic>
      </p:graphicFrame>
    </p:spTree>
    <p:extLst>
      <p:ext uri="{BB962C8B-B14F-4D97-AF65-F5344CB8AC3E}">
        <p14:creationId xmlns:p14="http://schemas.microsoft.com/office/powerpoint/2010/main" val="5749719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044162" y="714228"/>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3.3- Oficina de Inglês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4" name="Tabela 3">
            <a:extLst>
              <a:ext uri="{FF2B5EF4-FFF2-40B4-BE49-F238E27FC236}">
                <a16:creationId xmlns:a16="http://schemas.microsoft.com/office/drawing/2014/main" id="{9D540427-C1B2-411D-97AC-348F0CAA3EFD}"/>
              </a:ext>
            </a:extLst>
          </p:cNvPr>
          <p:cNvGraphicFramePr>
            <a:graphicFrameLocks noGrp="1"/>
          </p:cNvGraphicFramePr>
          <p:nvPr>
            <p:extLst>
              <p:ext uri="{D42A27DB-BD31-4B8C-83A1-F6EECF244321}">
                <p14:modId xmlns:p14="http://schemas.microsoft.com/office/powerpoint/2010/main" val="4194841266"/>
              </p:ext>
            </p:extLst>
          </p:nvPr>
        </p:nvGraphicFramePr>
        <p:xfrm>
          <a:off x="607939" y="1609835"/>
          <a:ext cx="8531860" cy="3667126"/>
        </p:xfrm>
        <a:graphic>
          <a:graphicData uri="http://schemas.openxmlformats.org/drawingml/2006/table">
            <a:tbl>
              <a:tblPr firstRow="1" firstCol="1" bandRow="1"/>
              <a:tblGrid>
                <a:gridCol w="1211580">
                  <a:extLst>
                    <a:ext uri="{9D8B030D-6E8A-4147-A177-3AD203B41FA5}">
                      <a16:colId xmlns:a16="http://schemas.microsoft.com/office/drawing/2014/main" val="3442320226"/>
                    </a:ext>
                  </a:extLst>
                </a:gridCol>
                <a:gridCol w="967056">
                  <a:extLst>
                    <a:ext uri="{9D8B030D-6E8A-4147-A177-3AD203B41FA5}">
                      <a16:colId xmlns:a16="http://schemas.microsoft.com/office/drawing/2014/main" val="2913975743"/>
                    </a:ext>
                  </a:extLst>
                </a:gridCol>
                <a:gridCol w="1558834">
                  <a:extLst>
                    <a:ext uri="{9D8B030D-6E8A-4147-A177-3AD203B41FA5}">
                      <a16:colId xmlns:a16="http://schemas.microsoft.com/office/drawing/2014/main" val="303562181"/>
                    </a:ext>
                  </a:extLst>
                </a:gridCol>
                <a:gridCol w="1123406">
                  <a:extLst>
                    <a:ext uri="{9D8B030D-6E8A-4147-A177-3AD203B41FA5}">
                      <a16:colId xmlns:a16="http://schemas.microsoft.com/office/drawing/2014/main" val="3311489742"/>
                    </a:ext>
                  </a:extLst>
                </a:gridCol>
                <a:gridCol w="3670984">
                  <a:extLst>
                    <a:ext uri="{9D8B030D-6E8A-4147-A177-3AD203B41FA5}">
                      <a16:colId xmlns:a16="http://schemas.microsoft.com/office/drawing/2014/main" val="2106579592"/>
                    </a:ext>
                  </a:extLst>
                </a:gridCol>
              </a:tblGrid>
              <a:tr h="451485">
                <a:tc gridSpan="5">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OFICINA DE INGLÊS – 2º ciclo</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260816711"/>
                  </a:ext>
                </a:extLst>
              </a:tr>
              <a:tr h="361315">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nº de sessões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inscritos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c/ frequência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avaliação </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636285122"/>
                  </a:ext>
                </a:extLst>
              </a:tr>
              <a:tr h="321310">
                <a:tc>
                  <a:txBody>
                    <a:bodyPr/>
                    <a:lstStyle/>
                    <a:p>
                      <a:pPr algn="ctr">
                        <a:lnSpc>
                          <a:spcPct val="107000"/>
                        </a:lnSpc>
                        <a:spcAft>
                          <a:spcPts val="0"/>
                        </a:spcAft>
                      </a:pPr>
                      <a:r>
                        <a:rPr lang="pt-PT" sz="1100" b="1" kern="100" dirty="0">
                          <a:solidFill>
                            <a:schemeClr val="tx1"/>
                          </a:solidFill>
                          <a:effectLst/>
                          <a:latin typeface="+mn-lt"/>
                          <a:ea typeface="Calibri" panose="020F0502020204030204" pitchFamily="34" charset="0"/>
                          <a:cs typeface="Times New Roman" panose="02020603050405020304" pitchFamily="18" charset="0"/>
                        </a:rPr>
                        <a:t>6ºA</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13</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1</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dirty="0">
                          <a:solidFill>
                            <a:schemeClr val="tx1"/>
                          </a:solidFill>
                          <a:effectLst/>
                          <a:latin typeface="+mn-lt"/>
                          <a:ea typeface="Times New Roman" panose="02020603050405020304" pitchFamily="18" charset="0"/>
                        </a:rPr>
                        <a:t>Na turma 6º A apenas uma aluna encontra-se inscrita na oficina. A aluna foi assídua, porém revelou pouco interesse e empenho em superar as suas dificuldades. No decorrer do 1º P foram realizadas fichas de trabalho de consolidação dos conteúdos trabalhando os domínios da língua. Nestas sessões foi dado a oportunidade à aluna para esclarecer as suas dúvidas e preparem-se para os diversos momentos avaliação.</a:t>
                      </a:r>
                    </a:p>
                    <a:p>
                      <a:pPr algn="just">
                        <a:lnSpc>
                          <a:spcPct val="107000"/>
                        </a:lnSpc>
                        <a:spcAft>
                          <a:spcPts val="0"/>
                        </a:spcAft>
                      </a:pPr>
                      <a:r>
                        <a:rPr lang="pt-PT" sz="1100" b="1" dirty="0">
                          <a:solidFill>
                            <a:schemeClr val="tx1"/>
                          </a:solidFill>
                          <a:effectLst/>
                          <a:latin typeface="+mn-lt"/>
                          <a:ea typeface="Times New Roman" panose="02020603050405020304" pitchFamily="18" charset="0"/>
                        </a:rPr>
                        <a:t>Suficiente</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89079791"/>
                  </a:ext>
                </a:extLst>
              </a:tr>
              <a:tr h="321310">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6ºB</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13</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100" dirty="0">
                          <a:solidFill>
                            <a:schemeClr val="tx1"/>
                          </a:solidFill>
                          <a:effectLst/>
                          <a:latin typeface="+mn-lt"/>
                          <a:ea typeface="Times New Roman" panose="02020603050405020304" pitchFamily="18" charset="0"/>
                        </a:rPr>
                        <a:t>Encontram-se seis alunos inscritos na oficina. Os alunos foram assíduos, porém revelaram algum interesse e empenho em superar as suas dificuldades. No decorrer do 1º P foram realizadas fichas de trabalho de consolidação dos conteúdos trabalhando os domínios da língua. Nestas sessões foi dado a oportunidade aos alunos para esclarecerem suas dúvidas e preparem-se para os diversos momentos avaliação.</a:t>
                      </a:r>
                    </a:p>
                    <a:p>
                      <a:pPr algn="just">
                        <a:lnSpc>
                          <a:spcPct val="107000"/>
                        </a:lnSpc>
                        <a:spcAft>
                          <a:spcPts val="0"/>
                        </a:spcAft>
                      </a:pPr>
                      <a:r>
                        <a:rPr lang="pt-PT" sz="1100" b="1" dirty="0">
                          <a:solidFill>
                            <a:schemeClr val="tx1"/>
                          </a:solidFill>
                          <a:effectLst/>
                          <a:latin typeface="+mn-lt"/>
                          <a:ea typeface="Times New Roman" panose="02020603050405020304" pitchFamily="18" charset="0"/>
                        </a:rPr>
                        <a:t>Bom</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554184004"/>
                  </a:ext>
                </a:extLst>
              </a:tr>
            </a:tbl>
          </a:graphicData>
        </a:graphic>
      </p:graphicFrame>
    </p:spTree>
    <p:extLst>
      <p:ext uri="{BB962C8B-B14F-4D97-AF65-F5344CB8AC3E}">
        <p14:creationId xmlns:p14="http://schemas.microsoft.com/office/powerpoint/2010/main" val="22314255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312642" y="94139"/>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3.4- Oficina de Inglês – 3º CICLO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6614263" y="-442017"/>
            <a:ext cx="3359187" cy="2773920"/>
          </a:xfrm>
          <a:prstGeom prst="rect">
            <a:avLst/>
          </a:prstGeom>
        </p:spPr>
      </p:pic>
      <p:graphicFrame>
        <p:nvGraphicFramePr>
          <p:cNvPr id="7" name="Tabela 6">
            <a:extLst>
              <a:ext uri="{FF2B5EF4-FFF2-40B4-BE49-F238E27FC236}">
                <a16:creationId xmlns:a16="http://schemas.microsoft.com/office/drawing/2014/main" id="{5F82D5D0-B630-4A5F-814C-2444DC0C1561}"/>
              </a:ext>
            </a:extLst>
          </p:cNvPr>
          <p:cNvGraphicFramePr>
            <a:graphicFrameLocks noGrp="1"/>
          </p:cNvGraphicFramePr>
          <p:nvPr>
            <p:extLst>
              <p:ext uri="{D42A27DB-BD31-4B8C-83A1-F6EECF244321}">
                <p14:modId xmlns:p14="http://schemas.microsoft.com/office/powerpoint/2010/main" val="1449544923"/>
              </p:ext>
            </p:extLst>
          </p:nvPr>
        </p:nvGraphicFramePr>
        <p:xfrm>
          <a:off x="686270" y="719426"/>
          <a:ext cx="8531860" cy="5760530"/>
        </p:xfrm>
        <a:graphic>
          <a:graphicData uri="http://schemas.openxmlformats.org/drawingml/2006/table">
            <a:tbl>
              <a:tblPr firstRow="1" firstCol="1" bandRow="1"/>
              <a:tblGrid>
                <a:gridCol w="1211580">
                  <a:extLst>
                    <a:ext uri="{9D8B030D-6E8A-4147-A177-3AD203B41FA5}">
                      <a16:colId xmlns:a16="http://schemas.microsoft.com/office/drawing/2014/main" val="379988648"/>
                    </a:ext>
                  </a:extLst>
                </a:gridCol>
                <a:gridCol w="996351">
                  <a:extLst>
                    <a:ext uri="{9D8B030D-6E8A-4147-A177-3AD203B41FA5}">
                      <a16:colId xmlns:a16="http://schemas.microsoft.com/office/drawing/2014/main" val="3542119659"/>
                    </a:ext>
                  </a:extLst>
                </a:gridCol>
                <a:gridCol w="722812">
                  <a:extLst>
                    <a:ext uri="{9D8B030D-6E8A-4147-A177-3AD203B41FA5}">
                      <a16:colId xmlns:a16="http://schemas.microsoft.com/office/drawing/2014/main" val="2046187112"/>
                    </a:ext>
                  </a:extLst>
                </a:gridCol>
                <a:gridCol w="618308">
                  <a:extLst>
                    <a:ext uri="{9D8B030D-6E8A-4147-A177-3AD203B41FA5}">
                      <a16:colId xmlns:a16="http://schemas.microsoft.com/office/drawing/2014/main" val="3722699823"/>
                    </a:ext>
                  </a:extLst>
                </a:gridCol>
                <a:gridCol w="4982809">
                  <a:extLst>
                    <a:ext uri="{9D8B030D-6E8A-4147-A177-3AD203B41FA5}">
                      <a16:colId xmlns:a16="http://schemas.microsoft.com/office/drawing/2014/main" val="1815564137"/>
                    </a:ext>
                  </a:extLst>
                </a:gridCol>
              </a:tblGrid>
              <a:tr h="451485">
                <a:tc gridSpan="5">
                  <a:txBody>
                    <a:bodyPr/>
                    <a:lstStyle/>
                    <a:p>
                      <a:pPr algn="ctr">
                        <a:lnSpc>
                          <a:spcPct val="107000"/>
                        </a:lnSpc>
                        <a:spcAft>
                          <a:spcPts val="0"/>
                        </a:spcAft>
                      </a:pPr>
                      <a:r>
                        <a:rPr lang="pt-PT" sz="1400" b="1" kern="100" dirty="0">
                          <a:solidFill>
                            <a:schemeClr val="bg1"/>
                          </a:solidFill>
                          <a:effectLst/>
                          <a:latin typeface="+mn-lt"/>
                          <a:ea typeface="Calibri"/>
                          <a:cs typeface="Times New Roman"/>
                        </a:rPr>
                        <a:t>OFICINA DE INGLÊS- 3º ciclo</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410611685"/>
                  </a:ext>
                </a:extLst>
              </a:tr>
              <a:tr h="361315">
                <a:tc>
                  <a:txBody>
                    <a:bodyPr/>
                    <a:lstStyle/>
                    <a:p>
                      <a:pPr algn="ctr">
                        <a:lnSpc>
                          <a:spcPct val="107000"/>
                        </a:lnSpc>
                        <a:spcAft>
                          <a:spcPts val="0"/>
                        </a:spcAft>
                      </a:pPr>
                      <a:r>
                        <a:rPr lang="pt-PT" sz="1100" b="1" kern="100" dirty="0">
                          <a:solidFill>
                            <a:schemeClr val="bg1"/>
                          </a:solidFill>
                          <a:effectLst/>
                          <a:latin typeface="Calibri"/>
                          <a:ea typeface="Calibri"/>
                          <a:cs typeface="Times New Roman"/>
                        </a:rPr>
                        <a:t>Turma</a:t>
                      </a:r>
                      <a:endParaRPr lang="pt-PT" sz="1100" kern="100" dirty="0">
                        <a:solidFill>
                          <a:schemeClr val="bg1"/>
                        </a:solidFill>
                        <a:effectLst/>
                        <a:latin typeface="Calibri"/>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nº de sessões</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alunos inscritos</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alunos c/ frequência</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chemeClr val="bg1"/>
                          </a:solidFill>
                          <a:effectLst/>
                          <a:latin typeface="+mn-lt"/>
                          <a:ea typeface="Calibri"/>
                          <a:cs typeface="Times New Roman"/>
                        </a:rPr>
                        <a:t>avaliação </a:t>
                      </a:r>
                      <a:endParaRPr lang="pt-PT" sz="1100" kern="100" dirty="0">
                        <a:solidFill>
                          <a:schemeClr val="bg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419923594"/>
                  </a:ext>
                </a:extLst>
              </a:tr>
              <a:tr h="534670">
                <a:tc>
                  <a:txBody>
                    <a:bodyPr/>
                    <a:lstStyle/>
                    <a:p>
                      <a:pPr algn="ctr">
                        <a:lnSpc>
                          <a:spcPct val="107000"/>
                        </a:lnSpc>
                        <a:spcAft>
                          <a:spcPts val="0"/>
                        </a:spcAft>
                      </a:pPr>
                      <a:r>
                        <a:rPr lang="pt-PT" sz="1100" b="1" kern="100" dirty="0">
                          <a:solidFill>
                            <a:schemeClr val="tx1"/>
                          </a:solidFill>
                          <a:effectLst/>
                          <a:latin typeface="Calibri"/>
                          <a:ea typeface="Calibri"/>
                          <a:cs typeface="Times New Roman"/>
                        </a:rPr>
                        <a:t>7ºA</a:t>
                      </a:r>
                      <a:endParaRPr lang="pt-PT" sz="1100" kern="100" dirty="0">
                        <a:solidFill>
                          <a:schemeClr val="tx1"/>
                        </a:solidFill>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dirty="0">
                          <a:solidFill>
                            <a:schemeClr val="tx1"/>
                          </a:solidFill>
                          <a:effectLst/>
                          <a:latin typeface="+mn-lt"/>
                          <a:ea typeface="Calibri"/>
                          <a:cs typeface="Times New Roman"/>
                        </a:rPr>
                        <a:t>12</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b="1" kern="100" dirty="0">
                          <a:solidFill>
                            <a:schemeClr val="tx1"/>
                          </a:solidFill>
                          <a:effectLst/>
                          <a:latin typeface="+mn-lt"/>
                          <a:ea typeface="Calibri"/>
                          <a:cs typeface="Times New Roman"/>
                        </a:rPr>
                        <a:t>9</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b="1" kern="100" dirty="0">
                          <a:solidFill>
                            <a:schemeClr val="tx1"/>
                          </a:solidFill>
                          <a:effectLst/>
                          <a:latin typeface="+mn-lt"/>
                          <a:ea typeface="Calibri"/>
                          <a:cs typeface="Times New Roman"/>
                        </a:rPr>
                        <a:t>9</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b="1" kern="100" dirty="0">
                          <a:solidFill>
                            <a:schemeClr val="tx1"/>
                          </a:solidFill>
                          <a:effectLst/>
                          <a:latin typeface="+mn-lt"/>
                          <a:ea typeface="Calibri"/>
                          <a:cs typeface="Times New Roman"/>
                        </a:rPr>
                        <a:t>Muito Bom</a:t>
                      </a:r>
                    </a:p>
                    <a:p>
                      <a:pPr algn="just">
                        <a:lnSpc>
                          <a:spcPct val="107000"/>
                        </a:lnSpc>
                        <a:spcAft>
                          <a:spcPts val="0"/>
                        </a:spcAft>
                      </a:pPr>
                      <a:r>
                        <a:rPr lang="pt-PT" sz="1050" b="0" kern="100" dirty="0">
                          <a:solidFill>
                            <a:schemeClr val="tx1"/>
                          </a:solidFill>
                          <a:effectLst/>
                          <a:latin typeface="+mn-lt"/>
                          <a:ea typeface="Calibri"/>
                          <a:cs typeface="Times New Roman"/>
                        </a:rPr>
                        <a:t>As aulas da Oficina de Inglês são direcionadas essencialmente para a prática oral e escrita, ajudando os alunos a desenvolver a sua capacidade de planificar, organizar, redigir e aperfeiçoar os seus textos, melhorar o domínio vocabular e das funções comunicativas, desenvolvendo, assim, o discurso oral e escrito. </a:t>
                      </a:r>
                    </a:p>
                    <a:p>
                      <a:pPr algn="just">
                        <a:lnSpc>
                          <a:spcPct val="107000"/>
                        </a:lnSpc>
                        <a:spcAft>
                          <a:spcPts val="0"/>
                        </a:spcAft>
                      </a:pPr>
                      <a:r>
                        <a:rPr lang="pt-PT" sz="1050" b="0" kern="100" dirty="0">
                          <a:solidFill>
                            <a:schemeClr val="tx1"/>
                          </a:solidFill>
                          <a:effectLst/>
                          <a:latin typeface="+mn-lt"/>
                          <a:ea typeface="Calibri"/>
                          <a:cs typeface="Times New Roman"/>
                        </a:rPr>
                        <a:t>Os alunos frequentaram assiduamente a Oficina de Inglês, realizaram com bastante interesse e empenho as atividades propostas e foram participativos. </a:t>
                      </a:r>
                      <a:endParaRPr lang="pt-PT" sz="1050" b="1" kern="100" dirty="0">
                        <a:solidFill>
                          <a:schemeClr val="tx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988187351"/>
                  </a:ext>
                </a:extLst>
              </a:tr>
              <a:tr h="366395">
                <a:tc>
                  <a:txBody>
                    <a:bodyPr/>
                    <a:lstStyle/>
                    <a:p>
                      <a:pPr algn="ctr">
                        <a:lnSpc>
                          <a:spcPct val="107000"/>
                        </a:lnSpc>
                        <a:spcAft>
                          <a:spcPts val="0"/>
                        </a:spcAft>
                      </a:pPr>
                      <a:r>
                        <a:rPr lang="pt-PT" sz="1100" b="1" kern="100" dirty="0">
                          <a:solidFill>
                            <a:schemeClr val="tx1"/>
                          </a:solidFill>
                          <a:effectLst/>
                          <a:latin typeface="+mn-lt"/>
                          <a:ea typeface="Calibri"/>
                          <a:cs typeface="Times New Roman"/>
                        </a:rPr>
                        <a:t>8º A/B</a:t>
                      </a:r>
                      <a:endParaRPr lang="pt-PT" sz="1100" kern="100" dirty="0">
                        <a:solidFill>
                          <a:schemeClr val="tx1"/>
                        </a:solidFill>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8</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4</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4</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7000"/>
                        </a:lnSpc>
                        <a:spcAft>
                          <a:spcPts val="0"/>
                        </a:spcAft>
                      </a:pPr>
                      <a:r>
                        <a:rPr lang="pt-PT" sz="1050" b="1" kern="100" dirty="0">
                          <a:solidFill>
                            <a:schemeClr val="tx1"/>
                          </a:solidFill>
                          <a:effectLst/>
                          <a:latin typeface="+mn-lt"/>
                          <a:ea typeface="Calibri"/>
                          <a:cs typeface="Times New Roman"/>
                        </a:rPr>
                        <a:t>Suficiente</a:t>
                      </a:r>
                    </a:p>
                    <a:p>
                      <a:pPr algn="just">
                        <a:lnSpc>
                          <a:spcPct val="107000"/>
                        </a:lnSpc>
                        <a:spcAft>
                          <a:spcPts val="0"/>
                        </a:spcAft>
                      </a:pPr>
                      <a:r>
                        <a:rPr lang="pt-PT" sz="1050" b="0" kern="100" dirty="0">
                          <a:solidFill>
                            <a:schemeClr val="tx1"/>
                          </a:solidFill>
                          <a:effectLst/>
                          <a:latin typeface="+mn-lt"/>
                          <a:ea typeface="Calibri"/>
                          <a:cs typeface="Times New Roman"/>
                        </a:rPr>
                        <a:t>As aulas da Oficina de Inglês são direcionadas essencialmente para a prática oral e escrita, ajudando os alunos a desenvolver a sua capacidade de planificar, organizar, redigir e aperfeiçoar os seus textos, melhorar o domínio vocabular, das funções comunicativas e o desenvolvimento do discurso oral. </a:t>
                      </a:r>
                    </a:p>
                    <a:p>
                      <a:pPr algn="just">
                        <a:lnSpc>
                          <a:spcPct val="107000"/>
                        </a:lnSpc>
                        <a:spcAft>
                          <a:spcPts val="0"/>
                        </a:spcAft>
                      </a:pPr>
                      <a:endParaRPr lang="pt-PT" sz="1050" b="0" kern="100" dirty="0">
                        <a:solidFill>
                          <a:schemeClr val="tx1"/>
                        </a:solidFill>
                        <a:effectLst/>
                        <a:latin typeface="+mn-lt"/>
                        <a:ea typeface="Calibri"/>
                        <a:cs typeface="Times New Roman"/>
                      </a:endParaRPr>
                    </a:p>
                    <a:p>
                      <a:pPr algn="just">
                        <a:lnSpc>
                          <a:spcPct val="107000"/>
                        </a:lnSpc>
                        <a:spcAft>
                          <a:spcPts val="0"/>
                        </a:spcAft>
                      </a:pPr>
                      <a:r>
                        <a:rPr lang="pt-PT" sz="1050" b="0" kern="100" dirty="0">
                          <a:solidFill>
                            <a:schemeClr val="tx1"/>
                          </a:solidFill>
                          <a:effectLst/>
                          <a:latin typeface="+mn-lt"/>
                          <a:ea typeface="Calibri"/>
                          <a:cs typeface="Times New Roman"/>
                        </a:rPr>
                        <a:t>Os alunos frequentaram, de uma forma geral, com assiduidade regular a Oficina de inglês e realizaram com algum empenho as atividades propostas, mas foram pouco autónomos e participativos. </a:t>
                      </a:r>
                    </a:p>
                    <a:p>
                      <a:pPr algn="just">
                        <a:lnSpc>
                          <a:spcPct val="107000"/>
                        </a:lnSpc>
                        <a:spcAft>
                          <a:spcPts val="0"/>
                        </a:spcAft>
                      </a:pPr>
                      <a:endParaRPr lang="pt-PT" sz="1050" b="0" kern="100" dirty="0">
                        <a:solidFill>
                          <a:schemeClr val="tx1"/>
                        </a:solidFill>
                        <a:effectLst/>
                        <a:latin typeface="+mn-lt"/>
                        <a:ea typeface="Calibri"/>
                        <a:cs typeface="Times New Roman"/>
                      </a:endParaRPr>
                    </a:p>
                    <a:p>
                      <a:pPr algn="just">
                        <a:lnSpc>
                          <a:spcPct val="107000"/>
                        </a:lnSpc>
                        <a:spcAft>
                          <a:spcPts val="0"/>
                        </a:spcAft>
                      </a:pPr>
                      <a:endParaRPr lang="pt-PT" sz="1050" b="1" kern="100" dirty="0">
                        <a:solidFill>
                          <a:schemeClr val="tx1"/>
                        </a:solidFill>
                        <a:effectLst/>
                        <a:latin typeface="+mn-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4223522"/>
                  </a:ext>
                </a:extLst>
              </a:tr>
              <a:tr h="321310">
                <a:tc>
                  <a:txBody>
                    <a:bodyPr/>
                    <a:lstStyle/>
                    <a:p>
                      <a:pPr algn="ctr">
                        <a:lnSpc>
                          <a:spcPct val="107000"/>
                        </a:lnSpc>
                        <a:spcAft>
                          <a:spcPts val="0"/>
                        </a:spcAft>
                      </a:pPr>
                      <a:r>
                        <a:rPr lang="pt-PT" sz="1100" b="1" kern="100" dirty="0">
                          <a:solidFill>
                            <a:schemeClr val="tx1"/>
                          </a:solidFill>
                          <a:effectLst/>
                          <a:latin typeface="Calibri"/>
                          <a:ea typeface="Calibri"/>
                          <a:cs typeface="Times New Roman"/>
                        </a:rPr>
                        <a:t>9ºA</a:t>
                      </a:r>
                      <a:endParaRPr lang="pt-PT" sz="1100" kern="100" dirty="0">
                        <a:solidFill>
                          <a:schemeClr val="tx1"/>
                        </a:solidFill>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a:cs typeface="Times New Roman"/>
                        </a:rPr>
                        <a:t>14</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3</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a:cs typeface="Times New Roman"/>
                        </a:rPr>
                        <a:t>3</a:t>
                      </a:r>
                      <a:endParaRPr lang="pt-PT" sz="1100" kern="100" dirty="0">
                        <a:solidFill>
                          <a:schemeClr val="tx1"/>
                        </a:solidFill>
                        <a:effectLst/>
                        <a:latin typeface="+mn-lt"/>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50" b="1" kern="100" dirty="0">
                          <a:solidFill>
                            <a:schemeClr val="tx1"/>
                          </a:solidFill>
                          <a:effectLst/>
                          <a:latin typeface="+mn-lt"/>
                          <a:ea typeface="Calibri"/>
                          <a:cs typeface="Times New Roman"/>
                        </a:rPr>
                        <a:t>Bom</a:t>
                      </a:r>
                    </a:p>
                    <a:p>
                      <a:pPr algn="just">
                        <a:lnSpc>
                          <a:spcPct val="107000"/>
                        </a:lnSpc>
                        <a:spcAft>
                          <a:spcPts val="0"/>
                        </a:spcAft>
                      </a:pPr>
                      <a:r>
                        <a:rPr lang="pt-PT" sz="1050" b="0" kern="100" dirty="0">
                          <a:solidFill>
                            <a:schemeClr val="tx1"/>
                          </a:solidFill>
                          <a:effectLst/>
                          <a:latin typeface="+mn-lt"/>
                          <a:ea typeface="Calibri"/>
                          <a:cs typeface="Times New Roman"/>
                        </a:rPr>
                        <a:t>As aulas da Oficina de Inglês são direcionadas essencialmente para a prática oral e escrita, ajudando os alunos a desenvolver a sua capacidade de planificar, organizar, redigir e aperfeiçoar os seus textos, melhorar o domínio vocabular, das funções comunicativas e o desenvolvimento do discurso oral. Foram ainda realizados exercícios de revisão gramatical de preparação para o teste. </a:t>
                      </a:r>
                    </a:p>
                    <a:p>
                      <a:pPr algn="just">
                        <a:lnSpc>
                          <a:spcPct val="107000"/>
                        </a:lnSpc>
                        <a:spcAft>
                          <a:spcPts val="0"/>
                        </a:spcAft>
                      </a:pPr>
                      <a:endParaRPr lang="pt-PT" sz="1050" b="0" kern="100" dirty="0">
                        <a:solidFill>
                          <a:schemeClr val="tx1"/>
                        </a:solidFill>
                        <a:effectLst/>
                        <a:latin typeface="+mn-lt"/>
                        <a:ea typeface="Calibri"/>
                        <a:cs typeface="Times New Roman"/>
                      </a:endParaRPr>
                    </a:p>
                    <a:p>
                      <a:pPr algn="just">
                        <a:lnSpc>
                          <a:spcPct val="107000"/>
                        </a:lnSpc>
                        <a:spcAft>
                          <a:spcPts val="0"/>
                        </a:spcAft>
                      </a:pPr>
                      <a:r>
                        <a:rPr lang="pt-PT" sz="1050" b="0" kern="100" dirty="0">
                          <a:solidFill>
                            <a:schemeClr val="tx1"/>
                          </a:solidFill>
                          <a:effectLst/>
                          <a:latin typeface="+mn-lt"/>
                          <a:ea typeface="Calibri"/>
                          <a:cs typeface="Times New Roman"/>
                        </a:rPr>
                        <a:t>As alunas frequentaram com assiduidade regular a Oficina de inglês, realizaram com empenho as atividades propostas, foram interessadas, autónomas e participativas.</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6357993"/>
                  </a:ext>
                </a:extLst>
              </a:tr>
            </a:tbl>
          </a:graphicData>
        </a:graphic>
      </p:graphicFrame>
    </p:spTree>
    <p:extLst>
      <p:ext uri="{BB962C8B-B14F-4D97-AF65-F5344CB8AC3E}">
        <p14:creationId xmlns:p14="http://schemas.microsoft.com/office/powerpoint/2010/main" val="7505061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294125" y="418066"/>
            <a:ext cx="5642073"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3.5- Análise do Programa A </a:t>
            </a:r>
            <a:r>
              <a:rPr lang="pt-PT" sz="1350" err="1">
                <a:solidFill>
                  <a:schemeClr val="bg1"/>
                </a:solidFill>
                <a:latin typeface="Arial Black" panose="020B0A04020102020204" pitchFamily="34" charset="0"/>
                <a:ea typeface="Times New Roman" panose="02020603050405020304" pitchFamily="18" charset="0"/>
              </a:rPr>
              <a:t>a</a:t>
            </a:r>
            <a:r>
              <a:rPr lang="pt-PT" sz="1350">
                <a:solidFill>
                  <a:schemeClr val="bg1"/>
                </a:solidFill>
                <a:latin typeface="Arial Black" panose="020B0A04020102020204" pitchFamily="34" charset="0"/>
                <a:ea typeface="Times New Roman" panose="02020603050405020304" pitchFamily="18" charset="0"/>
              </a:rPr>
              <a:t> Z ( ler melhor – saber mais) </a:t>
            </a: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8" name="Tabela 7">
            <a:extLst>
              <a:ext uri="{FF2B5EF4-FFF2-40B4-BE49-F238E27FC236}">
                <a16:creationId xmlns:a16="http://schemas.microsoft.com/office/drawing/2014/main" id="{D357F58F-FB98-3AFC-5391-ABAACF1B5BB8}"/>
              </a:ext>
            </a:extLst>
          </p:cNvPr>
          <p:cNvGraphicFramePr>
            <a:graphicFrameLocks noGrp="1"/>
          </p:cNvGraphicFramePr>
          <p:nvPr>
            <p:extLst>
              <p:ext uri="{D42A27DB-BD31-4B8C-83A1-F6EECF244321}">
                <p14:modId xmlns:p14="http://schemas.microsoft.com/office/powerpoint/2010/main" val="2456769323"/>
              </p:ext>
            </p:extLst>
          </p:nvPr>
        </p:nvGraphicFramePr>
        <p:xfrm>
          <a:off x="1067897" y="1204810"/>
          <a:ext cx="7795729" cy="4200908"/>
        </p:xfrm>
        <a:graphic>
          <a:graphicData uri="http://schemas.openxmlformats.org/drawingml/2006/table">
            <a:tbl>
              <a:tblPr firstRow="1" firstCol="1" lastRow="1" lastCol="1" bandRow="1" bandCol="1"/>
              <a:tblGrid>
                <a:gridCol w="2540884">
                  <a:extLst>
                    <a:ext uri="{9D8B030D-6E8A-4147-A177-3AD203B41FA5}">
                      <a16:colId xmlns:a16="http://schemas.microsoft.com/office/drawing/2014/main" val="3941818807"/>
                    </a:ext>
                  </a:extLst>
                </a:gridCol>
                <a:gridCol w="153533">
                  <a:extLst>
                    <a:ext uri="{9D8B030D-6E8A-4147-A177-3AD203B41FA5}">
                      <a16:colId xmlns:a16="http://schemas.microsoft.com/office/drawing/2014/main" val="1788966650"/>
                    </a:ext>
                  </a:extLst>
                </a:gridCol>
                <a:gridCol w="848823">
                  <a:extLst>
                    <a:ext uri="{9D8B030D-6E8A-4147-A177-3AD203B41FA5}">
                      <a16:colId xmlns:a16="http://schemas.microsoft.com/office/drawing/2014/main" val="606036388"/>
                    </a:ext>
                  </a:extLst>
                </a:gridCol>
                <a:gridCol w="851615">
                  <a:extLst>
                    <a:ext uri="{9D8B030D-6E8A-4147-A177-3AD203B41FA5}">
                      <a16:colId xmlns:a16="http://schemas.microsoft.com/office/drawing/2014/main" val="4203918801"/>
                    </a:ext>
                  </a:extLst>
                </a:gridCol>
                <a:gridCol w="851615">
                  <a:extLst>
                    <a:ext uri="{9D8B030D-6E8A-4147-A177-3AD203B41FA5}">
                      <a16:colId xmlns:a16="http://schemas.microsoft.com/office/drawing/2014/main" val="260431193"/>
                    </a:ext>
                  </a:extLst>
                </a:gridCol>
                <a:gridCol w="851615">
                  <a:extLst>
                    <a:ext uri="{9D8B030D-6E8A-4147-A177-3AD203B41FA5}">
                      <a16:colId xmlns:a16="http://schemas.microsoft.com/office/drawing/2014/main" val="3644507705"/>
                    </a:ext>
                  </a:extLst>
                </a:gridCol>
                <a:gridCol w="851615">
                  <a:extLst>
                    <a:ext uri="{9D8B030D-6E8A-4147-A177-3AD203B41FA5}">
                      <a16:colId xmlns:a16="http://schemas.microsoft.com/office/drawing/2014/main" val="3569247559"/>
                    </a:ext>
                  </a:extLst>
                </a:gridCol>
                <a:gridCol w="846029">
                  <a:extLst>
                    <a:ext uri="{9D8B030D-6E8A-4147-A177-3AD203B41FA5}">
                      <a16:colId xmlns:a16="http://schemas.microsoft.com/office/drawing/2014/main" val="2377300980"/>
                    </a:ext>
                  </a:extLst>
                </a:gridCol>
              </a:tblGrid>
              <a:tr h="169952">
                <a:tc>
                  <a:txBody>
                    <a:bodyPr/>
                    <a:lstStyle/>
                    <a:p>
                      <a:pPr algn="just">
                        <a:buNone/>
                      </a:pPr>
                      <a:r>
                        <a:rPr lang="pt-PT" sz="1000" b="1" dirty="0">
                          <a:solidFill>
                            <a:srgbClr val="000000"/>
                          </a:solidFill>
                          <a:effectLst/>
                          <a:latin typeface="Arial"/>
                          <a:ea typeface="Times New Roman" panose="02020603050405020304" pitchFamily="18" charset="0"/>
                        </a:rPr>
                        <a:t>Disciplina:</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7">
                  <a:txBody>
                    <a:bodyPr/>
                    <a:lstStyle/>
                    <a:p>
                      <a:pPr>
                        <a:buNone/>
                      </a:pPr>
                      <a:r>
                        <a:rPr lang="pt-PT" sz="1000" dirty="0">
                          <a:effectLst/>
                          <a:latin typeface="Calibri"/>
                          <a:ea typeface="Times New Roman" panose="02020603050405020304" pitchFamily="18" charset="0"/>
                        </a:rPr>
                        <a:t>Português</a:t>
                      </a: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059072489"/>
                  </a:ext>
                </a:extLst>
              </a:tr>
              <a:tr h="169952">
                <a:tc>
                  <a:txBody>
                    <a:bodyPr/>
                    <a:lstStyle/>
                    <a:p>
                      <a:pPr algn="just">
                        <a:buNone/>
                      </a:pPr>
                      <a:r>
                        <a:rPr lang="pt-PT" sz="1000" b="1" dirty="0">
                          <a:solidFill>
                            <a:srgbClr val="000000"/>
                          </a:solidFill>
                          <a:effectLst/>
                          <a:latin typeface="Arial"/>
                          <a:ea typeface="Times New Roman" panose="02020603050405020304" pitchFamily="18" charset="0"/>
                        </a:rPr>
                        <a:t>Docente(s):</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7">
                  <a:txBody>
                    <a:bodyPr/>
                    <a:lstStyle/>
                    <a:p>
                      <a:pPr>
                        <a:buNone/>
                      </a:pPr>
                      <a:r>
                        <a:rPr lang="pt-PT" sz="1000" dirty="0">
                          <a:effectLst/>
                          <a:latin typeface="Calibri"/>
                          <a:ea typeface="Times New Roman" panose="02020603050405020304" pitchFamily="18" charset="0"/>
                        </a:rPr>
                        <a:t>Ana Paula Silveira</a:t>
                      </a: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573214630"/>
                  </a:ext>
                </a:extLst>
              </a:tr>
              <a:tr h="158622">
                <a:tc gridSpan="2">
                  <a:txBody>
                    <a:bodyPr/>
                    <a:lstStyle/>
                    <a:p>
                      <a:pPr algn="r">
                        <a:buNone/>
                      </a:pPr>
                      <a:r>
                        <a:rPr lang="pt-PT" sz="900" b="1" dirty="0">
                          <a:effectLst/>
                          <a:latin typeface="Arial"/>
                          <a:ea typeface="Times New Roman" panose="02020603050405020304" pitchFamily="18" charset="0"/>
                        </a:rPr>
                        <a:t>Ano de escolaridade:</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900" b="1" dirty="0">
                          <a:solidFill>
                            <a:srgbClr val="000000"/>
                          </a:solidFill>
                          <a:effectLst/>
                          <a:latin typeface="Arial"/>
                          <a:ea typeface="Times New Roman" panose="02020603050405020304" pitchFamily="18" charset="0"/>
                        </a:rPr>
                        <a:t>1º</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b="1" dirty="0">
                          <a:solidFill>
                            <a:srgbClr val="000000"/>
                          </a:solidFill>
                          <a:effectLst/>
                          <a:latin typeface="Arial"/>
                          <a:ea typeface="Times New Roman" panose="02020603050405020304" pitchFamily="18" charset="0"/>
                        </a:rPr>
                        <a:t>2º</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b="1" dirty="0">
                          <a:solidFill>
                            <a:srgbClr val="000000"/>
                          </a:solidFill>
                          <a:effectLst/>
                          <a:latin typeface="Arial"/>
                          <a:ea typeface="Times New Roman" panose="02020603050405020304" pitchFamily="18" charset="0"/>
                        </a:rPr>
                        <a:t>3º</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b="1" dirty="0">
                          <a:solidFill>
                            <a:srgbClr val="000000"/>
                          </a:solidFill>
                          <a:effectLst/>
                          <a:latin typeface="Arial"/>
                          <a:ea typeface="Times New Roman" panose="02020603050405020304" pitchFamily="18" charset="0"/>
                        </a:rPr>
                        <a:t>4º</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b="1" i="1" dirty="0">
                          <a:solidFill>
                            <a:srgbClr val="000000"/>
                          </a:solidFill>
                          <a:effectLst/>
                          <a:latin typeface="Arial"/>
                          <a:ea typeface="Times New Roman" panose="02020603050405020304" pitchFamily="18" charset="0"/>
                        </a:rPr>
                        <a:t>a)</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b="1" dirty="0">
                          <a:solidFill>
                            <a:srgbClr val="000000"/>
                          </a:solidFill>
                          <a:effectLst/>
                          <a:latin typeface="Arial"/>
                          <a:ea typeface="Times New Roman" panose="02020603050405020304" pitchFamily="18" charset="0"/>
                        </a:rPr>
                        <a:t>%</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93746100"/>
                  </a:ext>
                </a:extLst>
              </a:tr>
              <a:tr h="373896">
                <a:tc gridSpan="2">
                  <a:txBody>
                    <a:bodyPr/>
                    <a:lstStyle/>
                    <a:p>
                      <a:pPr marL="342900" lvl="0" indent="-342900" algn="just">
                        <a:buFont typeface="+mj-lt"/>
                        <a:buAutoNum type="alphaLcParenR"/>
                      </a:pPr>
                      <a:r>
                        <a:rPr lang="pt-PT" sz="700" dirty="0">
                          <a:effectLst/>
                          <a:latin typeface="Arial"/>
                          <a:ea typeface="Times New Roman" panose="02020603050405020304" pitchFamily="18" charset="0"/>
                        </a:rPr>
                        <a:t>Número de alunos contemplados</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8</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8</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600" dirty="0">
                          <a:solidFill>
                            <a:srgbClr val="000000"/>
                          </a:solidFill>
                          <a:effectLst/>
                          <a:latin typeface="Arial"/>
                          <a:ea typeface="Times New Roman" panose="02020603050405020304" pitchFamily="18" charset="0"/>
                        </a:rPr>
                        <a:t>100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1097719"/>
                  </a:ext>
                </a:extLst>
              </a:tr>
              <a:tr h="373896">
                <a:tc gridSpan="2">
                  <a:txBody>
                    <a:bodyPr/>
                    <a:lstStyle/>
                    <a:p>
                      <a:pPr marL="342900" lvl="0" indent="-342900" algn="just">
                        <a:buFont typeface="+mj-lt"/>
                        <a:buAutoNum type="alphaLcParenR"/>
                      </a:pPr>
                      <a:r>
                        <a:rPr lang="pt-PT" sz="700" dirty="0">
                          <a:effectLst/>
                          <a:latin typeface="Arial"/>
                          <a:ea typeface="Times New Roman" panose="02020603050405020304" pitchFamily="18" charset="0"/>
                        </a:rPr>
                        <a:t>Número de alunos que melhoraram o seu desempenho na disciplina</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8</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8</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600" dirty="0">
                          <a:solidFill>
                            <a:srgbClr val="000000"/>
                          </a:solidFill>
                          <a:effectLst/>
                          <a:latin typeface="Arial"/>
                          <a:ea typeface="Times New Roman" panose="02020603050405020304" pitchFamily="18" charset="0"/>
                        </a:rPr>
                        <a:t>100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885981049"/>
                  </a:ext>
                </a:extLst>
              </a:tr>
              <a:tr h="487197">
                <a:tc gridSpan="2">
                  <a:txBody>
                    <a:bodyPr/>
                    <a:lstStyle/>
                    <a:p>
                      <a:pPr marL="342900" lvl="0" indent="-342900" algn="just">
                        <a:buFont typeface="+mj-lt"/>
                        <a:buAutoNum type="alphaLcParenR"/>
                      </a:pPr>
                      <a:r>
                        <a:rPr lang="pt-PT" sz="700" dirty="0">
                          <a:effectLst/>
                          <a:latin typeface="Arial"/>
                          <a:ea typeface="Times New Roman" panose="02020603050405020304" pitchFamily="18" charset="0"/>
                        </a:rPr>
                        <a:t>Número de alunos que melhoraram o seu desempenho na disciplina, tendo obtido nível igual ou superior a Suficiente na avaliação da disciplina</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7b)</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600" dirty="0">
                          <a:solidFill>
                            <a:srgbClr val="000000"/>
                          </a:solidFill>
                          <a:effectLst/>
                          <a:latin typeface="Arial"/>
                          <a:ea typeface="Times New Roman" panose="02020603050405020304" pitchFamily="18" charset="0"/>
                        </a:rPr>
                        <a:t>7</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pt-PT" sz="600" dirty="0">
                          <a:solidFill>
                            <a:srgbClr val="000000"/>
                          </a:solidFill>
                          <a:effectLst/>
                          <a:latin typeface="Arial"/>
                          <a:ea typeface="Times New Roman" panose="02020603050405020304" pitchFamily="18" charset="0"/>
                        </a:rPr>
                        <a:t>100</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022066690"/>
                  </a:ext>
                </a:extLst>
              </a:tr>
              <a:tr h="158622">
                <a:tc gridSpan="8">
                  <a:txBody>
                    <a:bodyPr/>
                    <a:lstStyle/>
                    <a:p>
                      <a:pPr>
                        <a:buNone/>
                      </a:pPr>
                      <a:r>
                        <a:rPr lang="pt-PT" sz="900" b="1" dirty="0">
                          <a:solidFill>
                            <a:srgbClr val="000000"/>
                          </a:solidFill>
                          <a:effectLst/>
                          <a:latin typeface="Arial"/>
                          <a:ea typeface="Times New Roman" panose="02020603050405020304" pitchFamily="18" charset="0"/>
                        </a:rPr>
                        <a:t>Apreciação Global:</a:t>
                      </a: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93894504"/>
                  </a:ext>
                </a:extLst>
              </a:tr>
              <a:tr h="2308771">
                <a:tc gridSpan="8">
                  <a:txBody>
                    <a:bodyPr/>
                    <a:lstStyle/>
                    <a:p>
                      <a:pPr algn="just">
                        <a:buNone/>
                      </a:pPr>
                      <a:r>
                        <a:rPr lang="pt-PT" sz="600" dirty="0">
                          <a:solidFill>
                            <a:schemeClr val="tx1"/>
                          </a:solidFill>
                          <a:effectLst/>
                          <a:latin typeface="Aptos"/>
                          <a:ea typeface="Times New Roman" panose="02020603050405020304" pitchFamily="18" charset="0"/>
                          <a:cs typeface="Arial"/>
                        </a:rPr>
                        <a:t>        b) Uma das alunas tem matrícula condicional, por esse motivo não tem avaliação.   </a:t>
                      </a:r>
                      <a:endParaRPr lang="pt-PT" sz="1000" dirty="0">
                        <a:solidFill>
                          <a:schemeClr val="tx1"/>
                        </a:solidFill>
                        <a:effectLst/>
                        <a:latin typeface="Aptos"/>
                        <a:ea typeface="Times New Roman" panose="02020603050405020304" pitchFamily="18" charset="0"/>
                        <a:cs typeface="Arial"/>
                      </a:endParaRPr>
                    </a:p>
                    <a:p>
                      <a:pPr algn="just">
                        <a:lnSpc>
                          <a:spcPct val="115000"/>
                        </a:lnSpc>
                        <a:buNone/>
                      </a:pPr>
                      <a:r>
                        <a:rPr lang="pt-PT" sz="1000" dirty="0">
                          <a:effectLst/>
                          <a:latin typeface="+mn-lt"/>
                          <a:ea typeface="Times New Roman" panose="02020603050405020304" pitchFamily="18" charset="0"/>
                        </a:rPr>
                        <a:t>No âmbito do Programa </a:t>
                      </a:r>
                      <a:r>
                        <a:rPr lang="pt-PT" sz="1000" dirty="0" err="1">
                          <a:effectLst/>
                          <a:latin typeface="+mn-lt"/>
                          <a:ea typeface="Times New Roman" panose="02020603050405020304" pitchFamily="18" charset="0"/>
                        </a:rPr>
                        <a:t>AaZ</a:t>
                      </a:r>
                      <a:r>
                        <a:rPr lang="pt-PT" sz="1000" dirty="0">
                          <a:effectLst/>
                          <a:latin typeface="+mn-lt"/>
                          <a:ea typeface="Times New Roman" panose="02020603050405020304" pitchFamily="18" charset="0"/>
                        </a:rPr>
                        <a:t> - Ler Melhor, Saber Mais foi realizada a avaliação universal dos alunos do segundo ano de escolaridade.</a:t>
                      </a:r>
                    </a:p>
                    <a:p>
                      <a:pPr algn="just">
                        <a:lnSpc>
                          <a:spcPct val="115000"/>
                        </a:lnSpc>
                        <a:buNone/>
                      </a:pPr>
                      <a:r>
                        <a:rPr lang="pt-PT" sz="1000" dirty="0">
                          <a:effectLst/>
                          <a:latin typeface="+mn-lt"/>
                          <a:ea typeface="Times New Roman" panose="02020603050405020304" pitchFamily="18" charset="0"/>
                        </a:rPr>
                        <a:t>Após a validação dos oito alunos a apoiar, trabalho efetuado pela equipa técnica de acompanhamento, e a obtenção do consentimento informado dos encarregados de educação, deu-se início ao apoio.</a:t>
                      </a:r>
                    </a:p>
                    <a:p>
                      <a:pPr algn="just">
                        <a:lnSpc>
                          <a:spcPct val="115000"/>
                        </a:lnSpc>
                        <a:buNone/>
                      </a:pPr>
                      <a:r>
                        <a:rPr lang="pt-PT" sz="1000" dirty="0">
                          <a:effectLst/>
                          <a:latin typeface="+mn-lt"/>
                          <a:ea typeface="Times New Roman" panose="02020603050405020304" pitchFamily="18" charset="0"/>
                        </a:rPr>
                        <a:t>Do apuramento realizado verificou-se que apenas se manteve um aluno que usufruiu desta intervenção no ano letivo anterior.</a:t>
                      </a:r>
                    </a:p>
                    <a:p>
                      <a:pPr algn="just">
                        <a:lnSpc>
                          <a:spcPct val="115000"/>
                        </a:lnSpc>
                        <a:buNone/>
                      </a:pPr>
                      <a:r>
                        <a:rPr lang="pt-PT" sz="1000" dirty="0">
                          <a:effectLst/>
                          <a:latin typeface="+mn-lt"/>
                          <a:ea typeface="Times New Roman" panose="02020603050405020304" pitchFamily="18" charset="0"/>
                        </a:rPr>
                        <a:t>As sessões de apoio obedeceram às linhas orientadoras do projeto, tendo sido realizadas a pares, e cada aluno contou com quatro tempos semanais de quarenta e cinco minutos.</a:t>
                      </a:r>
                    </a:p>
                    <a:p>
                      <a:pPr algn="just">
                        <a:lnSpc>
                          <a:spcPct val="115000"/>
                        </a:lnSpc>
                        <a:buNone/>
                      </a:pPr>
                      <a:r>
                        <a:rPr lang="pt-PT" sz="1000" dirty="0">
                          <a:effectLst/>
                          <a:latin typeface="+mn-lt"/>
                          <a:ea typeface="Times New Roman" panose="02020603050405020304" pitchFamily="18" charset="0"/>
                        </a:rPr>
                        <a:t>Pela análise dos resultados obtidos, na avaliação universal realizada, verificou-se que todos os alunos do grupo de intervenção se encontravam no nível quatro (leitura de textos), cumprindo o critério de admissão (ler entre dez e trinta palavras corretamente por minuto). Seis dos vinte e cinco alunos avaliados ainda não se encontravam no nível quatro.</a:t>
                      </a:r>
                    </a:p>
                    <a:p>
                      <a:pPr algn="just">
                        <a:lnSpc>
                          <a:spcPct val="115000"/>
                        </a:lnSpc>
                        <a:buNone/>
                      </a:pPr>
                      <a:endParaRPr lang="pt-PT" sz="1000" dirty="0">
                        <a:effectLst/>
                        <a:latin typeface="Calibri"/>
                        <a:ea typeface="Times New Roman" panose="02020603050405020304" pitchFamily="18" charset="0"/>
                      </a:endParaRPr>
                    </a:p>
                    <a:p>
                      <a:pPr algn="just">
                        <a:buNone/>
                      </a:pPr>
                      <a:endParaRPr lang="pt-PT" sz="1000" dirty="0">
                        <a:effectLst/>
                        <a:latin typeface="Arial"/>
                        <a:ea typeface="Times New Roman" panose="02020603050405020304" pitchFamily="18" charset="0"/>
                      </a:endParaRPr>
                    </a:p>
                  </a:txBody>
                  <a:tcPr marL="54955" marR="549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366536452"/>
                  </a:ext>
                </a:extLst>
              </a:tr>
            </a:tbl>
          </a:graphicData>
        </a:graphic>
      </p:graphicFrame>
    </p:spTree>
    <p:extLst>
      <p:ext uri="{BB962C8B-B14F-4D97-AF65-F5344CB8AC3E}">
        <p14:creationId xmlns:p14="http://schemas.microsoft.com/office/powerpoint/2010/main" val="6699612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4C2F30D8-2F44-46DC-84B7-9E29552B2365}"/>
              </a:ext>
            </a:extLst>
          </p:cNvPr>
          <p:cNvSpPr txBox="1"/>
          <p:nvPr/>
        </p:nvSpPr>
        <p:spPr>
          <a:xfrm>
            <a:off x="1303384" y="288495"/>
            <a:ext cx="4242276" cy="300082"/>
          </a:xfrm>
          <a:prstGeom prst="rect">
            <a:avLst/>
          </a:prstGeom>
          <a:solidFill>
            <a:schemeClr val="accent5">
              <a:lumMod val="50000"/>
            </a:schemeClr>
          </a:solidFill>
        </p:spPr>
        <p:txBody>
          <a:bodyPr wrap="square" rtlCol="0">
            <a:spAutoFit/>
          </a:bodyPr>
          <a:lstStyle/>
          <a:p>
            <a:pPr algn="just"/>
            <a:r>
              <a:rPr lang="pt-PT" sz="1350">
                <a:solidFill>
                  <a:schemeClr val="bg1"/>
                </a:solidFill>
                <a:latin typeface="Arial Black" panose="020B0A04020102020204" pitchFamily="34" charset="0"/>
                <a:ea typeface="Times New Roman" panose="02020603050405020304" pitchFamily="18" charset="0"/>
              </a:rPr>
              <a:t>3.6- Pensamento Computacional </a:t>
            </a: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68046E4E-6BCF-4136-9E41-424817C7ABD4}"/>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227ABFF0-FAB9-2EF4-E39B-EECCB9F8EFDF}"/>
              </a:ext>
            </a:extLst>
          </p:cNvPr>
          <p:cNvGraphicFramePr>
            <a:graphicFrameLocks noGrp="1"/>
          </p:cNvGraphicFramePr>
          <p:nvPr>
            <p:extLst>
              <p:ext uri="{D42A27DB-BD31-4B8C-83A1-F6EECF244321}">
                <p14:modId xmlns:p14="http://schemas.microsoft.com/office/powerpoint/2010/main" val="69989710"/>
              </p:ext>
            </p:extLst>
          </p:nvPr>
        </p:nvGraphicFramePr>
        <p:xfrm>
          <a:off x="349551" y="762000"/>
          <a:ext cx="9045462" cy="4354667"/>
        </p:xfrm>
        <a:graphic>
          <a:graphicData uri="http://schemas.openxmlformats.org/drawingml/2006/table">
            <a:tbl>
              <a:tblPr firstRow="1" firstCol="1" lastRow="1" lastCol="1" bandRow="1" bandCol="1"/>
              <a:tblGrid>
                <a:gridCol w="1767858">
                  <a:extLst>
                    <a:ext uri="{9D8B030D-6E8A-4147-A177-3AD203B41FA5}">
                      <a16:colId xmlns:a16="http://schemas.microsoft.com/office/drawing/2014/main" val="2052078357"/>
                    </a:ext>
                  </a:extLst>
                </a:gridCol>
                <a:gridCol w="1186614">
                  <a:extLst>
                    <a:ext uri="{9D8B030D-6E8A-4147-A177-3AD203B41FA5}">
                      <a16:colId xmlns:a16="http://schemas.microsoft.com/office/drawing/2014/main" val="3851830385"/>
                    </a:ext>
                  </a:extLst>
                </a:gridCol>
                <a:gridCol w="120632">
                  <a:extLst>
                    <a:ext uri="{9D8B030D-6E8A-4147-A177-3AD203B41FA5}">
                      <a16:colId xmlns:a16="http://schemas.microsoft.com/office/drawing/2014/main" val="1217849529"/>
                    </a:ext>
                  </a:extLst>
                </a:gridCol>
                <a:gridCol w="1184421">
                  <a:extLst>
                    <a:ext uri="{9D8B030D-6E8A-4147-A177-3AD203B41FA5}">
                      <a16:colId xmlns:a16="http://schemas.microsoft.com/office/drawing/2014/main" val="2861148247"/>
                    </a:ext>
                  </a:extLst>
                </a:gridCol>
                <a:gridCol w="1186614">
                  <a:extLst>
                    <a:ext uri="{9D8B030D-6E8A-4147-A177-3AD203B41FA5}">
                      <a16:colId xmlns:a16="http://schemas.microsoft.com/office/drawing/2014/main" val="3875583692"/>
                    </a:ext>
                  </a:extLst>
                </a:gridCol>
                <a:gridCol w="1186614">
                  <a:extLst>
                    <a:ext uri="{9D8B030D-6E8A-4147-A177-3AD203B41FA5}">
                      <a16:colId xmlns:a16="http://schemas.microsoft.com/office/drawing/2014/main" val="1206951810"/>
                    </a:ext>
                  </a:extLst>
                </a:gridCol>
                <a:gridCol w="1186614">
                  <a:extLst>
                    <a:ext uri="{9D8B030D-6E8A-4147-A177-3AD203B41FA5}">
                      <a16:colId xmlns:a16="http://schemas.microsoft.com/office/drawing/2014/main" val="3414886908"/>
                    </a:ext>
                  </a:extLst>
                </a:gridCol>
                <a:gridCol w="590018">
                  <a:extLst>
                    <a:ext uri="{9D8B030D-6E8A-4147-A177-3AD203B41FA5}">
                      <a16:colId xmlns:a16="http://schemas.microsoft.com/office/drawing/2014/main" val="3981833487"/>
                    </a:ext>
                  </a:extLst>
                </a:gridCol>
                <a:gridCol w="636077">
                  <a:extLst>
                    <a:ext uri="{9D8B030D-6E8A-4147-A177-3AD203B41FA5}">
                      <a16:colId xmlns:a16="http://schemas.microsoft.com/office/drawing/2014/main" val="3840793255"/>
                    </a:ext>
                  </a:extLst>
                </a:gridCol>
              </a:tblGrid>
              <a:tr h="138560">
                <a:tc>
                  <a:txBody>
                    <a:bodyPr/>
                    <a:lstStyle/>
                    <a:p>
                      <a:pPr algn="just">
                        <a:buNone/>
                      </a:pPr>
                      <a:r>
                        <a:rPr lang="pt-PT" sz="800" b="1" dirty="0">
                          <a:solidFill>
                            <a:srgbClr val="000000"/>
                          </a:solidFill>
                          <a:effectLst/>
                          <a:latin typeface="Arial"/>
                          <a:ea typeface="Times New Roman" panose="02020603050405020304" pitchFamily="18" charset="0"/>
                        </a:rPr>
                        <a:t>Docente(s):</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buNone/>
                      </a:pPr>
                      <a:endParaRPr lang="pt-PT" sz="900" dirty="0">
                        <a:effectLst/>
                        <a:latin typeface="Arial"/>
                        <a:ea typeface="Times New Roman" panose="02020603050405020304" pitchFamily="18" charset="0"/>
                      </a:endParaRPr>
                    </a:p>
                  </a:txBody>
                  <a:tcPr marL="49570" marR="49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7">
                  <a:txBody>
                    <a:bodyPr/>
                    <a:lstStyle/>
                    <a:p>
                      <a:pPr>
                        <a:buNone/>
                      </a:pPr>
                      <a:r>
                        <a:rPr lang="pt-PT" sz="900" dirty="0">
                          <a:effectLst/>
                          <a:latin typeface="Calibri"/>
                          <a:ea typeface="Times New Roman" panose="02020603050405020304" pitchFamily="18" charset="0"/>
                        </a:rPr>
                        <a:t>Ana Cristina Almada</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927809158"/>
                  </a:ext>
                </a:extLst>
              </a:tr>
              <a:tr h="127076">
                <a:tc gridSpan="3">
                  <a:txBody>
                    <a:bodyPr/>
                    <a:lstStyle/>
                    <a:p>
                      <a:pPr algn="r">
                        <a:buNone/>
                      </a:pPr>
                      <a:r>
                        <a:rPr lang="pt-PT" sz="800" b="1" dirty="0">
                          <a:effectLst/>
                          <a:latin typeface="Arial"/>
                          <a:ea typeface="Times New Roman" panose="02020603050405020304" pitchFamily="18" charset="0"/>
                        </a:rPr>
                        <a:t>Ano de escolaridade:</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a:txBody>
                    <a:bodyPr/>
                    <a:lstStyle/>
                    <a:p>
                      <a:pPr algn="ctr">
                        <a:buNone/>
                      </a:pPr>
                      <a:r>
                        <a:rPr lang="pt-PT" sz="800" b="1" dirty="0">
                          <a:solidFill>
                            <a:srgbClr val="000000"/>
                          </a:solidFill>
                          <a:effectLst/>
                          <a:latin typeface="Arial"/>
                          <a:ea typeface="Times New Roman" panose="02020603050405020304" pitchFamily="18" charset="0"/>
                        </a:rPr>
                        <a:t>1º</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buNone/>
                      </a:pPr>
                      <a:r>
                        <a:rPr lang="pt-PT" sz="800" b="1" dirty="0">
                          <a:solidFill>
                            <a:srgbClr val="000000"/>
                          </a:solidFill>
                          <a:effectLst/>
                          <a:latin typeface="Arial"/>
                          <a:ea typeface="Times New Roman" panose="02020603050405020304" pitchFamily="18" charset="0"/>
                        </a:rPr>
                        <a:t>2º</a:t>
                      </a:r>
                      <a:endParaRPr lang="pt-PT" sz="900" dirty="0">
                        <a:effectLst/>
                        <a:latin typeface="Arial"/>
                        <a:ea typeface="Times New Roman" panose="02020603050405020304" pitchFamily="18" charset="0"/>
                      </a:endParaRPr>
                    </a:p>
                  </a:txBody>
                  <a:tcPr marL="49570" marR="49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buNone/>
                      </a:pPr>
                      <a:r>
                        <a:rPr lang="pt-PT" sz="800" b="1" dirty="0">
                          <a:solidFill>
                            <a:srgbClr val="000000"/>
                          </a:solidFill>
                          <a:effectLst/>
                          <a:latin typeface="Arial"/>
                          <a:ea typeface="Times New Roman" panose="02020603050405020304" pitchFamily="18" charset="0"/>
                        </a:rPr>
                        <a:t>3º</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buNone/>
                      </a:pPr>
                      <a:r>
                        <a:rPr lang="pt-PT" sz="900" dirty="0">
                          <a:effectLst/>
                          <a:latin typeface="Arial"/>
                          <a:ea typeface="Times New Roman" panose="02020603050405020304" pitchFamily="18" charset="0"/>
                        </a:rPr>
                        <a:t>4º</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buNone/>
                      </a:pP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pt-PT"/>
                    </a:p>
                  </a:txBody>
                  <a:tcPr/>
                </a:tc>
                <a:extLst>
                  <a:ext uri="{0D108BD9-81ED-4DB2-BD59-A6C34878D82A}">
                    <a16:rowId xmlns:a16="http://schemas.microsoft.com/office/drawing/2014/main" val="1487190289"/>
                  </a:ext>
                </a:extLst>
              </a:tr>
              <a:tr h="203927">
                <a:tc gridSpan="3">
                  <a:txBody>
                    <a:bodyPr/>
                    <a:lstStyle/>
                    <a:p>
                      <a:pPr algn="r">
                        <a:buNone/>
                      </a:pPr>
                      <a:r>
                        <a:rPr lang="pt-PT" sz="800" b="1" dirty="0">
                          <a:effectLst/>
                          <a:latin typeface="Arial"/>
                          <a:ea typeface="Times New Roman" panose="02020603050405020304" pitchFamily="18" charset="0"/>
                        </a:rPr>
                        <a:t>Nº de sessões efetuadas:</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a:txBody>
                    <a:bodyPr/>
                    <a:lstStyle/>
                    <a:p>
                      <a:pPr algn="ctr">
                        <a:buNone/>
                      </a:pPr>
                      <a:r>
                        <a:rPr lang="pt-PT" sz="700" dirty="0">
                          <a:solidFill>
                            <a:srgbClr val="000000"/>
                          </a:solidFill>
                          <a:effectLst/>
                          <a:latin typeface="Arial"/>
                          <a:ea typeface="Times New Roman" panose="02020603050405020304" pitchFamily="18" charset="0"/>
                        </a:rPr>
                        <a:t>1 sessão semanal</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700" dirty="0">
                          <a:solidFill>
                            <a:srgbClr val="000000"/>
                          </a:solidFill>
                          <a:effectLst/>
                          <a:latin typeface="Arial"/>
                          <a:ea typeface="Times New Roman" panose="02020603050405020304" pitchFamily="18" charset="0"/>
                        </a:rPr>
                        <a:t>1 sessão semanal</a:t>
                      </a:r>
                      <a:endParaRPr lang="pt-PT" sz="900" dirty="0">
                        <a:effectLst/>
                        <a:latin typeface="Arial"/>
                        <a:ea typeface="Times New Roman" panose="02020603050405020304" pitchFamily="18" charset="0"/>
                      </a:endParaRPr>
                    </a:p>
                  </a:txBody>
                  <a:tcPr marL="49570" marR="49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700" dirty="0">
                          <a:solidFill>
                            <a:srgbClr val="000000"/>
                          </a:solidFill>
                          <a:effectLst/>
                          <a:latin typeface="Arial"/>
                          <a:ea typeface="Times New Roman" panose="02020603050405020304" pitchFamily="18" charset="0"/>
                        </a:rPr>
                        <a:t>1 sessão semanal</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800" dirty="0">
                          <a:solidFill>
                            <a:srgbClr val="000000"/>
                          </a:solidFill>
                          <a:effectLst/>
                          <a:latin typeface="Arial"/>
                          <a:ea typeface="Times New Roman" panose="02020603050405020304" pitchFamily="18" charset="0"/>
                        </a:rPr>
                        <a:t>1 sessão semanal</a:t>
                      </a:r>
                      <a:endParaRPr lang="pt-PT" sz="1000" dirty="0">
                        <a:effectLst/>
                        <a:latin typeface="Arial"/>
                        <a:ea typeface="Times New Roman" panose="02020603050405020304" pitchFamily="18" charset="0"/>
                      </a:endParaRPr>
                    </a:p>
                    <a:p>
                      <a:pPr algn="ctr">
                        <a:buNone/>
                      </a:pP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buNone/>
                      </a:pP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pt-PT"/>
                    </a:p>
                  </a:txBody>
                  <a:tcPr/>
                </a:tc>
                <a:extLst>
                  <a:ext uri="{0D108BD9-81ED-4DB2-BD59-A6C34878D82A}">
                    <a16:rowId xmlns:a16="http://schemas.microsoft.com/office/drawing/2014/main" val="3109371083"/>
                  </a:ext>
                </a:extLst>
              </a:tr>
              <a:tr h="123896">
                <a:tc gridSpan="3">
                  <a:txBody>
                    <a:bodyPr/>
                    <a:lstStyle/>
                    <a:p>
                      <a:pPr algn="r">
                        <a:buNone/>
                      </a:pPr>
                      <a:r>
                        <a:rPr lang="pt-PT" sz="800" b="1" dirty="0">
                          <a:effectLst/>
                          <a:latin typeface="Arial"/>
                          <a:ea typeface="Times New Roman" panose="02020603050405020304" pitchFamily="18" charset="0"/>
                        </a:rPr>
                        <a:t>Turma:</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a:txBody>
                    <a:bodyPr/>
                    <a:lstStyle/>
                    <a:p>
                      <a:pPr algn="ctr">
                        <a:buNone/>
                      </a:pPr>
                      <a:r>
                        <a:rPr lang="pt-PT" sz="800" b="1" dirty="0">
                          <a:solidFill>
                            <a:srgbClr val="000000"/>
                          </a:solidFill>
                          <a:effectLst/>
                          <a:latin typeface="Arial"/>
                          <a:ea typeface="Times New Roman" panose="02020603050405020304" pitchFamily="18" charset="0"/>
                        </a:rPr>
                        <a:t>A e B</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b="1" dirty="0">
                          <a:solidFill>
                            <a:srgbClr val="000000"/>
                          </a:solidFill>
                          <a:effectLst/>
                          <a:latin typeface="Arial"/>
                          <a:ea typeface="Times New Roman" panose="02020603050405020304" pitchFamily="18" charset="0"/>
                        </a:rPr>
                        <a:t>A e B</a:t>
                      </a:r>
                      <a:endParaRPr lang="pt-PT" sz="900" dirty="0">
                        <a:effectLst/>
                        <a:latin typeface="Arial"/>
                        <a:ea typeface="Times New Roman" panose="02020603050405020304" pitchFamily="18" charset="0"/>
                      </a:endParaRPr>
                    </a:p>
                  </a:txBody>
                  <a:tcPr marL="49570" marR="49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b="1" dirty="0">
                          <a:solidFill>
                            <a:srgbClr val="000000"/>
                          </a:solidFill>
                          <a:effectLst/>
                          <a:latin typeface="Arial"/>
                          <a:ea typeface="Times New Roman" panose="02020603050405020304" pitchFamily="18" charset="0"/>
                        </a:rPr>
                        <a:t>A </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900" dirty="0">
                          <a:effectLst/>
                          <a:latin typeface="Arial"/>
                          <a:ea typeface="Times New Roman" panose="02020603050405020304" pitchFamily="18" charset="0"/>
                        </a:rPr>
                        <a:t>A</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b="1" i="1" dirty="0">
                          <a:solidFill>
                            <a:srgbClr val="000000"/>
                          </a:solidFill>
                          <a:effectLst/>
                          <a:latin typeface="Arial"/>
                          <a:ea typeface="Times New Roman" panose="02020603050405020304" pitchFamily="18" charset="0"/>
                        </a:rPr>
                        <a:t>a)</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pt-PT" sz="800" b="1" dirty="0">
                          <a:solidFill>
                            <a:srgbClr val="000000"/>
                          </a:solidFill>
                          <a:effectLst/>
                          <a:latin typeface="Arial"/>
                          <a:ea typeface="Times New Roman" panose="02020603050405020304" pitchFamily="18" charset="0"/>
                        </a:rPr>
                        <a:t>%</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04686001"/>
                  </a:ext>
                </a:extLst>
              </a:tr>
              <a:tr h="339309">
                <a:tc gridSpan="3">
                  <a:txBody>
                    <a:bodyPr/>
                    <a:lstStyle/>
                    <a:p>
                      <a:pPr marL="342900" lvl="0" indent="-342900" algn="just">
                        <a:buFont typeface="+mj-lt"/>
                        <a:buAutoNum type="alphaLcParenR"/>
                      </a:pPr>
                      <a:r>
                        <a:rPr lang="pt-PT" sz="700" dirty="0">
                          <a:effectLst/>
                          <a:latin typeface="Arial"/>
                          <a:ea typeface="Times New Roman" panose="02020603050405020304" pitchFamily="18" charset="0"/>
                        </a:rPr>
                        <a:t>Número de alunos contemplados</a:t>
                      </a: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a:txBody>
                    <a:bodyPr/>
                    <a:lstStyle/>
                    <a:p>
                      <a:pPr algn="ctr">
                        <a:buNone/>
                      </a:pPr>
                      <a:r>
                        <a:rPr lang="pt-PT" sz="900" dirty="0">
                          <a:effectLst/>
                          <a:latin typeface="Arial"/>
                          <a:ea typeface="Times New Roman" panose="02020603050405020304" pitchFamily="18" charset="0"/>
                        </a:rPr>
                        <a:t>28</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900" dirty="0">
                          <a:effectLst/>
                          <a:latin typeface="Arial"/>
                          <a:ea typeface="Times New Roman" panose="02020603050405020304" pitchFamily="18" charset="0"/>
                        </a:rPr>
                        <a:t>30</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900" dirty="0">
                          <a:effectLst/>
                          <a:latin typeface="Arial"/>
                          <a:ea typeface="Times New Roman" panose="02020603050405020304" pitchFamily="18" charset="0"/>
                        </a:rPr>
                        <a:t>19</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pt-PT" sz="900" dirty="0">
                          <a:effectLst/>
                          <a:latin typeface="Arial"/>
                          <a:ea typeface="Times New Roman" panose="02020603050405020304" pitchFamily="18" charset="0"/>
                        </a:rPr>
                        <a:t>21</a:t>
                      </a: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endParaRPr lang="pt-PT" sz="900" dirty="0">
                        <a:effectLst/>
                        <a:latin typeface="Arial"/>
                        <a:ea typeface="Times New Roman" panose="02020603050405020304" pitchFamily="18" charset="0"/>
                      </a:endParaRPr>
                    </a:p>
                  </a:txBody>
                  <a:tcPr marL="49570" marR="49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1655186"/>
                  </a:ext>
                </a:extLst>
              </a:tr>
              <a:tr h="127076">
                <a:tc gridSpan="9">
                  <a:txBody>
                    <a:bodyPr/>
                    <a:lstStyle/>
                    <a:p>
                      <a:pPr>
                        <a:buNone/>
                      </a:pPr>
                      <a:r>
                        <a:rPr lang="pt-PT" sz="800" b="1" dirty="0">
                          <a:solidFill>
                            <a:srgbClr val="000000"/>
                          </a:solidFill>
                          <a:effectLst/>
                          <a:latin typeface="Arial"/>
                          <a:ea typeface="Times New Roman" panose="02020603050405020304" pitchFamily="18" charset="0"/>
                        </a:rPr>
                        <a:t>Apreciação Global:</a:t>
                      </a:r>
                      <a:endParaRPr lang="pt-PT" sz="900" dirty="0">
                        <a:effectLst/>
                        <a:latin typeface="Arial"/>
                        <a:ea typeface="Times New Roman" panose="02020603050405020304" pitchFamily="18" charset="0"/>
                      </a:endParaRPr>
                    </a:p>
                  </a:txBody>
                  <a:tcPr marL="49570" marR="49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10551056"/>
                  </a:ext>
                </a:extLst>
              </a:tr>
              <a:tr h="3216322">
                <a:tc gridSpan="9">
                  <a:txBody>
                    <a:bodyPr/>
                    <a:lstStyle/>
                    <a:p>
                      <a:pPr algn="just">
                        <a:lnSpc>
                          <a:spcPct val="150000"/>
                        </a:lnSpc>
                        <a:buNone/>
                      </a:pPr>
                      <a:r>
                        <a:rPr lang="pt-PT" sz="1000" dirty="0">
                          <a:effectLst/>
                          <a:latin typeface="Arial"/>
                          <a:ea typeface="Times New Roman" panose="02020603050405020304" pitchFamily="18" charset="0"/>
                        </a:rPr>
                        <a:t>Pelo quarto ano consecutivo, o projeto Pensamento Computacional está a ser implementado na EBS da Calheta, abrangendo pela primeira vez os alunos dos quatro anos de escolaridade. As aulas são desenvolvidas nos tempos de Estudo Integrado, com uma duração de 90 minutos e não têm implicação na avaliação dos alunos. De referir que em algumas atividades as turmas são divididas, ou por haver um grande número de alunos, ou por haver poucos recursos materiais.</a:t>
                      </a:r>
                    </a:p>
                    <a:p>
                      <a:pPr algn="just">
                        <a:lnSpc>
                          <a:spcPct val="150000"/>
                        </a:lnSpc>
                        <a:buNone/>
                      </a:pPr>
                      <a:r>
                        <a:rPr lang="pt-PT" sz="1000" dirty="0">
                          <a:effectLst/>
                          <a:latin typeface="Arial"/>
                          <a:ea typeface="Times New Roman" panose="02020603050405020304" pitchFamily="18" charset="0"/>
                        </a:rPr>
                        <a:t>O Pensamento Computacional é a habilidade de resolver problemas de forma lógica e sistemática, usando conceitos da ciência da computação para formular soluções que podem ser executadas por humanos ou máquinas, sem se limitar à programação. Envolve quatro pilares: Decomposição (dividir problemas), Reconhecimento de Padrões (encontrar semelhanças), Abstração (focar no essencial) e Algoritmos (criar passos lógicos). É uma ferramenta poderosa para organizar tarefas, planear, analisar e inovar em diversas áreas da vida, do trabalho e da educação. </a:t>
                      </a:r>
                    </a:p>
                    <a:p>
                      <a:pPr algn="just">
                        <a:lnSpc>
                          <a:spcPct val="150000"/>
                        </a:lnSpc>
                        <a:buNone/>
                      </a:pPr>
                      <a:r>
                        <a:rPr lang="pt-PT" sz="1000" dirty="0">
                          <a:effectLst/>
                          <a:latin typeface="Arial"/>
                          <a:ea typeface="Times New Roman" panose="02020603050405020304" pitchFamily="18" charset="0"/>
                        </a:rPr>
                        <a:t>Nas aulas é dado enfoque ao trabalho de grupo, em que se apela aos alunos que resolvam problemas através das atividades implementadas, recorrendo à ajuda dos colegas. Nota-se que, tendo opção de escolha, os alunos, na sua maioria, preferem trabalhar em grupos a individualmente. Também é possível observar uma evolução nas habilidades de cooperação, entreajuda e partilha. São utilizados diversos materiais manipuláveis, jogos e recursos digitais. Os alunos são bastante participativos e demonstram muito interesse nas atividades desenvolvidas.</a:t>
                      </a:r>
                    </a:p>
                    <a:p>
                      <a:pPr algn="just">
                        <a:lnSpc>
                          <a:spcPct val="150000"/>
                        </a:lnSpc>
                        <a:buNone/>
                      </a:pPr>
                      <a:endParaRPr lang="pt-PT" sz="900" dirty="0">
                        <a:effectLst/>
                        <a:latin typeface="Arial"/>
                        <a:ea typeface="Times New Roman" panose="02020603050405020304" pitchFamily="18" charset="0"/>
                      </a:endParaRPr>
                    </a:p>
                  </a:txBody>
                  <a:tcPr marL="49570" marR="49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423357167"/>
                  </a:ext>
                </a:extLst>
              </a:tr>
            </a:tbl>
          </a:graphicData>
        </a:graphic>
      </p:graphicFrame>
    </p:spTree>
    <p:extLst>
      <p:ext uri="{BB962C8B-B14F-4D97-AF65-F5344CB8AC3E}">
        <p14:creationId xmlns:p14="http://schemas.microsoft.com/office/powerpoint/2010/main" val="13016955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715424"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3.7	Centro de Acompanhamento ao Estudo - 1º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B7B69BF6-243F-4881-86FC-6335F340F97A}"/>
              </a:ext>
            </a:extLst>
          </p:cNvPr>
          <p:cNvGraphicFramePr>
            <a:graphicFrameLocks noGrp="1"/>
          </p:cNvGraphicFramePr>
          <p:nvPr>
            <p:extLst>
              <p:ext uri="{D42A27DB-BD31-4B8C-83A1-F6EECF244321}">
                <p14:modId xmlns:p14="http://schemas.microsoft.com/office/powerpoint/2010/main" val="1036675384"/>
              </p:ext>
            </p:extLst>
          </p:nvPr>
        </p:nvGraphicFramePr>
        <p:xfrm>
          <a:off x="490121" y="1037703"/>
          <a:ext cx="8743527" cy="5294119"/>
        </p:xfrm>
        <a:graphic>
          <a:graphicData uri="http://schemas.openxmlformats.org/drawingml/2006/table">
            <a:tbl>
              <a:tblPr firstRow="1" firstCol="1" bandRow="1">
                <a:tableStyleId>{5C22544A-7EE6-4342-B048-85BDC9FD1C3A}</a:tableStyleId>
              </a:tblPr>
              <a:tblGrid>
                <a:gridCol w="1248861">
                  <a:extLst>
                    <a:ext uri="{9D8B030D-6E8A-4147-A177-3AD203B41FA5}">
                      <a16:colId xmlns:a16="http://schemas.microsoft.com/office/drawing/2014/main" val="53011320"/>
                    </a:ext>
                  </a:extLst>
                </a:gridCol>
                <a:gridCol w="1133469">
                  <a:extLst>
                    <a:ext uri="{9D8B030D-6E8A-4147-A177-3AD203B41FA5}">
                      <a16:colId xmlns:a16="http://schemas.microsoft.com/office/drawing/2014/main" val="4237521977"/>
                    </a:ext>
                  </a:extLst>
                </a:gridCol>
                <a:gridCol w="870405">
                  <a:extLst>
                    <a:ext uri="{9D8B030D-6E8A-4147-A177-3AD203B41FA5}">
                      <a16:colId xmlns:a16="http://schemas.microsoft.com/office/drawing/2014/main" val="1574808784"/>
                    </a:ext>
                  </a:extLst>
                </a:gridCol>
                <a:gridCol w="916309">
                  <a:extLst>
                    <a:ext uri="{9D8B030D-6E8A-4147-A177-3AD203B41FA5}">
                      <a16:colId xmlns:a16="http://schemas.microsoft.com/office/drawing/2014/main" val="1827285990"/>
                    </a:ext>
                  </a:extLst>
                </a:gridCol>
                <a:gridCol w="916309">
                  <a:extLst>
                    <a:ext uri="{9D8B030D-6E8A-4147-A177-3AD203B41FA5}">
                      <a16:colId xmlns:a16="http://schemas.microsoft.com/office/drawing/2014/main" val="3528713201"/>
                    </a:ext>
                  </a:extLst>
                </a:gridCol>
                <a:gridCol w="916309">
                  <a:extLst>
                    <a:ext uri="{9D8B030D-6E8A-4147-A177-3AD203B41FA5}">
                      <a16:colId xmlns:a16="http://schemas.microsoft.com/office/drawing/2014/main" val="3185463195"/>
                    </a:ext>
                  </a:extLst>
                </a:gridCol>
                <a:gridCol w="916309">
                  <a:extLst>
                    <a:ext uri="{9D8B030D-6E8A-4147-A177-3AD203B41FA5}">
                      <a16:colId xmlns:a16="http://schemas.microsoft.com/office/drawing/2014/main" val="1309282392"/>
                    </a:ext>
                  </a:extLst>
                </a:gridCol>
                <a:gridCol w="912778">
                  <a:extLst>
                    <a:ext uri="{9D8B030D-6E8A-4147-A177-3AD203B41FA5}">
                      <a16:colId xmlns:a16="http://schemas.microsoft.com/office/drawing/2014/main" val="2484316389"/>
                    </a:ext>
                  </a:extLst>
                </a:gridCol>
                <a:gridCol w="912778">
                  <a:extLst>
                    <a:ext uri="{9D8B030D-6E8A-4147-A177-3AD203B41FA5}">
                      <a16:colId xmlns:a16="http://schemas.microsoft.com/office/drawing/2014/main" val="1524880456"/>
                    </a:ext>
                  </a:extLst>
                </a:gridCol>
              </a:tblGrid>
              <a:tr h="387685">
                <a:tc gridSpan="2">
                  <a:txBody>
                    <a:bodyPr/>
                    <a:lstStyle/>
                    <a:p>
                      <a:pPr algn="ctr">
                        <a:spcAft>
                          <a:spcPts val="0"/>
                        </a:spcAft>
                      </a:pPr>
                      <a:r>
                        <a:rPr lang="pt-PT" sz="1100">
                          <a:effectLst/>
                        </a:rPr>
                        <a:t> </a:t>
                      </a:r>
                      <a:endParaRPr lang="pt-PT" sz="1200">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tc hMerge="1">
                  <a:txBody>
                    <a:bodyPr/>
                    <a:lstStyle/>
                    <a:p>
                      <a:endParaRPr lang="pt-PT"/>
                    </a:p>
                  </a:txBody>
                  <a:tcPr/>
                </a:tc>
                <a:tc gridSpan="7">
                  <a:txBody>
                    <a:bodyPr/>
                    <a:lstStyle/>
                    <a:p>
                      <a:pPr algn="ctr">
                        <a:spcAft>
                          <a:spcPts val="0"/>
                        </a:spcAft>
                      </a:pPr>
                      <a:r>
                        <a:rPr lang="pt-PT" sz="1600" dirty="0">
                          <a:effectLst/>
                        </a:rPr>
                        <a:t>Número de alunos apoiados</a:t>
                      </a:r>
                      <a:endParaRPr lang="pt-PT" sz="1800" dirty="0">
                        <a:effectLst/>
                      </a:endParaRPr>
                    </a:p>
                    <a:p>
                      <a:pPr algn="ctr">
                        <a:spcAft>
                          <a:spcPts val="0"/>
                        </a:spcAft>
                      </a:pPr>
                      <a:r>
                        <a:rPr lang="pt-PT" sz="1400" dirty="0">
                          <a:effectLst/>
                        </a:rPr>
                        <a:t> </a:t>
                      </a:r>
                      <a:endParaRPr lang="pt-PT" sz="16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315429740"/>
                  </a:ext>
                </a:extLst>
              </a:tr>
              <a:tr h="630058">
                <a:tc>
                  <a:txBody>
                    <a:bodyPr/>
                    <a:lstStyle/>
                    <a:p>
                      <a:pPr>
                        <a:spcAft>
                          <a:spcPts val="0"/>
                        </a:spcAft>
                      </a:pPr>
                      <a:r>
                        <a:rPr lang="pt-PT" sz="1100">
                          <a:effectLst/>
                        </a:rPr>
                        <a:t>Docente</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pt-PT" sz="1200" b="1" dirty="0">
                          <a:effectLst/>
                        </a:rPr>
                        <a:t>Nº sessões</a:t>
                      </a:r>
                    </a:p>
                    <a:p>
                      <a:pPr>
                        <a:spcAft>
                          <a:spcPts val="0"/>
                        </a:spcAft>
                      </a:pPr>
                      <a:r>
                        <a:rPr lang="pt-PT" sz="1200" b="1" dirty="0">
                          <a:effectLst/>
                          <a:latin typeface="Times New Roman" panose="02020603050405020304" pitchFamily="18" charset="0"/>
                          <a:ea typeface="Times New Roman" panose="02020603050405020304" pitchFamily="18" charset="0"/>
                        </a:rPr>
                        <a:t>(45 minutos)</a:t>
                      </a:r>
                    </a:p>
                  </a:txBody>
                  <a:tcPr marL="68580" marR="68580" marT="0" marB="0"/>
                </a:tc>
                <a:tc>
                  <a:txBody>
                    <a:bodyPr/>
                    <a:lstStyle/>
                    <a:p>
                      <a:pPr algn="ctr">
                        <a:spcAft>
                          <a:spcPts val="0"/>
                        </a:spcAft>
                      </a:pPr>
                      <a:r>
                        <a:rPr lang="pt-PT" sz="1200" b="1">
                          <a:effectLst/>
                        </a:rPr>
                        <a:t>1ºA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1ºB</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2ºA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dirty="0">
                          <a:effectLst/>
                          <a:latin typeface="Times New Roman" panose="02020603050405020304" pitchFamily="18" charset="0"/>
                          <a:ea typeface="Times New Roman" panose="02020603050405020304" pitchFamily="18" charset="0"/>
                        </a:rPr>
                        <a:t>2ºB</a:t>
                      </a:r>
                    </a:p>
                  </a:txBody>
                  <a:tcPr marL="68580" marR="68580" marT="0" marB="0"/>
                </a:tc>
                <a:tc>
                  <a:txBody>
                    <a:bodyPr/>
                    <a:lstStyle/>
                    <a:p>
                      <a:pPr algn="ctr">
                        <a:spcAft>
                          <a:spcPts val="0"/>
                        </a:spcAft>
                      </a:pPr>
                      <a:r>
                        <a:rPr lang="pt-PT" sz="1200" b="1" dirty="0">
                          <a:effectLst/>
                        </a:rPr>
                        <a:t>3ºA</a:t>
                      </a:r>
                      <a:endParaRPr lang="pt-PT" sz="1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4ºA</a:t>
                      </a:r>
                      <a:endParaRPr lang="pt-PT" sz="1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200" b="1">
                          <a:effectLst/>
                        </a:rPr>
                        <a:t>Total</a:t>
                      </a:r>
                    </a:p>
                    <a:p>
                      <a:pPr algn="ctr">
                        <a:spcAft>
                          <a:spcPts val="0"/>
                        </a:spcAft>
                      </a:pPr>
                      <a:r>
                        <a:rPr lang="pt-PT" sz="1200" b="1">
                          <a:effectLst/>
                        </a:rPr>
                        <a:t>de alunos</a:t>
                      </a:r>
                      <a:endParaRPr lang="pt-PT" sz="12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18388221"/>
                  </a:ext>
                </a:extLst>
              </a:tr>
              <a:tr h="630058">
                <a:tc>
                  <a:txBody>
                    <a:bodyPr/>
                    <a:lstStyle/>
                    <a:p>
                      <a:pPr>
                        <a:buNone/>
                      </a:pPr>
                      <a:r>
                        <a:rPr lang="pt-PT" sz="1200">
                          <a:effectLst/>
                          <a:latin typeface="Calibri" panose="020F0502020204030204" pitchFamily="34" charset="0"/>
                          <a:ea typeface="Times New Roman" panose="02020603050405020304" pitchFamily="18" charset="0"/>
                        </a:rPr>
                        <a:t>Maria Lurdes Vitorino</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14</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2</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17691495"/>
                  </a:ext>
                </a:extLst>
              </a:tr>
              <a:tr h="630058">
                <a:tc>
                  <a:txBody>
                    <a:bodyPr/>
                    <a:lstStyle/>
                    <a:p>
                      <a:pPr>
                        <a:buNone/>
                      </a:pPr>
                      <a:r>
                        <a:rPr lang="pt-PT" sz="1200">
                          <a:effectLst/>
                          <a:latin typeface="Calibri" panose="020F0502020204030204" pitchFamily="34" charset="0"/>
                          <a:ea typeface="Times New Roman" panose="02020603050405020304" pitchFamily="18" charset="0"/>
                        </a:rPr>
                        <a:t>Karin Bettencourt</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14</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1</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90944510"/>
                  </a:ext>
                </a:extLst>
              </a:tr>
              <a:tr h="630058">
                <a:tc>
                  <a:txBody>
                    <a:bodyPr/>
                    <a:lstStyle/>
                    <a:p>
                      <a:pPr>
                        <a:buNone/>
                      </a:pPr>
                      <a:r>
                        <a:rPr lang="pt-PT" sz="1200">
                          <a:effectLst/>
                          <a:latin typeface="Calibri" panose="020F0502020204030204" pitchFamily="34" charset="0"/>
                          <a:ea typeface="Times New Roman" panose="02020603050405020304" pitchFamily="18" charset="0"/>
                        </a:rPr>
                        <a:t>Manuela Zimbron</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2</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1</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24820922"/>
                  </a:ext>
                </a:extLst>
              </a:tr>
              <a:tr h="315029">
                <a:tc>
                  <a:txBody>
                    <a:bodyPr/>
                    <a:lstStyle/>
                    <a:p>
                      <a:pPr>
                        <a:buNone/>
                      </a:pPr>
                      <a:r>
                        <a:rPr lang="pt-PT" sz="1200">
                          <a:effectLst/>
                          <a:latin typeface="Calibri" panose="020F0502020204030204" pitchFamily="34" charset="0"/>
                          <a:ea typeface="Times New Roman" panose="02020603050405020304" pitchFamily="18" charset="0"/>
                        </a:rPr>
                        <a:t>Sónia Ávila</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2</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1</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1</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67915285"/>
                  </a:ext>
                </a:extLst>
              </a:tr>
              <a:tr h="315029">
                <a:tc>
                  <a:txBody>
                    <a:bodyPr/>
                    <a:lstStyle/>
                    <a:p>
                      <a:pPr>
                        <a:buNone/>
                      </a:pPr>
                      <a:r>
                        <a:rPr lang="pt-PT" sz="1200">
                          <a:effectLst/>
                          <a:latin typeface="Calibri" panose="020F0502020204030204" pitchFamily="34" charset="0"/>
                          <a:ea typeface="Times New Roman" panose="02020603050405020304" pitchFamily="18" charset="0"/>
                        </a:rPr>
                        <a:t>Irene Sequeira</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20</a:t>
                      </a:r>
                      <a:endParaRPr lang="pt-PT" sz="1200" b="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3</a:t>
                      </a:r>
                      <a:endParaRPr lang="pt-PT" sz="12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3</a:t>
                      </a:r>
                      <a:endParaRPr lang="pt-PT" sz="1200" b="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27369303"/>
                  </a:ext>
                </a:extLst>
              </a:tr>
              <a:tr h="315029">
                <a:tc>
                  <a:txBody>
                    <a:bodyPr/>
                    <a:lstStyle/>
                    <a:p>
                      <a:pPr>
                        <a:buNone/>
                      </a:pPr>
                      <a:r>
                        <a:rPr lang="pt-PT" sz="1200">
                          <a:effectLst/>
                          <a:latin typeface="Calibri" panose="020F0502020204030204" pitchFamily="34" charset="0"/>
                          <a:ea typeface="Times New Roman" panose="02020603050405020304" pitchFamily="18" charset="0"/>
                        </a:rPr>
                        <a:t>Lisa Borges</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tabLst>
                          <a:tab pos="182880" algn="l"/>
                          <a:tab pos="275590" algn="ctr"/>
                        </a:tabLs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p>
                      <a:pPr algn="ctr">
                        <a:spcAft>
                          <a:spcPts val="0"/>
                        </a:spcAft>
                        <a:tabLst>
                          <a:tab pos="182880" algn="l"/>
                          <a:tab pos="275590" algn="ctr"/>
                        </a:tabLst>
                      </a:pPr>
                      <a:r>
                        <a:rPr lang="pt-PT" sz="1100" b="0">
                          <a:effectLst/>
                          <a:latin typeface="Arial" panose="020B0604020202020204" pitchFamily="34" charset="0"/>
                          <a:ea typeface="Times New Roman" panose="02020603050405020304" pitchFamily="18" charset="0"/>
                        </a:rPr>
                        <a:t>	28</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3</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3</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5218001"/>
                  </a:ext>
                </a:extLst>
              </a:tr>
              <a:tr h="315029">
                <a:tc>
                  <a:txBody>
                    <a:bodyPr/>
                    <a:lstStyle/>
                    <a:p>
                      <a:pPr>
                        <a:buNone/>
                      </a:pPr>
                      <a:r>
                        <a:rPr lang="pt-PT" sz="1200">
                          <a:effectLst/>
                          <a:latin typeface="Calibri" panose="020F0502020204030204" pitchFamily="34" charset="0"/>
                          <a:ea typeface="Times New Roman" panose="02020603050405020304" pitchFamily="18" charset="0"/>
                        </a:rPr>
                        <a:t>Madalena Alves</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p>
                      <a:pPr algn="ctr">
                        <a:spcAft>
                          <a:spcPts val="0"/>
                        </a:spcAft>
                      </a:pPr>
                      <a:r>
                        <a:rPr lang="pt-PT" sz="1100" b="0">
                          <a:effectLst/>
                          <a:latin typeface="Arial" panose="020B0604020202020204" pitchFamily="34" charset="0"/>
                          <a:ea typeface="Times New Roman" panose="02020603050405020304" pitchFamily="18" charset="0"/>
                        </a:rPr>
                        <a:t>10</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1</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2</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3</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76441833"/>
                  </a:ext>
                </a:extLst>
              </a:tr>
              <a:tr h="315029">
                <a:tc>
                  <a:txBody>
                    <a:bodyPr/>
                    <a:lstStyle/>
                    <a:p>
                      <a:pPr>
                        <a:spcAft>
                          <a:spcPts val="0"/>
                        </a:spcAft>
                      </a:pPr>
                      <a:r>
                        <a:rPr lang="pt-PT" sz="1200">
                          <a:effectLst/>
                          <a:latin typeface="Calibri" panose="020F0502020204030204" pitchFamily="34" charset="0"/>
                          <a:ea typeface="Times New Roman" panose="02020603050405020304" pitchFamily="18" charset="0"/>
                        </a:rPr>
                        <a:t>Patrícia Lemos</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1</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tabLst>
                          <a:tab pos="381635" algn="l"/>
                        </a:tabLst>
                      </a:pPr>
                      <a:r>
                        <a:rPr lang="pt-PT" sz="1100" b="0" dirty="0">
                          <a:effectLst/>
                          <a:latin typeface="Arial" panose="020B0604020202020204" pitchFamily="34" charset="0"/>
                          <a:ea typeface="Times New Roman" panose="02020603050405020304" pitchFamily="18" charset="0"/>
                        </a:rPr>
                        <a:t>1</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1134842"/>
                  </a:ext>
                </a:extLst>
              </a:tr>
              <a:tr h="315029">
                <a:tc>
                  <a:txBody>
                    <a:bodyPr/>
                    <a:lstStyle/>
                    <a:p>
                      <a:pPr>
                        <a:spcAft>
                          <a:spcPts val="0"/>
                        </a:spcAft>
                      </a:pPr>
                      <a:r>
                        <a:rPr lang="pt-PT" sz="1200">
                          <a:effectLst/>
                          <a:latin typeface="Calibri" panose="020F0502020204030204" pitchFamily="34" charset="0"/>
                          <a:ea typeface="Times New Roman" panose="02020603050405020304" pitchFamily="18" charset="0"/>
                        </a:rPr>
                        <a:t>Ana Bettencourt</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0</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dirty="0">
                          <a:effectLst/>
                          <a:latin typeface="Arial" panose="020B0604020202020204" pitchFamily="34" charset="0"/>
                          <a:ea typeface="Times New Roman" panose="02020603050405020304" pitchFamily="18" charset="0"/>
                        </a:rPr>
                        <a:t> </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tabLst>
                          <a:tab pos="381635" algn="l"/>
                        </a:tabLst>
                      </a:pPr>
                      <a:r>
                        <a:rPr lang="pt-PT" sz="1100" b="0" dirty="0">
                          <a:effectLst/>
                          <a:latin typeface="Arial" panose="020B0604020202020204" pitchFamily="34" charset="0"/>
                          <a:ea typeface="Times New Roman" panose="02020603050405020304" pitchFamily="18" charset="0"/>
                        </a:rPr>
                        <a:t>0</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39452420"/>
                  </a:ext>
                </a:extLst>
              </a:tr>
              <a:tr h="315029">
                <a:tc>
                  <a:txBody>
                    <a:bodyPr/>
                    <a:lstStyle/>
                    <a:p>
                      <a:pPr>
                        <a:spcAft>
                          <a:spcPts val="0"/>
                        </a:spcAft>
                      </a:pPr>
                      <a:r>
                        <a:rPr lang="pt-PT" sz="1200">
                          <a:effectLst/>
                          <a:latin typeface="Calibri" panose="020F0502020204030204" pitchFamily="34" charset="0"/>
                          <a:ea typeface="Times New Roman" panose="02020603050405020304" pitchFamily="18" charset="0"/>
                        </a:rPr>
                        <a:t>Manuela Azevedo</a:t>
                      </a:r>
                      <a:endParaRPr lang="pt-PT"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10</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 </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pt-PT" sz="1100" b="0">
                          <a:effectLst/>
                          <a:latin typeface="Arial" panose="020B0604020202020204" pitchFamily="34" charset="0"/>
                          <a:ea typeface="Times New Roman" panose="02020603050405020304" pitchFamily="18" charset="0"/>
                        </a:rPr>
                        <a:t>2</a:t>
                      </a:r>
                      <a:endParaRPr lang="pt-PT" sz="1200" b="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tabLst>
                          <a:tab pos="381635" algn="l"/>
                        </a:tabLst>
                      </a:pPr>
                      <a:r>
                        <a:rPr lang="pt-PT" sz="1100" b="0" dirty="0">
                          <a:effectLst/>
                          <a:latin typeface="Arial" panose="020B0604020202020204" pitchFamily="34" charset="0"/>
                          <a:ea typeface="Times New Roman" panose="02020603050405020304" pitchFamily="18" charset="0"/>
                        </a:rPr>
                        <a:t>2</a:t>
                      </a:r>
                      <a:endParaRPr lang="pt-PT" sz="1200" b="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11335184"/>
                  </a:ext>
                </a:extLst>
              </a:tr>
            </a:tbl>
          </a:graphicData>
        </a:graphic>
      </p:graphicFrame>
    </p:spTree>
    <p:extLst>
      <p:ext uri="{BB962C8B-B14F-4D97-AF65-F5344CB8AC3E}">
        <p14:creationId xmlns:p14="http://schemas.microsoft.com/office/powerpoint/2010/main" val="26609376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3.8	Análise de outras atividades/oficinas- 1º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9B8A9BAB-20AB-412D-BE84-0500D1BADA98}"/>
              </a:ext>
            </a:extLst>
          </p:cNvPr>
          <p:cNvGraphicFramePr>
            <a:graphicFrameLocks noGrp="1"/>
          </p:cNvGraphicFramePr>
          <p:nvPr>
            <p:extLst>
              <p:ext uri="{D42A27DB-BD31-4B8C-83A1-F6EECF244321}">
                <p14:modId xmlns:p14="http://schemas.microsoft.com/office/powerpoint/2010/main" val="3541480209"/>
              </p:ext>
            </p:extLst>
          </p:nvPr>
        </p:nvGraphicFramePr>
        <p:xfrm>
          <a:off x="400726" y="1810682"/>
          <a:ext cx="7781806" cy="548640"/>
        </p:xfrm>
        <a:graphic>
          <a:graphicData uri="http://schemas.openxmlformats.org/drawingml/2006/table">
            <a:tbl>
              <a:tblPr firstRow="1" firstCol="1" bandRow="1"/>
              <a:tblGrid>
                <a:gridCol w="1204693">
                  <a:extLst>
                    <a:ext uri="{9D8B030D-6E8A-4147-A177-3AD203B41FA5}">
                      <a16:colId xmlns:a16="http://schemas.microsoft.com/office/drawing/2014/main" val="4027925029"/>
                    </a:ext>
                  </a:extLst>
                </a:gridCol>
                <a:gridCol w="962046">
                  <a:extLst>
                    <a:ext uri="{9D8B030D-6E8A-4147-A177-3AD203B41FA5}">
                      <a16:colId xmlns:a16="http://schemas.microsoft.com/office/drawing/2014/main" val="3155136700"/>
                    </a:ext>
                  </a:extLst>
                </a:gridCol>
                <a:gridCol w="927870">
                  <a:extLst>
                    <a:ext uri="{9D8B030D-6E8A-4147-A177-3AD203B41FA5}">
                      <a16:colId xmlns:a16="http://schemas.microsoft.com/office/drawing/2014/main" val="313952771"/>
                    </a:ext>
                  </a:extLst>
                </a:gridCol>
                <a:gridCol w="938123">
                  <a:extLst>
                    <a:ext uri="{9D8B030D-6E8A-4147-A177-3AD203B41FA5}">
                      <a16:colId xmlns:a16="http://schemas.microsoft.com/office/drawing/2014/main" val="3215461034"/>
                    </a:ext>
                  </a:extLst>
                </a:gridCol>
                <a:gridCol w="938123">
                  <a:extLst>
                    <a:ext uri="{9D8B030D-6E8A-4147-A177-3AD203B41FA5}">
                      <a16:colId xmlns:a16="http://schemas.microsoft.com/office/drawing/2014/main" val="2650851281"/>
                    </a:ext>
                  </a:extLst>
                </a:gridCol>
                <a:gridCol w="938123">
                  <a:extLst>
                    <a:ext uri="{9D8B030D-6E8A-4147-A177-3AD203B41FA5}">
                      <a16:colId xmlns:a16="http://schemas.microsoft.com/office/drawing/2014/main" val="3518623214"/>
                    </a:ext>
                  </a:extLst>
                </a:gridCol>
                <a:gridCol w="938123">
                  <a:extLst>
                    <a:ext uri="{9D8B030D-6E8A-4147-A177-3AD203B41FA5}">
                      <a16:colId xmlns:a16="http://schemas.microsoft.com/office/drawing/2014/main" val="1247782460"/>
                    </a:ext>
                  </a:extLst>
                </a:gridCol>
                <a:gridCol w="934705">
                  <a:extLst>
                    <a:ext uri="{9D8B030D-6E8A-4147-A177-3AD203B41FA5}">
                      <a16:colId xmlns:a16="http://schemas.microsoft.com/office/drawing/2014/main" val="2349885781"/>
                    </a:ext>
                  </a:extLst>
                </a:gridCol>
              </a:tblGrid>
              <a:tr h="0">
                <a:tc>
                  <a:txBody>
                    <a:bodyPr/>
                    <a:lstStyle/>
                    <a:p>
                      <a:pPr>
                        <a:spcAft>
                          <a:spcPts val="0"/>
                        </a:spcAft>
                      </a:pPr>
                      <a:r>
                        <a:rPr lang="pt-PT" sz="1100" b="1" dirty="0">
                          <a:solidFill>
                            <a:schemeClr val="tx1"/>
                          </a:solidFill>
                          <a:effectLst/>
                          <a:latin typeface="+mn-lt"/>
                          <a:ea typeface="Times New Roman" panose="02020603050405020304" pitchFamily="18" charset="0"/>
                        </a:rPr>
                        <a:t> Pedro Silva</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solidFill>
                            <a:schemeClr val="tx1"/>
                          </a:solidFill>
                          <a:effectLst/>
                          <a:latin typeface="+mn-lt"/>
                          <a:ea typeface="Times New Roman" panose="02020603050405020304" pitchFamily="18" charset="0"/>
                        </a:rPr>
                        <a:t>1ºA</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mn-lt"/>
                          <a:ea typeface="Times New Roman" panose="02020603050405020304" pitchFamily="18" charset="0"/>
                        </a:rPr>
                        <a:t>1ºB</a:t>
                      </a:r>
                      <a:endParaRPr lang="pt-PT" sz="120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mn-lt"/>
                          <a:ea typeface="Times New Roman" panose="02020603050405020304" pitchFamily="18" charset="0"/>
                        </a:rPr>
                        <a:t>2ºA</a:t>
                      </a:r>
                      <a:endParaRPr lang="pt-PT" sz="120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solidFill>
                            <a:schemeClr val="tx1"/>
                          </a:solidFill>
                          <a:effectLst/>
                          <a:latin typeface="+mn-lt"/>
                          <a:ea typeface="Times New Roman" panose="02020603050405020304" pitchFamily="18" charset="0"/>
                        </a:rPr>
                        <a:t>2ºB</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solidFill>
                            <a:schemeClr val="tx1"/>
                          </a:solidFill>
                          <a:effectLst/>
                          <a:latin typeface="+mn-lt"/>
                          <a:ea typeface="Times New Roman" panose="02020603050405020304" pitchFamily="18" charset="0"/>
                        </a:rPr>
                        <a:t>3ºA</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Arial" panose="020B0604020202020204" pitchFamily="34" charset="0"/>
                          <a:ea typeface="Times New Roman" panose="02020603050405020304" pitchFamily="18" charset="0"/>
                        </a:rPr>
                        <a:t>4ºA</a:t>
                      </a:r>
                      <a:endParaRPr lang="pt-PT" sz="120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7487086"/>
                  </a:ext>
                </a:extLst>
              </a:tr>
              <a:tr h="0">
                <a:tc>
                  <a:txBody>
                    <a:bodyPr/>
                    <a:lstStyle/>
                    <a:p>
                      <a:pPr>
                        <a:spcAft>
                          <a:spcPts val="0"/>
                        </a:spcAft>
                      </a:pPr>
                      <a:r>
                        <a:rPr lang="pt-PT" sz="1100" b="1" dirty="0">
                          <a:solidFill>
                            <a:schemeClr val="tx1"/>
                          </a:solidFill>
                          <a:effectLst/>
                          <a:latin typeface="+mn-lt"/>
                          <a:ea typeface="Times New Roman" panose="02020603050405020304" pitchFamily="18" charset="0"/>
                        </a:rPr>
                        <a:t>Atelier do Código</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100" b="1" dirty="0">
                          <a:solidFill>
                            <a:schemeClr val="tx1"/>
                          </a:solidFill>
                          <a:effectLst/>
                          <a:latin typeface="+mn-lt"/>
                          <a:ea typeface="Times New Roman" panose="02020603050405020304" pitchFamily="18" charset="0"/>
                        </a:rPr>
                        <a:t> </a:t>
                      </a:r>
                      <a:r>
                        <a:rPr lang="pt-PT" sz="1200" b="1" dirty="0">
                          <a:solidFill>
                            <a:schemeClr val="tx1"/>
                          </a:solidFill>
                          <a:effectLst/>
                          <a:latin typeface="+mn-lt"/>
                          <a:ea typeface="Times New Roman" panose="02020603050405020304" pitchFamily="18" charset="0"/>
                        </a:rPr>
                        <a:t>Nº sessões</a:t>
                      </a:r>
                      <a:endParaRPr lang="pt-PT" sz="1400" dirty="0">
                        <a:solidFill>
                          <a:schemeClr val="tx1"/>
                        </a:solidFill>
                        <a:effectLst/>
                        <a:latin typeface="+mn-lt"/>
                        <a:ea typeface="Times New Roman" panose="02020603050405020304" pitchFamily="18" charset="0"/>
                      </a:endParaRPr>
                    </a:p>
                    <a:p>
                      <a:pPr>
                        <a:spcAft>
                          <a:spcPts val="0"/>
                        </a:spcAft>
                      </a:pP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dirty="0">
                          <a:solidFill>
                            <a:schemeClr val="tx1"/>
                          </a:solidFill>
                          <a:effectLst/>
                          <a:latin typeface="+mn-lt"/>
                          <a:ea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dirty="0">
                          <a:solidFill>
                            <a:schemeClr val="tx1"/>
                          </a:solidFill>
                          <a:effectLst/>
                          <a:latin typeface="+mn-lt"/>
                          <a:ea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dirty="0">
                          <a:solidFill>
                            <a:schemeClr val="tx1"/>
                          </a:solidFill>
                          <a:effectLst/>
                          <a:latin typeface="+mn-lt"/>
                          <a:ea typeface="Times New Roman" panose="02020603050405020304"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dirty="0">
                          <a:solidFill>
                            <a:schemeClr val="tx1"/>
                          </a:solidFill>
                          <a:effectLst/>
                          <a:latin typeface="+mn-lt"/>
                          <a:ea typeface="Times New Roman" panose="02020603050405020304"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dirty="0">
                          <a:solidFill>
                            <a:schemeClr val="tx1"/>
                          </a:solidFill>
                          <a:effectLst/>
                          <a:latin typeface="+mn-lt"/>
                          <a:ea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dirty="0">
                          <a:solidFill>
                            <a:schemeClr val="tx1"/>
                          </a:solidFill>
                          <a:effectLst/>
                          <a:latin typeface="Times New Roman" panose="02020603050405020304" pitchFamily="18" charset="0"/>
                          <a:ea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132157"/>
                  </a:ext>
                </a:extLst>
              </a:tr>
            </a:tbl>
          </a:graphicData>
        </a:graphic>
      </p:graphicFrame>
      <p:graphicFrame>
        <p:nvGraphicFramePr>
          <p:cNvPr id="4" name="Tabela 3">
            <a:extLst>
              <a:ext uri="{FF2B5EF4-FFF2-40B4-BE49-F238E27FC236}">
                <a16:creationId xmlns:a16="http://schemas.microsoft.com/office/drawing/2014/main" id="{3663920E-35D2-4EA2-B3A0-DC4E289AA9EE}"/>
              </a:ext>
            </a:extLst>
          </p:cNvPr>
          <p:cNvGraphicFramePr>
            <a:graphicFrameLocks noGrp="1"/>
          </p:cNvGraphicFramePr>
          <p:nvPr>
            <p:extLst>
              <p:ext uri="{D42A27DB-BD31-4B8C-83A1-F6EECF244321}">
                <p14:modId xmlns:p14="http://schemas.microsoft.com/office/powerpoint/2010/main" val="149463389"/>
              </p:ext>
            </p:extLst>
          </p:nvPr>
        </p:nvGraphicFramePr>
        <p:xfrm>
          <a:off x="400726" y="2808664"/>
          <a:ext cx="8543924" cy="2712720"/>
        </p:xfrm>
        <a:graphic>
          <a:graphicData uri="http://schemas.openxmlformats.org/drawingml/2006/table">
            <a:tbl>
              <a:tblPr firstRow="1" firstCol="1" bandRow="1"/>
              <a:tblGrid>
                <a:gridCol w="1204693">
                  <a:extLst>
                    <a:ext uri="{9D8B030D-6E8A-4147-A177-3AD203B41FA5}">
                      <a16:colId xmlns:a16="http://schemas.microsoft.com/office/drawing/2014/main" val="1461244560"/>
                    </a:ext>
                  </a:extLst>
                </a:gridCol>
                <a:gridCol w="962046">
                  <a:extLst>
                    <a:ext uri="{9D8B030D-6E8A-4147-A177-3AD203B41FA5}">
                      <a16:colId xmlns:a16="http://schemas.microsoft.com/office/drawing/2014/main" val="715927277"/>
                    </a:ext>
                  </a:extLst>
                </a:gridCol>
                <a:gridCol w="927870">
                  <a:extLst>
                    <a:ext uri="{9D8B030D-6E8A-4147-A177-3AD203B41FA5}">
                      <a16:colId xmlns:a16="http://schemas.microsoft.com/office/drawing/2014/main" val="2494338149"/>
                    </a:ext>
                  </a:extLst>
                </a:gridCol>
                <a:gridCol w="938123">
                  <a:extLst>
                    <a:ext uri="{9D8B030D-6E8A-4147-A177-3AD203B41FA5}">
                      <a16:colId xmlns:a16="http://schemas.microsoft.com/office/drawing/2014/main" val="2352908992"/>
                    </a:ext>
                  </a:extLst>
                </a:gridCol>
                <a:gridCol w="938123">
                  <a:extLst>
                    <a:ext uri="{9D8B030D-6E8A-4147-A177-3AD203B41FA5}">
                      <a16:colId xmlns:a16="http://schemas.microsoft.com/office/drawing/2014/main" val="4022716850"/>
                    </a:ext>
                  </a:extLst>
                </a:gridCol>
                <a:gridCol w="938123">
                  <a:extLst>
                    <a:ext uri="{9D8B030D-6E8A-4147-A177-3AD203B41FA5}">
                      <a16:colId xmlns:a16="http://schemas.microsoft.com/office/drawing/2014/main" val="1074528909"/>
                    </a:ext>
                  </a:extLst>
                </a:gridCol>
                <a:gridCol w="938123">
                  <a:extLst>
                    <a:ext uri="{9D8B030D-6E8A-4147-A177-3AD203B41FA5}">
                      <a16:colId xmlns:a16="http://schemas.microsoft.com/office/drawing/2014/main" val="3355029536"/>
                    </a:ext>
                  </a:extLst>
                </a:gridCol>
                <a:gridCol w="934705">
                  <a:extLst>
                    <a:ext uri="{9D8B030D-6E8A-4147-A177-3AD203B41FA5}">
                      <a16:colId xmlns:a16="http://schemas.microsoft.com/office/drawing/2014/main" val="779565758"/>
                    </a:ext>
                  </a:extLst>
                </a:gridCol>
                <a:gridCol w="762118">
                  <a:extLst>
                    <a:ext uri="{9D8B030D-6E8A-4147-A177-3AD203B41FA5}">
                      <a16:colId xmlns:a16="http://schemas.microsoft.com/office/drawing/2014/main" val="886001734"/>
                    </a:ext>
                  </a:extLst>
                </a:gridCol>
              </a:tblGrid>
              <a:tr h="89625">
                <a:tc>
                  <a:txBody>
                    <a:bodyPr/>
                    <a:lstStyle/>
                    <a:p>
                      <a:pPr>
                        <a:spcAft>
                          <a:spcPts val="0"/>
                        </a:spcAft>
                      </a:pPr>
                      <a:r>
                        <a:rPr lang="pt-PT" sz="1100" b="1" dirty="0">
                          <a:solidFill>
                            <a:schemeClr val="tx1"/>
                          </a:solidFill>
                          <a:effectLst/>
                          <a:latin typeface="+mn-lt"/>
                          <a:ea typeface="Times New Roman" panose="02020603050405020304" pitchFamily="18" charset="0"/>
                        </a:rPr>
                        <a:t>Lúcia Basto</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mn-lt"/>
                          <a:ea typeface="Times New Roman" panose="02020603050405020304" pitchFamily="18" charset="0"/>
                        </a:rPr>
                        <a:t>Nº sessões</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mn-lt"/>
                          <a:ea typeface="Times New Roman" panose="02020603050405020304" pitchFamily="18" charset="0"/>
                        </a:rPr>
                        <a:t>1ºA</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mn-lt"/>
                          <a:ea typeface="Times New Roman" panose="02020603050405020304" pitchFamily="18" charset="0"/>
                        </a:rPr>
                        <a:t>1ºB</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mn-lt"/>
                          <a:ea typeface="Times New Roman" panose="02020603050405020304" pitchFamily="18" charset="0"/>
                        </a:rPr>
                        <a:t>2ºA</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mn-lt"/>
                          <a:ea typeface="Times New Roman" panose="02020603050405020304" pitchFamily="18" charset="0"/>
                        </a:rPr>
                        <a:t>2ºB</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mn-lt"/>
                          <a:ea typeface="Times New Roman" panose="02020603050405020304" pitchFamily="18" charset="0"/>
                        </a:rPr>
                        <a:t>Total</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0776644"/>
                  </a:ext>
                </a:extLst>
              </a:tr>
              <a:tr h="0">
                <a:tc>
                  <a:txBody>
                    <a:bodyPr/>
                    <a:lstStyle/>
                    <a:p>
                      <a:pPr>
                        <a:spcAft>
                          <a:spcPts val="0"/>
                        </a:spcAft>
                      </a:pPr>
                      <a:r>
                        <a:rPr lang="pt-PT" sz="1100" b="1" dirty="0">
                          <a:solidFill>
                            <a:schemeClr val="tx1"/>
                          </a:solidFill>
                          <a:effectLst/>
                          <a:latin typeface="+mn-lt"/>
                          <a:ea typeface="Times New Roman" panose="02020603050405020304" pitchFamily="18" charset="0"/>
                        </a:rPr>
                        <a:t>Artes Visuais</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mn-lt"/>
                          <a:ea typeface="Times New Roman" panose="02020603050405020304" pitchFamily="18" charset="0"/>
                        </a:rPr>
                        <a:t> </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mn-lt"/>
                          <a:ea typeface="Times New Roman" panose="02020603050405020304" pitchFamily="18" charset="0"/>
                        </a:rPr>
                        <a:t>14</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mn-lt"/>
                          <a:ea typeface="Times New Roman" panose="02020603050405020304" pitchFamily="18" charset="0"/>
                        </a:rPr>
                        <a:t> 12</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mn-lt"/>
                          <a:ea typeface="Times New Roman" panose="02020603050405020304" pitchFamily="18" charset="0"/>
                        </a:rPr>
                        <a:t>14</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mn-lt"/>
                          <a:ea typeface="Times New Roman" panose="02020603050405020304" pitchFamily="18" charset="0"/>
                        </a:rPr>
                        <a:t> 12</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dirty="0">
                          <a:effectLst/>
                          <a:latin typeface="+mn-lt"/>
                          <a:ea typeface="Times New Roman" panose="02020603050405020304" pitchFamily="18" charset="0"/>
                        </a:rPr>
                        <a:t> 52</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7210780"/>
                  </a:ext>
                </a:extLst>
              </a:tr>
              <a:tr h="0">
                <a:tc>
                  <a:txBody>
                    <a:bodyPr/>
                    <a:lstStyle/>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spcAft>
                          <a:spcPts val="0"/>
                        </a:spcAft>
                      </a:pPr>
                      <a:r>
                        <a:rPr lang="pt-PT" sz="1100" b="1" dirty="0">
                          <a:solidFill>
                            <a:schemeClr val="tx1"/>
                          </a:solidFill>
                          <a:effectLst/>
                          <a:latin typeface="+mn-lt"/>
                          <a:ea typeface="Times New Roman" panose="02020603050405020304" pitchFamily="18" charset="0"/>
                        </a:rPr>
                        <a:t>Apreciação Global:</a:t>
                      </a:r>
                      <a:r>
                        <a:rPr lang="pt-PT" sz="1100" b="0" dirty="0">
                          <a:solidFill>
                            <a:schemeClr val="tx1"/>
                          </a:solidFill>
                          <a:effectLst/>
                          <a:latin typeface="+mn-lt"/>
                          <a:ea typeface="Times New Roman" panose="02020603050405020304" pitchFamily="18" charset="0"/>
                        </a:rPr>
                        <a:t> </a:t>
                      </a:r>
                    </a:p>
                    <a:p>
                      <a:pPr>
                        <a:spcAft>
                          <a:spcPts val="0"/>
                        </a:spcAft>
                      </a:pPr>
                      <a:r>
                        <a:rPr lang="pt-PT" sz="1100" b="0" dirty="0">
                          <a:solidFill>
                            <a:schemeClr val="tx1"/>
                          </a:solidFill>
                          <a:effectLst/>
                          <a:latin typeface="+mn-lt"/>
                          <a:ea typeface="Times New Roman" panose="02020603050405020304" pitchFamily="18" charset="0"/>
                        </a:rPr>
                        <a:t>Os alunos trabalharam com o sistema de representação gráfico: rabiscos e grafismo infantil, desenharam e observaram “As romãs”, identificaram a sua capa individual, pintaram e fizeram a ilustração da mesma, através de desenhos e pinturas com temas livres e originais. Fizeram um desenho para o concurso da mascote o "</a:t>
                      </a:r>
                      <a:r>
                        <a:rPr lang="pt-PT" sz="1100" b="0" dirty="0" err="1">
                          <a:solidFill>
                            <a:schemeClr val="tx1"/>
                          </a:solidFill>
                          <a:effectLst/>
                          <a:latin typeface="+mn-lt"/>
                          <a:ea typeface="Times New Roman" panose="02020603050405020304" pitchFamily="18" charset="0"/>
                        </a:rPr>
                        <a:t>Grufalão</a:t>
                      </a:r>
                      <a:r>
                        <a:rPr lang="pt-PT" sz="1100" b="0" dirty="0">
                          <a:solidFill>
                            <a:schemeClr val="tx1"/>
                          </a:solidFill>
                          <a:effectLst/>
                          <a:latin typeface="+mn-lt"/>
                          <a:ea typeface="Times New Roman" panose="02020603050405020304" pitchFamily="18" charset="0"/>
                        </a:rPr>
                        <a:t>", trabalharam na construção dos bonecos de papel e a sua indumentária, com a técnica de pintura e recortes, pintaram um postal de Natal, com a técnica de estêncil.</a:t>
                      </a:r>
                    </a:p>
                    <a:p>
                      <a:pPr>
                        <a:spcAft>
                          <a:spcPts val="0"/>
                        </a:spcAft>
                      </a:pPr>
                      <a:r>
                        <a:rPr lang="pt-PT" sz="1100" b="0" dirty="0">
                          <a:solidFill>
                            <a:schemeClr val="tx1"/>
                          </a:solidFill>
                          <a:effectLst/>
                          <a:latin typeface="+mn-lt"/>
                          <a:ea typeface="Times New Roman" panose="02020603050405020304" pitchFamily="18" charset="0"/>
                        </a:rPr>
                        <a:t>Na construção destes trabalhos artísticos foram experienciadas várias técnicas e materiais, mas sempre tendo em conta a política dos 5 </a:t>
                      </a:r>
                      <a:r>
                        <a:rPr lang="pt-PT" sz="1100" b="0" dirty="0" err="1">
                          <a:solidFill>
                            <a:schemeClr val="tx1"/>
                          </a:solidFill>
                          <a:effectLst/>
                          <a:latin typeface="+mn-lt"/>
                          <a:ea typeface="Times New Roman" panose="02020603050405020304" pitchFamily="18" charset="0"/>
                        </a:rPr>
                        <a:t>R´s</a:t>
                      </a:r>
                      <a:r>
                        <a:rPr lang="pt-PT" sz="1100" b="0" dirty="0">
                          <a:solidFill>
                            <a:schemeClr val="tx1"/>
                          </a:solidFill>
                          <a:effectLst/>
                          <a:latin typeface="+mn-lt"/>
                          <a:ea typeface="Times New Roman" panose="02020603050405020304" pitchFamily="18" charset="0"/>
                        </a:rPr>
                        <a:t> e as capacidades dos alunos para os trabalhar.</a:t>
                      </a:r>
                    </a:p>
                    <a:p>
                      <a:pPr>
                        <a:spcAft>
                          <a:spcPts val="0"/>
                        </a:spcAft>
                      </a:pPr>
                      <a:r>
                        <a:rPr lang="pt-PT" sz="1100" b="0" dirty="0">
                          <a:solidFill>
                            <a:schemeClr val="tx1"/>
                          </a:solidFill>
                          <a:effectLst/>
                          <a:latin typeface="+mn-lt"/>
                          <a:ea typeface="Times New Roman" panose="02020603050405020304" pitchFamily="18" charset="0"/>
                        </a:rPr>
                        <a:t>A turma do 2º A, faz parte do projeto Grupo de "</a:t>
                      </a:r>
                      <a:r>
                        <a:rPr lang="pt-PT" sz="1100" b="0" dirty="0" err="1">
                          <a:solidFill>
                            <a:schemeClr val="tx1"/>
                          </a:solidFill>
                          <a:effectLst/>
                          <a:latin typeface="+mn-lt"/>
                          <a:ea typeface="Times New Roman" panose="02020603050405020304" pitchFamily="18" charset="0"/>
                        </a:rPr>
                        <a:t>Garrafombos</a:t>
                      </a:r>
                      <a:r>
                        <a:rPr lang="pt-PT" sz="1100" b="0" dirty="0">
                          <a:solidFill>
                            <a:schemeClr val="tx1"/>
                          </a:solidFill>
                          <a:effectLst/>
                          <a:latin typeface="+mn-lt"/>
                          <a:ea typeface="Times New Roman" panose="02020603050405020304" pitchFamily="18" charset="0"/>
                        </a:rPr>
                        <a:t>”.</a:t>
                      </a:r>
                    </a:p>
                    <a:p>
                      <a:pPr>
                        <a:spcAft>
                          <a:spcPts val="0"/>
                        </a:spcAft>
                      </a:pPr>
                      <a:r>
                        <a:rPr lang="pt-PT" sz="1100" b="0" dirty="0">
                          <a:solidFill>
                            <a:schemeClr val="tx1"/>
                          </a:solidFill>
                          <a:effectLst/>
                          <a:latin typeface="+mn-lt"/>
                          <a:ea typeface="Times New Roman" panose="02020603050405020304" pitchFamily="18" charset="0"/>
                        </a:rPr>
                        <a:t>Este é um projeto de um grupo de música, que tem a sua fundamentação na percussão ancestral e na ecologia reutilizando materiais, (os instrumentos são constituídos por garrafões e garrafas de plástico e por latas de tinta) contribuindo para um dos objetivos do Programa ECO-ESCOLA. </a:t>
                      </a:r>
                    </a:p>
                    <a:p>
                      <a:pPr>
                        <a:spcAft>
                          <a:spcPts val="0"/>
                        </a:spcAft>
                      </a:pPr>
                      <a:r>
                        <a:rPr lang="pt-PT" sz="1100" b="0" dirty="0">
                          <a:solidFill>
                            <a:schemeClr val="tx1"/>
                          </a:solidFill>
                          <a:effectLst/>
                          <a:latin typeface="+mn-lt"/>
                          <a:ea typeface="Times New Roman" panose="02020603050405020304" pitchFamily="18" charset="0"/>
                        </a:rPr>
                        <a:t>Os alunos participaram com gosto e empenho nos treinos do Grupo dos “</a:t>
                      </a:r>
                      <a:r>
                        <a:rPr lang="pt-PT" sz="1100" b="0" dirty="0" err="1">
                          <a:solidFill>
                            <a:schemeClr val="tx1"/>
                          </a:solidFill>
                          <a:effectLst/>
                          <a:latin typeface="+mn-lt"/>
                          <a:ea typeface="Times New Roman" panose="02020603050405020304" pitchFamily="18" charset="0"/>
                        </a:rPr>
                        <a:t>Garrafombos</a:t>
                      </a:r>
                      <a:r>
                        <a:rPr lang="pt-PT" sz="1100" b="0" dirty="0">
                          <a:solidFill>
                            <a:schemeClr val="tx1"/>
                          </a:solidFill>
                          <a:effectLst/>
                          <a:latin typeface="+mn-lt"/>
                          <a:ea typeface="Times New Roman" panose="02020603050405020304" pitchFamily="18" charset="0"/>
                        </a:rPr>
                        <a:t>” da Escola Básica e Secundária da Calheta.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91212138"/>
                  </a:ext>
                </a:extLst>
              </a:tr>
            </a:tbl>
          </a:graphicData>
        </a:graphic>
      </p:graphicFrame>
    </p:spTree>
    <p:extLst>
      <p:ext uri="{BB962C8B-B14F-4D97-AF65-F5344CB8AC3E}">
        <p14:creationId xmlns:p14="http://schemas.microsoft.com/office/powerpoint/2010/main" val="708973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541918" y="869278"/>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pic>
        <p:nvPicPr>
          <p:cNvPr id="2" name="Imagem 1">
            <a:extLst>
              <a:ext uri="{FF2B5EF4-FFF2-40B4-BE49-F238E27FC236}">
                <a16:creationId xmlns:a16="http://schemas.microsoft.com/office/drawing/2014/main" id="{AC4BA009-D56C-59C6-4BD0-5A85C594E23A}"/>
              </a:ext>
            </a:extLst>
          </p:cNvPr>
          <p:cNvPicPr>
            <a:picLocks noChangeAspect="1"/>
          </p:cNvPicPr>
          <p:nvPr/>
        </p:nvPicPr>
        <p:blipFill>
          <a:blip r:embed="rId3"/>
          <a:stretch>
            <a:fillRect/>
          </a:stretch>
        </p:blipFill>
        <p:spPr>
          <a:xfrm>
            <a:off x="6686322" y="-216050"/>
            <a:ext cx="3359187" cy="2773920"/>
          </a:xfrm>
          <a:prstGeom prst="rect">
            <a:avLst/>
          </a:prstGeom>
        </p:spPr>
      </p:pic>
      <p:graphicFrame>
        <p:nvGraphicFramePr>
          <p:cNvPr id="3" name="Tabela 2">
            <a:extLst>
              <a:ext uri="{FF2B5EF4-FFF2-40B4-BE49-F238E27FC236}">
                <a16:creationId xmlns:a16="http://schemas.microsoft.com/office/drawing/2014/main" id="{DEADBD7E-B59F-4E11-BFF7-056CF6CC66DF}"/>
              </a:ext>
            </a:extLst>
          </p:cNvPr>
          <p:cNvGraphicFramePr>
            <a:graphicFrameLocks noGrp="1"/>
          </p:cNvGraphicFramePr>
          <p:nvPr>
            <p:extLst>
              <p:ext uri="{D42A27DB-BD31-4B8C-83A1-F6EECF244321}">
                <p14:modId xmlns:p14="http://schemas.microsoft.com/office/powerpoint/2010/main" val="410900104"/>
              </p:ext>
            </p:extLst>
          </p:nvPr>
        </p:nvGraphicFramePr>
        <p:xfrm>
          <a:off x="347579" y="1956816"/>
          <a:ext cx="8746479" cy="1474478"/>
        </p:xfrm>
        <a:graphic>
          <a:graphicData uri="http://schemas.openxmlformats.org/drawingml/2006/table">
            <a:tbl>
              <a:tblPr firstRow="1" firstCol="1" bandRow="1"/>
              <a:tblGrid>
                <a:gridCol w="866562">
                  <a:extLst>
                    <a:ext uri="{9D8B030D-6E8A-4147-A177-3AD203B41FA5}">
                      <a16:colId xmlns:a16="http://schemas.microsoft.com/office/drawing/2014/main" val="2305148975"/>
                    </a:ext>
                  </a:extLst>
                </a:gridCol>
                <a:gridCol w="797440">
                  <a:extLst>
                    <a:ext uri="{9D8B030D-6E8A-4147-A177-3AD203B41FA5}">
                      <a16:colId xmlns:a16="http://schemas.microsoft.com/office/drawing/2014/main" val="2451228826"/>
                    </a:ext>
                  </a:extLst>
                </a:gridCol>
                <a:gridCol w="946961">
                  <a:extLst>
                    <a:ext uri="{9D8B030D-6E8A-4147-A177-3AD203B41FA5}">
                      <a16:colId xmlns:a16="http://schemas.microsoft.com/office/drawing/2014/main" val="1525562038"/>
                    </a:ext>
                  </a:extLst>
                </a:gridCol>
                <a:gridCol w="1006770">
                  <a:extLst>
                    <a:ext uri="{9D8B030D-6E8A-4147-A177-3AD203B41FA5}">
                      <a16:colId xmlns:a16="http://schemas.microsoft.com/office/drawing/2014/main" val="3594587617"/>
                    </a:ext>
                  </a:extLst>
                </a:gridCol>
                <a:gridCol w="5128746">
                  <a:extLst>
                    <a:ext uri="{9D8B030D-6E8A-4147-A177-3AD203B41FA5}">
                      <a16:colId xmlns:a16="http://schemas.microsoft.com/office/drawing/2014/main" val="3977177539"/>
                    </a:ext>
                  </a:extLst>
                </a:gridCol>
              </a:tblGrid>
              <a:tr h="428161">
                <a:tc gridSpan="5">
                  <a:txBody>
                    <a:bodyPr/>
                    <a:lstStyle/>
                    <a:p>
                      <a:pPr algn="ctr">
                        <a:lnSpc>
                          <a:spcPct val="107000"/>
                        </a:lnSpc>
                        <a:spcAft>
                          <a:spcPts val="0"/>
                        </a:spcAft>
                      </a:pPr>
                      <a:r>
                        <a:rPr lang="pt-PT" sz="1300" b="1"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PROJETOS – 1º CICLO</a:t>
                      </a:r>
                      <a:endParaRPr lang="pt-PT" sz="10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pt-PT" sz="1000" kern="10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298716">
                <a:tc>
                  <a:txBody>
                    <a:bodyPr/>
                    <a:lstStyle/>
                    <a:p>
                      <a:pPr>
                        <a:lnSpc>
                          <a:spcPct val="107000"/>
                        </a:lnSpc>
                        <a:spcAft>
                          <a:spcPts val="0"/>
                        </a:spcAft>
                      </a:pPr>
                      <a:r>
                        <a:rPr lang="pt-PT" sz="1000" b="1" kern="100">
                          <a:solidFill>
                            <a:srgbClr val="FF0000"/>
                          </a:solidFill>
                          <a:effectLst/>
                          <a:latin typeface="+mn-lt"/>
                          <a:ea typeface="Calibri" panose="020F0502020204030204" pitchFamily="34" charset="0"/>
                          <a:cs typeface="Times New Roman" panose="02020603050405020304" pitchFamily="18" charset="0"/>
                        </a:rPr>
                        <a:t> </a:t>
                      </a:r>
                      <a:endParaRPr lang="pt-PT" sz="10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INSCRITOS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747601">
                <a:tc>
                  <a:txBody>
                    <a:bodyPr/>
                    <a:lstStyle/>
                    <a:p>
                      <a:pPr>
                        <a:lnSpc>
                          <a:spcPct val="107000"/>
                        </a:lnSpc>
                        <a:spcAft>
                          <a:spcPts val="0"/>
                        </a:spcAft>
                      </a:pPr>
                      <a:r>
                        <a:rPr lang="pt-PT" sz="1000" b="1" kern="100">
                          <a:solidFill>
                            <a:schemeClr val="tx1"/>
                          </a:solidFill>
                          <a:effectLst/>
                          <a:latin typeface="+mn-lt"/>
                          <a:ea typeface="Calibri" panose="020F0502020204030204" pitchFamily="34" charset="0"/>
                          <a:cs typeface="Times New Roman" panose="02020603050405020304" pitchFamily="18" charset="0"/>
                        </a:rPr>
                        <a:t>Momentos de leitura</a:t>
                      </a:r>
                      <a:endParaRPr lang="pt-PT" sz="10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0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endParaRPr lang="pt-PT" sz="10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pt-PT" sz="1100" dirty="0">
                          <a:solidFill>
                            <a:schemeClr val="tx1"/>
                          </a:solidFill>
                          <a:effectLst/>
                          <a:latin typeface="+mn-lt"/>
                          <a:ea typeface="Times New Roman" panose="02020603050405020304" pitchFamily="18" charset="0"/>
                        </a:rPr>
                        <a:t> Não foram desenvolvidas atividades.</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449304197"/>
                  </a:ext>
                </a:extLst>
              </a:tr>
            </a:tbl>
          </a:graphicData>
        </a:graphic>
      </p:graphicFrame>
    </p:spTree>
    <p:extLst>
      <p:ext uri="{BB962C8B-B14F-4D97-AF65-F5344CB8AC3E}">
        <p14:creationId xmlns:p14="http://schemas.microsoft.com/office/powerpoint/2010/main" val="9411617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CDF03-EFE6-D3AF-BB54-52149FD0D4BA}"/>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AB1EEAF7-5B92-DDB4-0A7F-67B75DCA0227}"/>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3.8	Análise de outras atividades/oficinas- 1º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a:extLst>
              <a:ext uri="{FF2B5EF4-FFF2-40B4-BE49-F238E27FC236}">
                <a16:creationId xmlns:a16="http://schemas.microsoft.com/office/drawing/2014/main" id="{F9E2538F-6F4A-6542-B162-74BB2606306D}"/>
              </a:ext>
            </a:extLst>
          </p:cNvPr>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23EF8677-8E45-7A8E-9079-E0B97F7AD299}"/>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7" name="Tabela 6">
            <a:extLst>
              <a:ext uri="{FF2B5EF4-FFF2-40B4-BE49-F238E27FC236}">
                <a16:creationId xmlns:a16="http://schemas.microsoft.com/office/drawing/2014/main" id="{080948E2-1CA1-E611-04E5-E4962015E154}"/>
              </a:ext>
            </a:extLst>
          </p:cNvPr>
          <p:cNvGraphicFramePr>
            <a:graphicFrameLocks noGrp="1"/>
          </p:cNvGraphicFramePr>
          <p:nvPr>
            <p:extLst>
              <p:ext uri="{D42A27DB-BD31-4B8C-83A1-F6EECF244321}">
                <p14:modId xmlns:p14="http://schemas.microsoft.com/office/powerpoint/2010/main" val="2910934079"/>
              </p:ext>
            </p:extLst>
          </p:nvPr>
        </p:nvGraphicFramePr>
        <p:xfrm>
          <a:off x="400726" y="2168351"/>
          <a:ext cx="8543924" cy="1356360"/>
        </p:xfrm>
        <a:graphic>
          <a:graphicData uri="http://schemas.openxmlformats.org/drawingml/2006/table">
            <a:tbl>
              <a:tblPr firstRow="1" firstCol="1" bandRow="1"/>
              <a:tblGrid>
                <a:gridCol w="1204693">
                  <a:extLst>
                    <a:ext uri="{9D8B030D-6E8A-4147-A177-3AD203B41FA5}">
                      <a16:colId xmlns:a16="http://schemas.microsoft.com/office/drawing/2014/main" val="1659268788"/>
                    </a:ext>
                  </a:extLst>
                </a:gridCol>
                <a:gridCol w="962046">
                  <a:extLst>
                    <a:ext uri="{9D8B030D-6E8A-4147-A177-3AD203B41FA5}">
                      <a16:colId xmlns:a16="http://schemas.microsoft.com/office/drawing/2014/main" val="709338942"/>
                    </a:ext>
                  </a:extLst>
                </a:gridCol>
                <a:gridCol w="927870">
                  <a:extLst>
                    <a:ext uri="{9D8B030D-6E8A-4147-A177-3AD203B41FA5}">
                      <a16:colId xmlns:a16="http://schemas.microsoft.com/office/drawing/2014/main" val="2977475639"/>
                    </a:ext>
                  </a:extLst>
                </a:gridCol>
                <a:gridCol w="938123">
                  <a:extLst>
                    <a:ext uri="{9D8B030D-6E8A-4147-A177-3AD203B41FA5}">
                      <a16:colId xmlns:a16="http://schemas.microsoft.com/office/drawing/2014/main" val="3146507464"/>
                    </a:ext>
                  </a:extLst>
                </a:gridCol>
                <a:gridCol w="938123">
                  <a:extLst>
                    <a:ext uri="{9D8B030D-6E8A-4147-A177-3AD203B41FA5}">
                      <a16:colId xmlns:a16="http://schemas.microsoft.com/office/drawing/2014/main" val="2209615297"/>
                    </a:ext>
                  </a:extLst>
                </a:gridCol>
                <a:gridCol w="938123">
                  <a:extLst>
                    <a:ext uri="{9D8B030D-6E8A-4147-A177-3AD203B41FA5}">
                      <a16:colId xmlns:a16="http://schemas.microsoft.com/office/drawing/2014/main" val="3192876912"/>
                    </a:ext>
                  </a:extLst>
                </a:gridCol>
                <a:gridCol w="938123">
                  <a:extLst>
                    <a:ext uri="{9D8B030D-6E8A-4147-A177-3AD203B41FA5}">
                      <a16:colId xmlns:a16="http://schemas.microsoft.com/office/drawing/2014/main" val="3648277288"/>
                    </a:ext>
                  </a:extLst>
                </a:gridCol>
                <a:gridCol w="934705">
                  <a:extLst>
                    <a:ext uri="{9D8B030D-6E8A-4147-A177-3AD203B41FA5}">
                      <a16:colId xmlns:a16="http://schemas.microsoft.com/office/drawing/2014/main" val="161741279"/>
                    </a:ext>
                  </a:extLst>
                </a:gridCol>
                <a:gridCol w="762118">
                  <a:extLst>
                    <a:ext uri="{9D8B030D-6E8A-4147-A177-3AD203B41FA5}">
                      <a16:colId xmlns:a16="http://schemas.microsoft.com/office/drawing/2014/main" val="587953516"/>
                    </a:ext>
                  </a:extLst>
                </a:gridCol>
              </a:tblGrid>
              <a:tr h="0">
                <a:tc>
                  <a:txBody>
                    <a:bodyPr/>
                    <a:lstStyle/>
                    <a:p>
                      <a:pPr>
                        <a:spcAft>
                          <a:spcPts val="0"/>
                        </a:spcAft>
                      </a:pPr>
                      <a:r>
                        <a:rPr lang="pt-PT" sz="1100" b="1" dirty="0">
                          <a:effectLst/>
                          <a:latin typeface="+mn-lt"/>
                          <a:ea typeface="Times New Roman" panose="02020603050405020304" pitchFamily="18" charset="0"/>
                        </a:rPr>
                        <a:t>João Abrantes</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mn-lt"/>
                          <a:ea typeface="Times New Roman" panose="02020603050405020304" pitchFamily="18" charset="0"/>
                        </a:rPr>
                        <a:t>Nº sessões</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Arial" panose="020B0604020202020204" pitchFamily="34" charset="0"/>
                          <a:ea typeface="Times New Roman" panose="02020603050405020304" pitchFamily="18" charset="0"/>
                        </a:rPr>
                        <a:t>3ºA</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Arial" panose="020B0604020202020204" pitchFamily="34" charset="0"/>
                          <a:ea typeface="Times New Roman" panose="02020603050405020304" pitchFamily="18" charset="0"/>
                        </a:rPr>
                        <a:t>4ºA</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Arial" panose="020B0604020202020204" pitchFamily="34" charset="0"/>
                          <a:ea typeface="Times New Roman" panose="02020603050405020304" pitchFamily="18" charset="0"/>
                        </a:rPr>
                        <a:t>Total</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9345930"/>
                  </a:ext>
                </a:extLst>
              </a:tr>
              <a:tr h="0">
                <a:tc>
                  <a:txBody>
                    <a:bodyPr/>
                    <a:lstStyle/>
                    <a:p>
                      <a:pPr>
                        <a:spcAft>
                          <a:spcPts val="0"/>
                        </a:spcAft>
                      </a:pPr>
                      <a:r>
                        <a:rPr lang="pt-PT" sz="1100" b="1" dirty="0">
                          <a:effectLst/>
                          <a:latin typeface="+mn-lt"/>
                          <a:ea typeface="Times New Roman" panose="02020603050405020304" pitchFamily="18" charset="0"/>
                        </a:rPr>
                        <a:t>Oficina das Artes</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mn-lt"/>
                          <a:ea typeface="Times New Roman" panose="02020603050405020304" pitchFamily="18" charset="0"/>
                        </a:rPr>
                        <a:t> </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mn-lt"/>
                          <a:ea typeface="Times New Roman" panose="02020603050405020304" pitchFamily="18" charset="0"/>
                        </a:rPr>
                        <a:t> </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mn-lt"/>
                          <a:ea typeface="Times New Roman" panose="02020603050405020304" pitchFamily="18" charset="0"/>
                        </a:rPr>
                        <a:t> </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Arial" panose="020B0604020202020204" pitchFamily="34" charset="0"/>
                          <a:ea typeface="Times New Roman" panose="02020603050405020304" pitchFamily="18" charset="0"/>
                        </a:rPr>
                        <a:t>24</a:t>
                      </a: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Arial" panose="020B0604020202020204" pitchFamily="34" charset="0"/>
                          <a:ea typeface="Times New Roman" panose="02020603050405020304" pitchFamily="18" charset="0"/>
                        </a:rPr>
                        <a:t>28</a:t>
                      </a: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dirty="0">
                          <a:effectLst/>
                          <a:latin typeface="Arial" panose="020B0604020202020204" pitchFamily="34" charset="0"/>
                          <a:ea typeface="Times New Roman" panose="02020603050405020304" pitchFamily="18" charset="0"/>
                        </a:rPr>
                        <a:t>52</a:t>
                      </a: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0778733"/>
                  </a:ext>
                </a:extLst>
              </a:tr>
              <a:tr h="0">
                <a:tc>
                  <a:txBody>
                    <a:bodyPr/>
                    <a:lstStyle/>
                    <a:p>
                      <a:pPr>
                        <a:spcAft>
                          <a:spcPts val="0"/>
                        </a:spcAft>
                      </a:pPr>
                      <a:r>
                        <a:rPr lang="pt-PT" sz="1100" b="1" dirty="0">
                          <a:effectLst/>
                          <a:latin typeface="+mn-lt"/>
                          <a:ea typeface="Times New Roman" panose="02020603050405020304" pitchFamily="18" charset="0"/>
                        </a:rPr>
                        <a:t> </a:t>
                      </a:r>
                      <a:endParaRPr lang="pt-PT" sz="1200" dirty="0">
                        <a:effectLst/>
                        <a:highlight>
                          <a:srgbClr val="FFFF00"/>
                        </a:highligh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just">
                        <a:spcAft>
                          <a:spcPts val="0"/>
                        </a:spcAft>
                      </a:pPr>
                      <a:r>
                        <a:rPr lang="pt-PT" sz="1100" b="0" dirty="0">
                          <a:solidFill>
                            <a:schemeClr val="tx1"/>
                          </a:solidFill>
                          <a:effectLst/>
                          <a:latin typeface="+mn-lt"/>
                          <a:ea typeface="Arial" panose="020B0604020202020204" pitchFamily="34" charset="0"/>
                        </a:rPr>
                        <a:t>Apreciação global:</a:t>
                      </a:r>
                    </a:p>
                    <a:p>
                      <a:pPr algn="just">
                        <a:spcAft>
                          <a:spcPts val="0"/>
                        </a:spcAft>
                      </a:pPr>
                      <a:r>
                        <a:rPr lang="pt-PT" sz="1100" b="0" dirty="0">
                          <a:solidFill>
                            <a:schemeClr val="tx1"/>
                          </a:solidFill>
                          <a:effectLst/>
                          <a:latin typeface="+mn-lt"/>
                          <a:ea typeface="Arial" panose="020B0604020202020204" pitchFamily="34" charset="0"/>
                        </a:rPr>
                        <a:t>Ao longo do período, realizaram diversos trabalhos relacionados com momentos comemorativos, como o Halloween, o São Martinho e o Natal, que contribuíram para o desenvolvimento das suas competências artísticas. As técnicas trabalhadas incluíram o corte e recorte com tesoura, corte manual de diferentes materiais, desenho, montagem de peças, construção, colagem com cola batom e pintura com diferentes riscadores, permitindo uma exploração diversificada de materiais e processos criativos. </a:t>
                      </a:r>
                      <a:endParaRPr lang="pt-PT" sz="1100" b="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903593427"/>
                  </a:ext>
                </a:extLst>
              </a:tr>
            </a:tbl>
          </a:graphicData>
        </a:graphic>
      </p:graphicFrame>
    </p:spTree>
    <p:extLst>
      <p:ext uri="{BB962C8B-B14F-4D97-AF65-F5344CB8AC3E}">
        <p14:creationId xmlns:p14="http://schemas.microsoft.com/office/powerpoint/2010/main" val="3389207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8DBD8-BA83-34B0-2A88-523B16D2D15E}"/>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86BE1367-5F50-1BCA-F5EF-0126B815D2E6}"/>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3.8	Análise de outras atividades/oficinas- 1º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a:extLst>
              <a:ext uri="{FF2B5EF4-FFF2-40B4-BE49-F238E27FC236}">
                <a16:creationId xmlns:a16="http://schemas.microsoft.com/office/drawing/2014/main" id="{7C51E0BC-99C7-BA5B-CBCF-6C3069EBC4A9}"/>
              </a:ext>
            </a:extLst>
          </p:cNvPr>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16176DB8-506A-809D-8D46-DCABA690EE51}"/>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114B8BB9-C2A0-2965-91DA-252CD2D6ED8E}"/>
              </a:ext>
            </a:extLst>
          </p:cNvPr>
          <p:cNvGraphicFramePr>
            <a:graphicFrameLocks noGrp="1"/>
          </p:cNvGraphicFramePr>
          <p:nvPr>
            <p:extLst>
              <p:ext uri="{D42A27DB-BD31-4B8C-83A1-F6EECF244321}">
                <p14:modId xmlns:p14="http://schemas.microsoft.com/office/powerpoint/2010/main" val="4114796232"/>
              </p:ext>
            </p:extLst>
          </p:nvPr>
        </p:nvGraphicFramePr>
        <p:xfrm>
          <a:off x="453536" y="1241738"/>
          <a:ext cx="8543924" cy="4632960"/>
        </p:xfrm>
        <a:graphic>
          <a:graphicData uri="http://schemas.openxmlformats.org/drawingml/2006/table">
            <a:tbl>
              <a:tblPr firstRow="1" firstCol="1" bandRow="1"/>
              <a:tblGrid>
                <a:gridCol w="1204693">
                  <a:extLst>
                    <a:ext uri="{9D8B030D-6E8A-4147-A177-3AD203B41FA5}">
                      <a16:colId xmlns:a16="http://schemas.microsoft.com/office/drawing/2014/main" val="4027925029"/>
                    </a:ext>
                  </a:extLst>
                </a:gridCol>
                <a:gridCol w="962046">
                  <a:extLst>
                    <a:ext uri="{9D8B030D-6E8A-4147-A177-3AD203B41FA5}">
                      <a16:colId xmlns:a16="http://schemas.microsoft.com/office/drawing/2014/main" val="3155136700"/>
                    </a:ext>
                  </a:extLst>
                </a:gridCol>
                <a:gridCol w="927870">
                  <a:extLst>
                    <a:ext uri="{9D8B030D-6E8A-4147-A177-3AD203B41FA5}">
                      <a16:colId xmlns:a16="http://schemas.microsoft.com/office/drawing/2014/main" val="313952771"/>
                    </a:ext>
                  </a:extLst>
                </a:gridCol>
                <a:gridCol w="938123">
                  <a:extLst>
                    <a:ext uri="{9D8B030D-6E8A-4147-A177-3AD203B41FA5}">
                      <a16:colId xmlns:a16="http://schemas.microsoft.com/office/drawing/2014/main" val="3215461034"/>
                    </a:ext>
                  </a:extLst>
                </a:gridCol>
                <a:gridCol w="938123">
                  <a:extLst>
                    <a:ext uri="{9D8B030D-6E8A-4147-A177-3AD203B41FA5}">
                      <a16:colId xmlns:a16="http://schemas.microsoft.com/office/drawing/2014/main" val="2650851281"/>
                    </a:ext>
                  </a:extLst>
                </a:gridCol>
                <a:gridCol w="938123">
                  <a:extLst>
                    <a:ext uri="{9D8B030D-6E8A-4147-A177-3AD203B41FA5}">
                      <a16:colId xmlns:a16="http://schemas.microsoft.com/office/drawing/2014/main" val="3518623214"/>
                    </a:ext>
                  </a:extLst>
                </a:gridCol>
                <a:gridCol w="938123">
                  <a:extLst>
                    <a:ext uri="{9D8B030D-6E8A-4147-A177-3AD203B41FA5}">
                      <a16:colId xmlns:a16="http://schemas.microsoft.com/office/drawing/2014/main" val="1247782460"/>
                    </a:ext>
                  </a:extLst>
                </a:gridCol>
                <a:gridCol w="934705">
                  <a:extLst>
                    <a:ext uri="{9D8B030D-6E8A-4147-A177-3AD203B41FA5}">
                      <a16:colId xmlns:a16="http://schemas.microsoft.com/office/drawing/2014/main" val="2349885781"/>
                    </a:ext>
                  </a:extLst>
                </a:gridCol>
                <a:gridCol w="762118">
                  <a:extLst>
                    <a:ext uri="{9D8B030D-6E8A-4147-A177-3AD203B41FA5}">
                      <a16:colId xmlns:a16="http://schemas.microsoft.com/office/drawing/2014/main" val="4281563452"/>
                    </a:ext>
                  </a:extLst>
                </a:gridCol>
              </a:tblGrid>
              <a:tr h="0">
                <a:tc>
                  <a:txBody>
                    <a:bodyPr/>
                    <a:lstStyle/>
                    <a:p>
                      <a:pPr>
                        <a:spcAft>
                          <a:spcPts val="0"/>
                        </a:spcAft>
                      </a:pPr>
                      <a:r>
                        <a:rPr lang="pt-PT" sz="1100" b="1">
                          <a:effectLst/>
                          <a:latin typeface="+mn-lt"/>
                          <a:ea typeface="Times New Roman" panose="02020603050405020304" pitchFamily="18" charset="0"/>
                        </a:rPr>
                        <a:t> </a:t>
                      </a:r>
                      <a:endParaRPr lang="pt-PT" sz="120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algn="ctr">
                        <a:spcAft>
                          <a:spcPts val="0"/>
                        </a:spcAft>
                      </a:pPr>
                      <a:r>
                        <a:rPr lang="pt-PT" sz="1100" b="1" dirty="0">
                          <a:effectLst/>
                          <a:latin typeface="+mn-lt"/>
                          <a:ea typeface="Times New Roman" panose="02020603050405020304" pitchFamily="18" charset="0"/>
                        </a:rPr>
                        <a:t>Número de alunos que frequentam</a:t>
                      </a:r>
                      <a:endParaRPr lang="pt-PT" sz="1200" dirty="0">
                        <a:effectLst/>
                        <a:latin typeface="+mn-lt"/>
                        <a:ea typeface="Times New Roman" panose="02020603050405020304" pitchFamily="18" charset="0"/>
                      </a:endParaRPr>
                    </a:p>
                    <a:p>
                      <a:pPr algn="ct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86855983"/>
                  </a:ext>
                </a:extLst>
              </a:tr>
              <a:tr h="123461">
                <a:tc rowSpan="7">
                  <a:txBody>
                    <a:bodyPr/>
                    <a:lstStyle/>
                    <a:p>
                      <a:pPr algn="ct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p>
                      <a:pPr algn="ctr">
                        <a:spcAft>
                          <a:spcPts val="0"/>
                        </a:spcAft>
                      </a:pPr>
                      <a:r>
                        <a:rPr lang="pt-PT" sz="1200" dirty="0">
                          <a:effectLst/>
                          <a:latin typeface="+mn-lt"/>
                          <a:ea typeface="Times New Roman" panose="02020603050405020304" pitchFamily="18" charset="0"/>
                        </a:rPr>
                        <a:t>A.A.A</a:t>
                      </a:r>
                    </a:p>
                    <a:p>
                      <a:pPr algn="ctr">
                        <a:spcAft>
                          <a:spcPts val="0"/>
                        </a:spcAft>
                      </a:pPr>
                      <a:endParaRPr lang="pt-PT" sz="1200" dirty="0">
                        <a:effectLst/>
                        <a:latin typeface="+mn-lt"/>
                        <a:ea typeface="Times New Roman" panose="02020603050405020304" pitchFamily="18" charset="0"/>
                      </a:endParaRPr>
                    </a:p>
                    <a:p>
                      <a:pPr algn="ctr">
                        <a:spcAft>
                          <a:spcPts val="0"/>
                        </a:spcAft>
                      </a:pPr>
                      <a:r>
                        <a:rPr lang="pt-PT" sz="1200" dirty="0">
                          <a:effectLst/>
                          <a:latin typeface="+mn-lt"/>
                          <a:ea typeface="Times New Roman" panose="02020603050405020304" pitchFamily="18" charset="0"/>
                        </a:rPr>
                        <a:t>(Atividades de Apoio à Aprendizagem)</a:t>
                      </a:r>
                    </a:p>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a:solidFill>
                            <a:schemeClr val="tx1"/>
                          </a:solidFill>
                          <a:effectLst/>
                          <a:latin typeface="+mn-lt"/>
                          <a:ea typeface="Times New Roman" panose="02020603050405020304" pitchFamily="18" charset="0"/>
                        </a:rPr>
                        <a:t>Nº sessões</a:t>
                      </a:r>
                      <a:endParaRPr lang="pt-PT" sz="120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mn-lt"/>
                          <a:ea typeface="Times New Roman" panose="02020603050405020304" pitchFamily="18" charset="0"/>
                        </a:rPr>
                        <a:t>1ºA</a:t>
                      </a:r>
                      <a:endParaRPr lang="pt-PT" sz="120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mn-lt"/>
                          <a:ea typeface="Times New Roman" panose="02020603050405020304" pitchFamily="18" charset="0"/>
                        </a:rPr>
                        <a:t>1ºB</a:t>
                      </a:r>
                      <a:endParaRPr lang="pt-PT" sz="120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mn-lt"/>
                          <a:ea typeface="Times New Roman" panose="02020603050405020304" pitchFamily="18" charset="0"/>
                        </a:rPr>
                        <a:t>2ºA</a:t>
                      </a:r>
                      <a:endParaRPr lang="pt-PT" sz="120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dirty="0">
                          <a:solidFill>
                            <a:schemeClr val="tx1"/>
                          </a:solidFill>
                          <a:effectLst/>
                          <a:latin typeface="+mn-lt"/>
                          <a:ea typeface="Times New Roman" panose="02020603050405020304" pitchFamily="18" charset="0"/>
                        </a:rPr>
                        <a:t>2ºB</a:t>
                      </a:r>
                      <a:endParaRPr lang="pt-PT" sz="120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200" b="1" dirty="0">
                          <a:solidFill>
                            <a:schemeClr val="tx1"/>
                          </a:solidFill>
                          <a:effectLst/>
                          <a:latin typeface="+mn-lt"/>
                          <a:ea typeface="Times New Roman" panose="02020603050405020304" pitchFamily="18" charset="0"/>
                        </a:rPr>
                        <a:t>3ºA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solidFill>
                            <a:schemeClr val="tx1"/>
                          </a:solidFill>
                          <a:effectLst/>
                          <a:latin typeface="Arial" panose="020B0604020202020204" pitchFamily="34" charset="0"/>
                          <a:ea typeface="Times New Roman" panose="02020603050405020304" pitchFamily="18" charset="0"/>
                        </a:rPr>
                        <a:t>4ºA</a:t>
                      </a:r>
                      <a:endParaRPr lang="pt-PT" sz="120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b="1">
                          <a:effectLst/>
                          <a:latin typeface="Arial" panose="020B0604020202020204" pitchFamily="34" charset="0"/>
                          <a:ea typeface="Times New Roman" panose="02020603050405020304" pitchFamily="18" charset="0"/>
                        </a:rPr>
                        <a:t>Total</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7487086"/>
                  </a:ext>
                </a:extLst>
              </a:tr>
              <a:tr h="0">
                <a:tc vMerge="1">
                  <a:txBody>
                    <a:bodyPr/>
                    <a:lstStyle/>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21</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132157"/>
                  </a:ext>
                </a:extLst>
              </a:tr>
              <a:tr h="179832">
                <a:tc vMerge="1">
                  <a:txBody>
                    <a:bodyPr/>
                    <a:lstStyle/>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18</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2741828"/>
                  </a:ext>
                </a:extLst>
              </a:tr>
              <a:tr h="179832">
                <a:tc vMerge="1">
                  <a:txBody>
                    <a:bodyPr/>
                    <a:lstStyle/>
                    <a:p>
                      <a:endParaRPr lang="pt-PT"/>
                    </a:p>
                  </a:txBody>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51</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14</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177522"/>
                  </a:ext>
                </a:extLst>
              </a:tr>
              <a:tr h="179832">
                <a:tc vMerge="1">
                  <a:txBody>
                    <a:bodyPr/>
                    <a:lstStyle/>
                    <a:p>
                      <a:endParaRPr lang="pt-PT"/>
                    </a:p>
                  </a:txBody>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46</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16</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978645"/>
                  </a:ext>
                </a:extLst>
              </a:tr>
              <a:tr h="179832">
                <a:tc vMerge="1">
                  <a:txBody>
                    <a:bodyPr/>
                    <a:lstStyle/>
                    <a:p>
                      <a:endParaRPr lang="pt-PT"/>
                    </a:p>
                  </a:txBody>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47</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19</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5603898"/>
                  </a:ext>
                </a:extLst>
              </a:tr>
              <a:tr h="179832">
                <a:tc vMerge="1">
                  <a:txBody>
                    <a:bodyPr/>
                    <a:lstStyle/>
                    <a:p>
                      <a:endParaRPr lang="pt-PT"/>
                    </a:p>
                  </a:txBody>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46</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a:effectLst/>
                          <a:latin typeface="Arial" panose="020B0604020202020204" pitchFamily="34" charset="0"/>
                          <a:ea typeface="Times New Roman" panose="02020603050405020304" pitchFamily="18" charset="0"/>
                        </a:rPr>
                        <a:t> </a:t>
                      </a:r>
                      <a:endParaRPr lang="pt-PT"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pt-PT" sz="1100" dirty="0">
                          <a:effectLst/>
                          <a:latin typeface="Arial" panose="020B0604020202020204" pitchFamily="34" charset="0"/>
                          <a:ea typeface="Times New Roman" panose="02020603050405020304" pitchFamily="18" charset="0"/>
                        </a:rPr>
                        <a:t>21</a:t>
                      </a: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1383236"/>
                  </a:ext>
                </a:extLst>
              </a:tr>
              <a:tr h="0">
                <a:tc>
                  <a:txBody>
                    <a:bodyPr/>
                    <a:lstStyle/>
                    <a:p>
                      <a:pP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spcAft>
                          <a:spcPts val="0"/>
                        </a:spcAft>
                      </a:pPr>
                      <a:r>
                        <a:rPr lang="pt-PT" sz="1100" b="1" dirty="0">
                          <a:solidFill>
                            <a:schemeClr val="tx1"/>
                          </a:solidFill>
                          <a:effectLst/>
                          <a:latin typeface="+mn-lt"/>
                          <a:ea typeface="Times New Roman" panose="02020603050405020304" pitchFamily="18" charset="0"/>
                        </a:rPr>
                        <a:t>Apreciação Global: </a:t>
                      </a:r>
                    </a:p>
                    <a:p>
                      <a:pPr>
                        <a:spcAft>
                          <a:spcPts val="0"/>
                        </a:spcAft>
                      </a:pPr>
                      <a:r>
                        <a:rPr lang="pt-PT" sz="1100" b="0" dirty="0">
                          <a:solidFill>
                            <a:schemeClr val="tx1"/>
                          </a:solidFill>
                          <a:effectLst/>
                          <a:latin typeface="+mn-lt"/>
                          <a:ea typeface="Times New Roman" panose="02020603050405020304" pitchFamily="18" charset="0"/>
                        </a:rPr>
                        <a:t>Na turma 2.º A, ao longo do 1.º período nas AAA (Atividades de Apoio à Aprendizagem) de Português, desenvolveram-se atividades de consolidação dos casos de leitura e de escrita.</a:t>
                      </a:r>
                    </a:p>
                    <a:p>
                      <a:pPr>
                        <a:spcAft>
                          <a:spcPts val="0"/>
                        </a:spcAft>
                      </a:pPr>
                      <a:r>
                        <a:rPr lang="pt-PT" sz="1100" b="0" dirty="0">
                          <a:solidFill>
                            <a:schemeClr val="tx1"/>
                          </a:solidFill>
                          <a:effectLst/>
                          <a:latin typeface="+mn-lt"/>
                          <a:ea typeface="Times New Roman" panose="02020603050405020304" pitchFamily="18" charset="0"/>
                        </a:rPr>
                        <a:t>Na área de Matemática realizaram-se exercícios de leitura e escrita de números, cálculo mental e resolução de problemas. </a:t>
                      </a:r>
                    </a:p>
                    <a:p>
                      <a:pPr>
                        <a:spcAft>
                          <a:spcPts val="0"/>
                        </a:spcAft>
                      </a:pPr>
                      <a:r>
                        <a:rPr lang="pt-PT" sz="1100" b="0" dirty="0">
                          <a:solidFill>
                            <a:schemeClr val="tx1"/>
                          </a:solidFill>
                          <a:effectLst/>
                          <a:latin typeface="+mn-lt"/>
                          <a:ea typeface="Times New Roman" panose="02020603050405020304" pitchFamily="18" charset="0"/>
                        </a:rPr>
                        <a:t>Na turma 2.º B foram desenvolvidas atividades de consolidação dos conteúdos trabalhados em sala de aula na área de Português, assim como também se procedeu ao esclarecimento de algumas dúvidas.</a:t>
                      </a:r>
                    </a:p>
                    <a:p>
                      <a:pPr>
                        <a:spcAft>
                          <a:spcPts val="0"/>
                        </a:spcAft>
                      </a:pPr>
                      <a:r>
                        <a:rPr lang="pt-PT" sz="1100" b="0" dirty="0">
                          <a:solidFill>
                            <a:schemeClr val="tx1"/>
                          </a:solidFill>
                          <a:effectLst/>
                          <a:latin typeface="+mn-lt"/>
                          <a:ea typeface="Times New Roman" panose="02020603050405020304" pitchFamily="18" charset="0"/>
                        </a:rPr>
                        <a:t>Nas turmas do 3.º e 4.º anos foram desenvolvidas atividades de consolidação dos conteúdos trabalhados em sala de aula na área de Português, e na área de Matemática promoveu-se a memorização das tabuadas através de jogos, assim como também se procedeu ao esclarecimento de algumas dúvidas de ambas as áreas. </a:t>
                      </a:r>
                    </a:p>
                    <a:p>
                      <a:pPr>
                        <a:spcAft>
                          <a:spcPts val="0"/>
                        </a:spcAft>
                      </a:pPr>
                      <a:r>
                        <a:rPr lang="pt-PT" sz="1100" b="0" dirty="0">
                          <a:solidFill>
                            <a:schemeClr val="tx1"/>
                          </a:solidFill>
                          <a:effectLst/>
                          <a:latin typeface="+mn-lt"/>
                          <a:ea typeface="Times New Roman" panose="02020603050405020304" pitchFamily="18" charset="0"/>
                        </a:rPr>
                        <a:t>A avaliação é positiva em todos os anos de escolaridade.</a:t>
                      </a:r>
                    </a:p>
                    <a:p>
                      <a:pPr>
                        <a:spcAft>
                          <a:spcPts val="0"/>
                        </a:spcAft>
                      </a:pPr>
                      <a:endParaRPr lang="pt-PT" sz="1100" b="0" dirty="0">
                        <a:solidFill>
                          <a:schemeClr val="tx1"/>
                        </a:solidFill>
                        <a:effectLst/>
                        <a:latin typeface="+mn-lt"/>
                        <a:ea typeface="Times New Roman" panose="02020603050405020304" pitchFamily="18" charset="0"/>
                      </a:endParaRPr>
                    </a:p>
                    <a:p>
                      <a:pPr>
                        <a:spcAft>
                          <a:spcPts val="0"/>
                        </a:spcAft>
                      </a:pPr>
                      <a:endParaRPr lang="pt-PT" sz="1100" b="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4130332213"/>
                  </a:ext>
                </a:extLst>
              </a:tr>
              <a:tr h="0">
                <a:tc>
                  <a:txBody>
                    <a:bodyPr/>
                    <a:lstStyle/>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spcAft>
                          <a:spcPts val="0"/>
                        </a:spcAft>
                      </a:pPr>
                      <a:r>
                        <a:rPr lang="pt-PT" sz="1100" b="1" dirty="0">
                          <a:solidFill>
                            <a:schemeClr val="tx1"/>
                          </a:solidFill>
                          <a:effectLst/>
                          <a:latin typeface="+mn-lt"/>
                          <a:ea typeface="Times New Roman" panose="02020603050405020304" pitchFamily="18" charset="0"/>
                        </a:rPr>
                        <a:t>Apreciação Global: </a:t>
                      </a:r>
                    </a:p>
                    <a:p>
                      <a:pPr>
                        <a:spcAft>
                          <a:spcPts val="0"/>
                        </a:spcAft>
                      </a:pPr>
                      <a:r>
                        <a:rPr lang="pt-PT" sz="1100" b="0" dirty="0">
                          <a:solidFill>
                            <a:schemeClr val="tx1"/>
                          </a:solidFill>
                          <a:effectLst/>
                          <a:latin typeface="+mn-lt"/>
                          <a:ea typeface="Times New Roman" panose="02020603050405020304" pitchFamily="18" charset="0"/>
                        </a:rPr>
                        <a:t>No 1.ºA dois dos quatro tempos semanais a turma é subdividida em dois grupos rotativos, em que um dos grupos frequenta o Atelier do Código e o outro grupo permanece na sala de aula consoante as suas dificuldades e onde são esclarecidas dúvidas, realizando-se exercícios práticos e/ou escritos. O mesmo acontece nos restantes tempos semanais com a turma.</a:t>
                      </a:r>
                    </a:p>
                    <a:p>
                      <a:pPr>
                        <a:spcAft>
                          <a:spcPts val="0"/>
                        </a:spcAft>
                      </a:pPr>
                      <a:r>
                        <a:rPr lang="pt-PT" sz="1100" b="0" dirty="0">
                          <a:solidFill>
                            <a:schemeClr val="tx1"/>
                          </a:solidFill>
                          <a:effectLst/>
                          <a:latin typeface="+mn-lt"/>
                          <a:ea typeface="Times New Roman" panose="02020603050405020304" pitchFamily="18" charset="0"/>
                        </a:rPr>
                        <a:t>Os alunos da turma são interessados e cumpridores, à exceção de um.</a:t>
                      </a:r>
                    </a:p>
                    <a:p>
                      <a:pPr>
                        <a:spcAft>
                          <a:spcPts val="0"/>
                        </a:spcAft>
                      </a:pPr>
                      <a:endParaRPr lang="pt-PT" sz="1100" b="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149900568"/>
                  </a:ext>
                </a:extLst>
              </a:tr>
            </a:tbl>
          </a:graphicData>
        </a:graphic>
      </p:graphicFrame>
    </p:spTree>
    <p:extLst>
      <p:ext uri="{BB962C8B-B14F-4D97-AF65-F5344CB8AC3E}">
        <p14:creationId xmlns:p14="http://schemas.microsoft.com/office/powerpoint/2010/main" val="2682880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8DBD8-BA83-34B0-2A88-523B16D2D15E}"/>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86BE1367-5F50-1BCA-F5EF-0126B815D2E6}"/>
              </a:ext>
            </a:extLst>
          </p:cNvPr>
          <p:cNvSpPr txBox="1"/>
          <p:nvPr/>
        </p:nvSpPr>
        <p:spPr>
          <a:xfrm>
            <a:off x="829287" y="561565"/>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3.8	Análise de outras atividades/oficinas- 1º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a:extLst>
              <a:ext uri="{FF2B5EF4-FFF2-40B4-BE49-F238E27FC236}">
                <a16:creationId xmlns:a16="http://schemas.microsoft.com/office/drawing/2014/main" id="{7C51E0BC-99C7-BA5B-CBCF-6C3069EBC4A9}"/>
              </a:ext>
            </a:extLst>
          </p:cNvPr>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16176DB8-506A-809D-8D46-DCABA690EE51}"/>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114B8BB9-C2A0-2965-91DA-252CD2D6ED8E}"/>
              </a:ext>
            </a:extLst>
          </p:cNvPr>
          <p:cNvGraphicFramePr>
            <a:graphicFrameLocks noGrp="1"/>
          </p:cNvGraphicFramePr>
          <p:nvPr>
            <p:extLst>
              <p:ext uri="{D42A27DB-BD31-4B8C-83A1-F6EECF244321}">
                <p14:modId xmlns:p14="http://schemas.microsoft.com/office/powerpoint/2010/main" val="1827700156"/>
              </p:ext>
            </p:extLst>
          </p:nvPr>
        </p:nvGraphicFramePr>
        <p:xfrm>
          <a:off x="453536" y="1241738"/>
          <a:ext cx="8543924" cy="1691640"/>
        </p:xfrm>
        <a:graphic>
          <a:graphicData uri="http://schemas.openxmlformats.org/drawingml/2006/table">
            <a:tbl>
              <a:tblPr firstRow="1" firstCol="1" bandRow="1"/>
              <a:tblGrid>
                <a:gridCol w="1204693">
                  <a:extLst>
                    <a:ext uri="{9D8B030D-6E8A-4147-A177-3AD203B41FA5}">
                      <a16:colId xmlns:a16="http://schemas.microsoft.com/office/drawing/2014/main" val="4027925029"/>
                    </a:ext>
                  </a:extLst>
                </a:gridCol>
                <a:gridCol w="7339231">
                  <a:extLst>
                    <a:ext uri="{9D8B030D-6E8A-4147-A177-3AD203B41FA5}">
                      <a16:colId xmlns:a16="http://schemas.microsoft.com/office/drawing/2014/main" val="3155136700"/>
                    </a:ext>
                  </a:extLst>
                </a:gridCol>
              </a:tblGrid>
              <a:tr h="0">
                <a:tc>
                  <a:txBody>
                    <a:bodyPr/>
                    <a:lstStyle/>
                    <a:p>
                      <a:pPr>
                        <a:spcAft>
                          <a:spcPts val="0"/>
                        </a:spcAft>
                      </a:pPr>
                      <a:r>
                        <a:rPr lang="pt-PT" sz="1100" b="1" dirty="0">
                          <a:effectLst/>
                          <a:latin typeface="+mn-lt"/>
                          <a:ea typeface="Times New Roman" panose="02020603050405020304" pitchFamily="18" charset="0"/>
                        </a:rPr>
                        <a:t> </a:t>
                      </a: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pt-PT" sz="1100" b="1" dirty="0">
                          <a:solidFill>
                            <a:schemeClr val="tx1"/>
                          </a:solidFill>
                          <a:effectLst/>
                          <a:latin typeface="+mn-lt"/>
                          <a:ea typeface="Times New Roman" panose="02020603050405020304" pitchFamily="18" charset="0"/>
                        </a:rPr>
                        <a:t>Apreciação Global: </a:t>
                      </a:r>
                    </a:p>
                    <a:p>
                      <a:pPr>
                        <a:spcAft>
                          <a:spcPts val="0"/>
                        </a:spcAft>
                      </a:pPr>
                      <a:r>
                        <a:rPr lang="pt-PT" sz="1100" b="0" dirty="0">
                          <a:solidFill>
                            <a:schemeClr val="tx1"/>
                          </a:solidFill>
                          <a:effectLst/>
                          <a:latin typeface="+mn-lt"/>
                          <a:ea typeface="Times New Roman" panose="02020603050405020304" pitchFamily="18" charset="0"/>
                        </a:rPr>
                        <a:t>No 1.ºB em cada bloco de noventa minutos, a turma é organizada em dois grupos de trabalho, sendo que um dos grupos frequenta o Atelier do Código ou o Clube das Artes, enquanto o outro permanece na sala de aula, de acordo com as respetivas necessidades, onde são esclarecidas dúvidas através da realização de exercícios práticos e/ou escritos.</a:t>
                      </a:r>
                    </a:p>
                    <a:p>
                      <a:pPr>
                        <a:spcAft>
                          <a:spcPts val="0"/>
                        </a:spcAft>
                      </a:pPr>
                      <a:r>
                        <a:rPr lang="pt-PT" sz="1100" b="0" dirty="0">
                          <a:solidFill>
                            <a:schemeClr val="tx1"/>
                          </a:solidFill>
                          <a:effectLst/>
                          <a:latin typeface="+mn-lt"/>
                          <a:ea typeface="Times New Roman" panose="02020603050405020304" pitchFamily="18" charset="0"/>
                        </a:rPr>
                        <a:t>Um dos alunos apresenta comportamentos perturbadores em contexto de sala de aula. </a:t>
                      </a:r>
                    </a:p>
                    <a:p>
                      <a:pPr>
                        <a:spcAft>
                          <a:spcPts val="0"/>
                        </a:spcAft>
                      </a:pPr>
                      <a:r>
                        <a:rPr lang="pt-PT" sz="1100" b="0" dirty="0">
                          <a:solidFill>
                            <a:schemeClr val="tx1"/>
                          </a:solidFill>
                          <a:effectLst/>
                          <a:latin typeface="+mn-lt"/>
                          <a:ea typeface="Times New Roman" panose="02020603050405020304" pitchFamily="18" charset="0"/>
                        </a:rPr>
                        <a:t>Relativamente aos restantes alunos da turma, refere-se que nem sempre cumprem as regras estabelecidas, revelando comportamentos de conversação excessiva e distração durante as atividades.</a:t>
                      </a:r>
                    </a:p>
                    <a:p>
                      <a:pPr>
                        <a:spcAft>
                          <a:spcPts val="0"/>
                        </a:spcAft>
                      </a:pPr>
                      <a:endParaRPr lang="pt-PT" sz="1100" b="0" dirty="0">
                        <a:solidFill>
                          <a:schemeClr val="tx1"/>
                        </a:solidFill>
                        <a:effectLst/>
                        <a:latin typeface="+mn-lt"/>
                        <a:ea typeface="Times New Roman" panose="02020603050405020304" pitchFamily="18" charset="0"/>
                      </a:endParaRPr>
                    </a:p>
                    <a:p>
                      <a:pPr>
                        <a:spcAft>
                          <a:spcPts val="0"/>
                        </a:spcAft>
                      </a:pPr>
                      <a:endParaRPr lang="pt-PT" sz="1100" b="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0332213"/>
                  </a:ext>
                </a:extLst>
              </a:tr>
              <a:tr h="0">
                <a:tc>
                  <a:txBody>
                    <a:bodyPr/>
                    <a:lstStyle/>
                    <a:p>
                      <a:pPr>
                        <a:spcAft>
                          <a:spcPts val="0"/>
                        </a:spcAft>
                      </a:pPr>
                      <a:endParaRPr lang="pt-PT" sz="1200" dirty="0">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pt-PT" sz="1100" b="0" dirty="0">
                        <a:solidFill>
                          <a:schemeClr val="tx1"/>
                        </a:solidFill>
                        <a:effectLst/>
                        <a:latin typeface="+mn-lt"/>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9900568"/>
                  </a:ext>
                </a:extLst>
              </a:tr>
            </a:tbl>
          </a:graphicData>
        </a:graphic>
      </p:graphicFrame>
    </p:spTree>
    <p:extLst>
      <p:ext uri="{BB962C8B-B14F-4D97-AF65-F5344CB8AC3E}">
        <p14:creationId xmlns:p14="http://schemas.microsoft.com/office/powerpoint/2010/main" val="33814262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0155D-0655-498B-D46A-B0B5EB3BE7E5}"/>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D28E1D48-F660-062C-90B1-523695C253A5}"/>
              </a:ext>
            </a:extLst>
          </p:cNvPr>
          <p:cNvSpPr txBox="1"/>
          <p:nvPr/>
        </p:nvSpPr>
        <p:spPr>
          <a:xfrm>
            <a:off x="690664" y="202425"/>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3.9 –Par Pedagógico</a:t>
            </a:r>
            <a:endParaRPr lang="pt-PT" sz="1350">
              <a:solidFill>
                <a:schemeClr val="bg1"/>
              </a:solidFill>
              <a:latin typeface="Arial Black" panose="020B0A04020102020204" pitchFamily="34" charset="0"/>
              <a:ea typeface="Times New Roman" panose="02020603050405020304" pitchFamily="18" charset="0"/>
            </a:endParaRPr>
          </a:p>
        </p:txBody>
      </p:sp>
      <p:pic>
        <p:nvPicPr>
          <p:cNvPr id="5" name="Imagem 4">
            <a:extLst>
              <a:ext uri="{FF2B5EF4-FFF2-40B4-BE49-F238E27FC236}">
                <a16:creationId xmlns:a16="http://schemas.microsoft.com/office/drawing/2014/main" id="{86105FF6-1614-ECFF-199C-3045CEA5C1AA}"/>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01989C5B-ABBC-5FBD-83A5-4038A6F8FC49}"/>
              </a:ext>
            </a:extLst>
          </p:cNvPr>
          <p:cNvGraphicFramePr>
            <a:graphicFrameLocks noGrp="1"/>
          </p:cNvGraphicFramePr>
          <p:nvPr>
            <p:extLst>
              <p:ext uri="{D42A27DB-BD31-4B8C-83A1-F6EECF244321}">
                <p14:modId xmlns:p14="http://schemas.microsoft.com/office/powerpoint/2010/main" val="3582495896"/>
              </p:ext>
            </p:extLst>
          </p:nvPr>
        </p:nvGraphicFramePr>
        <p:xfrm>
          <a:off x="893601" y="925316"/>
          <a:ext cx="8103859" cy="4989877"/>
        </p:xfrm>
        <a:graphic>
          <a:graphicData uri="http://schemas.openxmlformats.org/drawingml/2006/table">
            <a:tbl>
              <a:tblPr firstRow="1" firstCol="1" bandRow="1"/>
              <a:tblGrid>
                <a:gridCol w="1595744">
                  <a:extLst>
                    <a:ext uri="{9D8B030D-6E8A-4147-A177-3AD203B41FA5}">
                      <a16:colId xmlns:a16="http://schemas.microsoft.com/office/drawing/2014/main" val="208189584"/>
                    </a:ext>
                  </a:extLst>
                </a:gridCol>
                <a:gridCol w="2228215">
                  <a:extLst>
                    <a:ext uri="{9D8B030D-6E8A-4147-A177-3AD203B41FA5}">
                      <a16:colId xmlns:a16="http://schemas.microsoft.com/office/drawing/2014/main" val="1693703663"/>
                    </a:ext>
                  </a:extLst>
                </a:gridCol>
                <a:gridCol w="2225040">
                  <a:extLst>
                    <a:ext uri="{9D8B030D-6E8A-4147-A177-3AD203B41FA5}">
                      <a16:colId xmlns:a16="http://schemas.microsoft.com/office/drawing/2014/main" val="4060675929"/>
                    </a:ext>
                  </a:extLst>
                </a:gridCol>
                <a:gridCol w="2054860">
                  <a:extLst>
                    <a:ext uri="{9D8B030D-6E8A-4147-A177-3AD203B41FA5}">
                      <a16:colId xmlns:a16="http://schemas.microsoft.com/office/drawing/2014/main" val="1146540568"/>
                    </a:ext>
                  </a:extLst>
                </a:gridCol>
              </a:tblGrid>
              <a:tr h="247650">
                <a:tc gridSpan="4">
                  <a:txBody>
                    <a:bodyPr/>
                    <a:lstStyle/>
                    <a:p>
                      <a:pPr algn="ctr">
                        <a:lnSpc>
                          <a:spcPct val="107000"/>
                        </a:lnSpc>
                        <a:spcAft>
                          <a:spcPts val="0"/>
                        </a:spcAft>
                      </a:pPr>
                      <a:r>
                        <a:rPr lang="pt-PT" sz="1200" b="1" kern="100">
                          <a:effectLst/>
                          <a:latin typeface="+mn-lt"/>
                          <a:ea typeface="Calibri" panose="020F0502020204030204" pitchFamily="34" charset="0"/>
                          <a:cs typeface="Times New Roman" panose="02020603050405020304" pitchFamily="18" charset="0"/>
                        </a:rPr>
                        <a:t> </a:t>
                      </a:r>
                      <a:r>
                        <a:rPr lang="pt-PT" sz="1200" b="1" kern="100">
                          <a:solidFill>
                            <a:schemeClr val="bg1"/>
                          </a:solidFill>
                          <a:effectLst/>
                          <a:latin typeface="+mn-lt"/>
                          <a:ea typeface="Calibri" panose="020F0502020204030204" pitchFamily="34" charset="0"/>
                          <a:cs typeface="Times New Roman" panose="02020603050405020304" pitchFamily="18" charset="0"/>
                        </a:rPr>
                        <a:t>MATEMÁTICA - PAR PEDAGÓGICO  - 3º CICLO</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3864"/>
                    </a:solidFill>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719689710"/>
                  </a:ext>
                </a:extLst>
              </a:tr>
              <a:tr h="394970">
                <a:tc>
                  <a:txBody>
                    <a:bodyPr/>
                    <a:lstStyle/>
                    <a:p>
                      <a:pPr>
                        <a:lnSpc>
                          <a:spcPct val="107000"/>
                        </a:lnSpc>
                        <a:spcAft>
                          <a:spcPts val="0"/>
                        </a:spcAft>
                      </a:pPr>
                      <a:r>
                        <a:rPr lang="pt-PT" sz="1200" b="1" kern="100">
                          <a:effectLst/>
                          <a:latin typeface="+mn-lt"/>
                          <a:ea typeface="Calibri" panose="020F0502020204030204" pitchFamily="34" charset="0"/>
                          <a:cs typeface="Times New Roman" panose="02020603050405020304" pitchFamily="18" charset="0"/>
                        </a:rPr>
                        <a:t>TURMA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nSpc>
                          <a:spcPct val="107000"/>
                        </a:lnSpc>
                        <a:spcAft>
                          <a:spcPts val="0"/>
                        </a:spcAft>
                      </a:pPr>
                      <a:r>
                        <a:rPr lang="pt-PT" sz="1200" kern="100">
                          <a:effectLst/>
                          <a:latin typeface="+mn-lt"/>
                          <a:ea typeface="Calibri" panose="020F0502020204030204" pitchFamily="34" charset="0"/>
                          <a:cs typeface="Times New Roman" panose="02020603050405020304" pitchFamily="18" charset="0"/>
                        </a:rPr>
                        <a:t>ALUNOS CONTEMPLADOS</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0"/>
                        </a:spcAft>
                      </a:pPr>
                      <a:r>
                        <a:rPr lang="pt-PT" sz="1200" kern="100">
                          <a:effectLst/>
                          <a:latin typeface="+mn-lt"/>
                          <a:ea typeface="Calibri" panose="020F0502020204030204" pitchFamily="34" charset="0"/>
                          <a:cs typeface="Times New Roman" panose="02020603050405020304" pitchFamily="18" charset="0"/>
                        </a:rPr>
                        <a:t>MELHORARAM O DESEMPENHO NA DISCIPLINA</a:t>
                      </a:r>
                      <a:endParaRPr lang="pt-PT" sz="1100" kern="1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nSpc>
                          <a:spcPct val="107000"/>
                        </a:lnSpc>
                        <a:spcAft>
                          <a:spcPts val="0"/>
                        </a:spcAft>
                      </a:pPr>
                      <a:r>
                        <a:rPr lang="pt-PT" sz="1200" kern="100">
                          <a:effectLst/>
                          <a:latin typeface="Calibri" panose="020F0502020204030204" pitchFamily="34" charset="0"/>
                          <a:ea typeface="Calibri" panose="020F0502020204030204" pitchFamily="34" charset="0"/>
                          <a:cs typeface="Times New Roman" panose="02020603050405020304" pitchFamily="18" charset="0"/>
                        </a:rPr>
                        <a:t>MELHORARAM / NÍVEL = OU &gt; 3 NA DISCIPLINA</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pt-PT" sz="1200" kern="100">
                          <a:effectLst/>
                          <a:latin typeface="Calibri" panose="020F0502020204030204" pitchFamily="34" charset="0"/>
                          <a:ea typeface="Calibri" panose="020F0502020204030204" pitchFamily="34" charset="0"/>
                          <a:cs typeface="Times New Roman" panose="02020603050405020304" pitchFamily="18" charset="0"/>
                        </a:rPr>
                        <a:t> </a:t>
                      </a:r>
                      <a:endParaRPr lang="pt-P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2945318749"/>
                  </a:ext>
                </a:extLst>
              </a:tr>
              <a:tr h="400078">
                <a:tc>
                  <a:txBody>
                    <a:bodyPr/>
                    <a:lstStyle/>
                    <a:p>
                      <a:pP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7ºA</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16</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779125731"/>
                  </a:ext>
                </a:extLst>
              </a:tr>
              <a:tr h="394970">
                <a:tc>
                  <a:txBody>
                    <a:bodyPr/>
                    <a:lstStyle/>
                    <a:p>
                      <a:pPr>
                        <a:lnSpc>
                          <a:spcPct val="107000"/>
                        </a:lnSpc>
                        <a:spcAft>
                          <a:spcPts val="0"/>
                        </a:spcAft>
                      </a:pPr>
                      <a:r>
                        <a:rPr lang="pt-PT" sz="1100" kern="100">
                          <a:effectLst/>
                          <a:latin typeface="+mn-lt"/>
                          <a:ea typeface="Calibri" panose="020F0502020204030204" pitchFamily="34" charset="0"/>
                          <a:cs typeface="Times New Roman" panose="02020603050405020304" pitchFamily="18" charset="0"/>
                        </a:rPr>
                        <a:t>8ºA</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13</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2295300515"/>
                  </a:ext>
                </a:extLst>
              </a:tr>
              <a:tr h="399434">
                <a:tc>
                  <a:txBody>
                    <a:bodyPr/>
                    <a:lstStyle/>
                    <a:p>
                      <a:pP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8ºB</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150061234"/>
                  </a:ext>
                </a:extLst>
              </a:tr>
              <a:tr h="394970">
                <a:tc>
                  <a:txBody>
                    <a:bodyPr/>
                    <a:lstStyle/>
                    <a:p>
                      <a:pPr>
                        <a:lnSpc>
                          <a:spcPct val="107000"/>
                        </a:lnSpc>
                        <a:spcAft>
                          <a:spcPts val="0"/>
                        </a:spcAft>
                      </a:pPr>
                      <a:r>
                        <a:rPr lang="pt-PT" sz="1100" b="0" kern="100" dirty="0">
                          <a:effectLst/>
                          <a:latin typeface="+mn-lt"/>
                          <a:ea typeface="Calibri" panose="020F0502020204030204" pitchFamily="34" charset="0"/>
                          <a:cs typeface="Times New Roman" panose="02020603050405020304" pitchFamily="18" charset="0"/>
                        </a:rPr>
                        <a:t>9ºA</a:t>
                      </a:r>
                      <a:endParaRPr lang="pt-PT" sz="1050" b="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 17</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ctr">
                        <a:lnSpc>
                          <a:spcPct val="107000"/>
                        </a:lnSpc>
                        <a:spcAft>
                          <a:spcPts val="0"/>
                        </a:spcAft>
                      </a:pPr>
                      <a:r>
                        <a:rPr lang="pt-P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85952859"/>
                  </a:ext>
                </a:extLst>
              </a:tr>
              <a:tr h="394970">
                <a:tc gridSpan="4">
                  <a:txBody>
                    <a:bodyPr/>
                    <a:lstStyle/>
                    <a:p>
                      <a:pPr algn="just">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7ºA - A intervenção do par pedagógico centrou-se na orientação pontual e no acompanhamento mais próximo de alguns alunos, nomeadamente àqueles que revelam maior necessidade de apoio, sem interferir com o normal funcionamento da aula nem com a planificação prevista. É uma medida benéfica para os alunos, pois permite mais momentos de esclarecimento de dúvidas e de acompanhamento do trabalho desenvolvido por cada um. A sua importância aumenta em turmas com um maior número de elementos, como é o caso da turma do sétimo ano. </a:t>
                      </a:r>
                    </a:p>
                    <a:p>
                      <a:pPr algn="just">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just">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8ºA e B - Esta medida proporciona aos alunos um maior acompanhamento e atenção, com um ensino mais diferenciado, dando-lhes possibilidade de ter uma maior consolidação dos conteúdos lecionados.</a:t>
                      </a:r>
                    </a:p>
                    <a:p>
                      <a:pPr algn="just">
                        <a:spcAft>
                          <a:spcPts val="0"/>
                        </a:spcAft>
                      </a:pPr>
                      <a:endParaRPr lang="pt-PT" sz="1100" b="0" kern="100" dirty="0">
                        <a:solidFill>
                          <a:schemeClr val="tx1"/>
                        </a:solidFill>
                        <a:effectLst/>
                        <a:latin typeface="+mn-lt"/>
                        <a:ea typeface="Calibri" panose="020F0502020204030204" pitchFamily="34" charset="0"/>
                        <a:cs typeface="Times New Roman" panose="02020603050405020304" pitchFamily="18" charset="0"/>
                      </a:endParaRPr>
                    </a:p>
                    <a:p>
                      <a:pPr algn="just">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9ºA - A intervenção do par pedagógico centrou-se na orientação e acompanhamento mais próximo de alguns alunos, nomeadamente àqueles que revelam maior necessidade de apoio. Esta medida proporciona aos alunos um maior acompanhamento e atenção, com um ensino mais diferenciado, dando-lhes possibilidade de ter uma maior consolidação dos conteúdos lecionados. A sua importância aumenta em turmas com um maior número de elementos, como é o caso da turma do nono ano.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908030683"/>
                  </a:ext>
                </a:extLst>
              </a:tr>
              <a:tr h="394970">
                <a:tc gridSpan="4">
                  <a:txBody>
                    <a:bodyPr/>
                    <a:lstStyle/>
                    <a:p>
                      <a:pPr algn="ctr">
                        <a:lnSpc>
                          <a:spcPct val="107000"/>
                        </a:lnSpc>
                        <a:spcAft>
                          <a:spcPts val="0"/>
                        </a:spcAft>
                      </a:pPr>
                      <a:endParaRPr lang="pt-P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328217231"/>
                  </a:ext>
                </a:extLst>
              </a:tr>
            </a:tbl>
          </a:graphicData>
        </a:graphic>
      </p:graphicFrame>
    </p:spTree>
    <p:extLst>
      <p:ext uri="{BB962C8B-B14F-4D97-AF65-F5344CB8AC3E}">
        <p14:creationId xmlns:p14="http://schemas.microsoft.com/office/powerpoint/2010/main" val="127686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93393" y="330531"/>
            <a:ext cx="561503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3.11	Análise de Apoios Educativos -1º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63CD11F6-9E5C-4C0D-9AC6-AD9A8C8D3C7A}"/>
              </a:ext>
            </a:extLst>
          </p:cNvPr>
          <p:cNvGraphicFramePr>
            <a:graphicFrameLocks noGrp="1"/>
          </p:cNvGraphicFramePr>
          <p:nvPr>
            <p:extLst>
              <p:ext uri="{D42A27DB-BD31-4B8C-83A1-F6EECF244321}">
                <p14:modId xmlns:p14="http://schemas.microsoft.com/office/powerpoint/2010/main" val="2624207264"/>
              </p:ext>
            </p:extLst>
          </p:nvPr>
        </p:nvGraphicFramePr>
        <p:xfrm>
          <a:off x="400726" y="814983"/>
          <a:ext cx="8543925" cy="2377832"/>
        </p:xfrm>
        <a:graphic>
          <a:graphicData uri="http://schemas.openxmlformats.org/drawingml/2006/table">
            <a:tbl>
              <a:tblPr firstRow="1" firstCol="1" bandRow="1"/>
              <a:tblGrid>
                <a:gridCol w="651966">
                  <a:extLst>
                    <a:ext uri="{9D8B030D-6E8A-4147-A177-3AD203B41FA5}">
                      <a16:colId xmlns:a16="http://schemas.microsoft.com/office/drawing/2014/main" val="3335944857"/>
                    </a:ext>
                  </a:extLst>
                </a:gridCol>
                <a:gridCol w="892498">
                  <a:extLst>
                    <a:ext uri="{9D8B030D-6E8A-4147-A177-3AD203B41FA5}">
                      <a16:colId xmlns:a16="http://schemas.microsoft.com/office/drawing/2014/main" val="3214076158"/>
                    </a:ext>
                  </a:extLst>
                </a:gridCol>
                <a:gridCol w="1017827">
                  <a:extLst>
                    <a:ext uri="{9D8B030D-6E8A-4147-A177-3AD203B41FA5}">
                      <a16:colId xmlns:a16="http://schemas.microsoft.com/office/drawing/2014/main" val="1577529335"/>
                    </a:ext>
                  </a:extLst>
                </a:gridCol>
                <a:gridCol w="1502055">
                  <a:extLst>
                    <a:ext uri="{9D8B030D-6E8A-4147-A177-3AD203B41FA5}">
                      <a16:colId xmlns:a16="http://schemas.microsoft.com/office/drawing/2014/main" val="3086588123"/>
                    </a:ext>
                  </a:extLst>
                </a:gridCol>
                <a:gridCol w="2117308">
                  <a:extLst>
                    <a:ext uri="{9D8B030D-6E8A-4147-A177-3AD203B41FA5}">
                      <a16:colId xmlns:a16="http://schemas.microsoft.com/office/drawing/2014/main" val="2300763818"/>
                    </a:ext>
                  </a:extLst>
                </a:gridCol>
                <a:gridCol w="2362271">
                  <a:extLst>
                    <a:ext uri="{9D8B030D-6E8A-4147-A177-3AD203B41FA5}">
                      <a16:colId xmlns:a16="http://schemas.microsoft.com/office/drawing/2014/main" val="1332560073"/>
                    </a:ext>
                  </a:extLst>
                </a:gridCol>
              </a:tblGrid>
              <a:tr h="440552">
                <a:tc gridSpan="6">
                  <a:txBody>
                    <a:bodyPr/>
                    <a:lstStyle/>
                    <a:p>
                      <a:pPr algn="ctr">
                        <a:lnSpc>
                          <a:spcPct val="107000"/>
                        </a:lnSpc>
                        <a:spcAft>
                          <a:spcPts val="0"/>
                        </a:spcAft>
                      </a:pPr>
                      <a:r>
                        <a:rPr lang="pt-PT" sz="1400" b="1" kern="100">
                          <a:solidFill>
                            <a:srgbClr val="FFFFFF"/>
                          </a:solidFill>
                          <a:effectLst/>
                          <a:latin typeface="+mn-lt"/>
                          <a:ea typeface="Calibri" panose="020F0502020204030204" pitchFamily="34" charset="0"/>
                          <a:cs typeface="Times New Roman" panose="02020603050405020304" pitchFamily="18" charset="0"/>
                        </a:rPr>
                        <a:t>Apoios Educativos – 1º ciclo</a:t>
                      </a:r>
                    </a:p>
                    <a:p>
                      <a:pPr algn="ctr">
                        <a:lnSpc>
                          <a:spcPct val="107000"/>
                        </a:lnSpc>
                        <a:spcAft>
                          <a:spcPts val="0"/>
                        </a:spcAft>
                      </a:pPr>
                      <a:r>
                        <a:rPr lang="pt-PT" sz="1400" b="1" kern="100">
                          <a:solidFill>
                            <a:srgbClr val="FFFFFF"/>
                          </a:solidFill>
                          <a:effectLst/>
                          <a:latin typeface="+mn-lt"/>
                          <a:ea typeface="Calibri" panose="020F0502020204030204" pitchFamily="34" charset="0"/>
                          <a:cs typeface="Times New Roman" panose="02020603050405020304" pitchFamily="18" charset="0"/>
                        </a:rPr>
                        <a:t>Português e Matemática </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47198541"/>
                  </a:ext>
                </a:extLst>
              </a:tr>
              <a:tr h="520456">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Ano</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0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Excluídos por excesso de faltas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menção de suficiente ou</a:t>
                      </a:r>
                      <a:r>
                        <a:rPr lang="pt-PT" sz="1100" b="1" kern="100" baseline="0" dirty="0">
                          <a:solidFill>
                            <a:srgbClr val="FFFFFF"/>
                          </a:solidFill>
                          <a:effectLst/>
                          <a:latin typeface="+mn-lt"/>
                          <a:ea typeface="Calibri" panose="020F0502020204030204" pitchFamily="34" charset="0"/>
                          <a:cs typeface="Times New Roman" panose="02020603050405020304" pitchFamily="18" charset="0"/>
                        </a:rPr>
                        <a:t> mais </a:t>
                      </a:r>
                      <a:r>
                        <a:rPr lang="pt-PT" sz="1100" b="1" kern="100" dirty="0">
                          <a:solidFill>
                            <a:srgbClr val="FFFFFF"/>
                          </a:solidFill>
                          <a:effectLst/>
                          <a:latin typeface="+mn-lt"/>
                          <a:ea typeface="Calibri" panose="020F0502020204030204" pitchFamily="34" charset="0"/>
                          <a:cs typeface="Times New Roman" panose="02020603050405020304" pitchFamily="18" charset="0"/>
                        </a:rPr>
                        <a:t>na disciplina</a:t>
                      </a:r>
                      <a:endParaRPr lang="pt-PT" sz="1100" kern="100" dirty="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2340537576"/>
                  </a:ext>
                </a:extLst>
              </a:tr>
              <a:tr h="426627">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1º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O</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53876033"/>
                  </a:ext>
                </a:extLst>
              </a:tr>
              <a:tr h="357632">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2º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15065795"/>
                  </a:ext>
                </a:extLst>
              </a:tr>
              <a:tr h="313324">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3º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951658533"/>
                  </a:ext>
                </a:extLst>
              </a:tr>
              <a:tr h="313324">
                <a:tc>
                  <a:txBody>
                    <a:bodyPr/>
                    <a:lstStyle/>
                    <a:p>
                      <a:pPr algn="ctr">
                        <a:lnSpc>
                          <a:spcPct val="107000"/>
                        </a:lnSpc>
                        <a:spcAft>
                          <a:spcPts val="0"/>
                        </a:spcAft>
                      </a:pPr>
                      <a:r>
                        <a:rPr lang="pt-PT" sz="1100" b="1" kern="100">
                          <a:effectLst/>
                          <a:latin typeface="+mn-lt"/>
                          <a:ea typeface="Calibri" panose="020F0502020204030204" pitchFamily="34" charset="0"/>
                          <a:cs typeface="Times New Roman" panose="02020603050405020304" pitchFamily="18" charset="0"/>
                        </a:rPr>
                        <a:t>4º</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O</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340722735"/>
                  </a:ext>
                </a:extLst>
              </a:tr>
            </a:tbl>
          </a:graphicData>
        </a:graphic>
      </p:graphicFrame>
      <p:sp>
        <p:nvSpPr>
          <p:cNvPr id="2" name="Retângulo 1">
            <a:extLst>
              <a:ext uri="{FF2B5EF4-FFF2-40B4-BE49-F238E27FC236}">
                <a16:creationId xmlns:a16="http://schemas.microsoft.com/office/drawing/2014/main" id="{03B9E6E5-0ADC-43AF-8ECE-36D3C27BB54B}"/>
              </a:ext>
            </a:extLst>
          </p:cNvPr>
          <p:cNvSpPr/>
          <p:nvPr/>
        </p:nvSpPr>
        <p:spPr>
          <a:xfrm>
            <a:off x="400726" y="3192815"/>
            <a:ext cx="8777895" cy="470257"/>
          </a:xfrm>
          <a:prstGeom prst="rect">
            <a:avLst/>
          </a:prstGeom>
        </p:spPr>
        <p:txBody>
          <a:bodyPr wrap="square">
            <a:spAutoFit/>
          </a:bodyPr>
          <a:lstStyle/>
          <a:p>
            <a:pPr algn="just">
              <a:lnSpc>
                <a:spcPct val="115000"/>
              </a:lnSpc>
              <a:spcAft>
                <a:spcPts val="0"/>
              </a:spcAft>
            </a:pPr>
            <a:endParaRPr lang="pt-PT" sz="1100" dirty="0">
              <a:ea typeface="Times New Roman" panose="02020603050405020304" pitchFamily="18" charset="0"/>
            </a:endParaRPr>
          </a:p>
          <a:p>
            <a:pPr algn="just">
              <a:lnSpc>
                <a:spcPct val="115000"/>
              </a:lnSpc>
              <a:spcAft>
                <a:spcPts val="0"/>
              </a:spcAft>
            </a:pPr>
            <a:endParaRPr lang="pt-PT" sz="1100" dirty="0">
              <a:ea typeface="Times New Roman" panose="02020603050405020304" pitchFamily="18" charset="0"/>
            </a:endParaRPr>
          </a:p>
        </p:txBody>
      </p:sp>
      <p:sp>
        <p:nvSpPr>
          <p:cNvPr id="4" name="Retângulo 3">
            <a:extLst>
              <a:ext uri="{FF2B5EF4-FFF2-40B4-BE49-F238E27FC236}">
                <a16:creationId xmlns:a16="http://schemas.microsoft.com/office/drawing/2014/main" id="{D70523C4-767E-4D2B-89F7-E91F2AB32B72}"/>
              </a:ext>
            </a:extLst>
          </p:cNvPr>
          <p:cNvSpPr/>
          <p:nvPr/>
        </p:nvSpPr>
        <p:spPr>
          <a:xfrm>
            <a:off x="615746" y="3536858"/>
            <a:ext cx="8562875" cy="523220"/>
          </a:xfrm>
          <a:prstGeom prst="rect">
            <a:avLst/>
          </a:prstGeom>
        </p:spPr>
        <p:txBody>
          <a:bodyPr wrap="square">
            <a:spAutoFit/>
          </a:bodyPr>
          <a:lstStyle/>
          <a:p>
            <a:r>
              <a:rPr lang="pt-PT" sz="1400" dirty="0"/>
              <a:t>Na turma do 2.ºB o Apoio Educativo prestado foi reduzido devido às ausências da docente. </a:t>
            </a:r>
          </a:p>
          <a:p>
            <a:r>
              <a:rPr lang="pt-PT" sz="1400" dirty="0"/>
              <a:t>Os restantes alunos propostos não usufruíram de apoio por falta de recursos humanos.</a:t>
            </a:r>
          </a:p>
        </p:txBody>
      </p:sp>
    </p:spTree>
    <p:extLst>
      <p:ext uri="{BB962C8B-B14F-4D97-AF65-F5344CB8AC3E}">
        <p14:creationId xmlns:p14="http://schemas.microsoft.com/office/powerpoint/2010/main" val="10590576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293393" y="330531"/>
            <a:ext cx="5615037" cy="300082"/>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3.11	Análise de Apoios Educativos -3º ciclo</a:t>
            </a:r>
            <a:endParaRPr lang="pt-PT" sz="1350" dirty="0">
              <a:solidFill>
                <a:schemeClr val="bg1"/>
              </a:solidFill>
              <a:latin typeface="Arial Black" panose="020B0A04020102020204" pitchFamily="34" charset="0"/>
              <a:ea typeface="Times New Roman" panose="02020603050405020304" pitchFamily="18" charset="0"/>
            </a:endParaRPr>
          </a:p>
        </p:txBody>
      </p:sp>
      <p:sp>
        <p:nvSpPr>
          <p:cNvPr id="3" name="Retângulo 2"/>
          <p:cNvSpPr/>
          <p:nvPr/>
        </p:nvSpPr>
        <p:spPr>
          <a:xfrm>
            <a:off x="400726" y="1786539"/>
            <a:ext cx="9155723" cy="291298"/>
          </a:xfrm>
          <a:prstGeom prst="rect">
            <a:avLst/>
          </a:prstGeom>
        </p:spPr>
        <p:txBody>
          <a:bodyPr wrap="square">
            <a:spAutoFit/>
          </a:bodyPr>
          <a:lstStyle/>
          <a:p>
            <a:pPr algn="just">
              <a:lnSpc>
                <a:spcPct val="115000"/>
              </a:lnSpc>
              <a:spcAft>
                <a:spcPts val="0"/>
              </a:spcAft>
            </a:pPr>
            <a:r>
              <a:rPr lang="pt-PT" sz="1200">
                <a:latin typeface="+mj-lt"/>
                <a:ea typeface="Times New Roman" panose="02020603050405020304" pitchFamily="18" charset="0"/>
              </a:rPr>
              <a:t> 	</a:t>
            </a:r>
            <a:endParaRPr lang="pt-PT" sz="1000">
              <a:effectLst/>
              <a:latin typeface="Times New Roman" panose="02020603050405020304" pitchFamily="18" charset="0"/>
              <a:ea typeface="Times New Roman" panose="02020603050405020304" pitchFamily="18" charset="0"/>
            </a:endParaRPr>
          </a:p>
        </p:txBody>
      </p:sp>
      <p:pic>
        <p:nvPicPr>
          <p:cNvPr id="9" name="Imagem 8">
            <a:extLst>
              <a:ext uri="{FF2B5EF4-FFF2-40B4-BE49-F238E27FC236}">
                <a16:creationId xmlns:a16="http://schemas.microsoft.com/office/drawing/2014/main" id="{926526ED-98F1-4907-B5A1-E97E48DF14FD}"/>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5" name="Tabela 4">
            <a:extLst>
              <a:ext uri="{FF2B5EF4-FFF2-40B4-BE49-F238E27FC236}">
                <a16:creationId xmlns:a16="http://schemas.microsoft.com/office/drawing/2014/main" id="{63CD11F6-9E5C-4C0D-9AC6-AD9A8C8D3C7A}"/>
              </a:ext>
            </a:extLst>
          </p:cNvPr>
          <p:cNvGraphicFramePr>
            <a:graphicFrameLocks noGrp="1"/>
          </p:cNvGraphicFramePr>
          <p:nvPr>
            <p:extLst>
              <p:ext uri="{D42A27DB-BD31-4B8C-83A1-F6EECF244321}">
                <p14:modId xmlns:p14="http://schemas.microsoft.com/office/powerpoint/2010/main" val="3341375414"/>
              </p:ext>
            </p:extLst>
          </p:nvPr>
        </p:nvGraphicFramePr>
        <p:xfrm>
          <a:off x="400726" y="814983"/>
          <a:ext cx="8543925" cy="1751184"/>
        </p:xfrm>
        <a:graphic>
          <a:graphicData uri="http://schemas.openxmlformats.org/drawingml/2006/table">
            <a:tbl>
              <a:tblPr firstRow="1" firstCol="1" bandRow="1"/>
              <a:tblGrid>
                <a:gridCol w="651966">
                  <a:extLst>
                    <a:ext uri="{9D8B030D-6E8A-4147-A177-3AD203B41FA5}">
                      <a16:colId xmlns:a16="http://schemas.microsoft.com/office/drawing/2014/main" val="3335944857"/>
                    </a:ext>
                  </a:extLst>
                </a:gridCol>
                <a:gridCol w="892498">
                  <a:extLst>
                    <a:ext uri="{9D8B030D-6E8A-4147-A177-3AD203B41FA5}">
                      <a16:colId xmlns:a16="http://schemas.microsoft.com/office/drawing/2014/main" val="3214076158"/>
                    </a:ext>
                  </a:extLst>
                </a:gridCol>
                <a:gridCol w="1017827">
                  <a:extLst>
                    <a:ext uri="{9D8B030D-6E8A-4147-A177-3AD203B41FA5}">
                      <a16:colId xmlns:a16="http://schemas.microsoft.com/office/drawing/2014/main" val="1577529335"/>
                    </a:ext>
                  </a:extLst>
                </a:gridCol>
                <a:gridCol w="1502055">
                  <a:extLst>
                    <a:ext uri="{9D8B030D-6E8A-4147-A177-3AD203B41FA5}">
                      <a16:colId xmlns:a16="http://schemas.microsoft.com/office/drawing/2014/main" val="3086588123"/>
                    </a:ext>
                  </a:extLst>
                </a:gridCol>
                <a:gridCol w="2117308">
                  <a:extLst>
                    <a:ext uri="{9D8B030D-6E8A-4147-A177-3AD203B41FA5}">
                      <a16:colId xmlns:a16="http://schemas.microsoft.com/office/drawing/2014/main" val="2300763818"/>
                    </a:ext>
                  </a:extLst>
                </a:gridCol>
                <a:gridCol w="2362271">
                  <a:extLst>
                    <a:ext uri="{9D8B030D-6E8A-4147-A177-3AD203B41FA5}">
                      <a16:colId xmlns:a16="http://schemas.microsoft.com/office/drawing/2014/main" val="1332560073"/>
                    </a:ext>
                  </a:extLst>
                </a:gridCol>
              </a:tblGrid>
              <a:tr h="440552">
                <a:tc gridSpan="6">
                  <a:txBody>
                    <a:bodyPr/>
                    <a:lstStyle/>
                    <a:p>
                      <a:pPr algn="ctr">
                        <a:lnSpc>
                          <a:spcPct val="107000"/>
                        </a:lnSpc>
                        <a:spcAft>
                          <a:spcPts val="0"/>
                        </a:spcAft>
                      </a:pPr>
                      <a:r>
                        <a:rPr lang="pt-PT" sz="1400" b="1" kern="100" dirty="0">
                          <a:solidFill>
                            <a:srgbClr val="FFFFFF"/>
                          </a:solidFill>
                          <a:effectLst/>
                          <a:latin typeface="+mn-lt"/>
                          <a:ea typeface="Calibri" panose="020F0502020204030204" pitchFamily="34" charset="0"/>
                          <a:cs typeface="Times New Roman" panose="02020603050405020304" pitchFamily="18" charset="0"/>
                        </a:rPr>
                        <a:t>Apoios Educativos – 3º ciclo</a:t>
                      </a:r>
                    </a:p>
                    <a:p>
                      <a:pPr algn="ctr">
                        <a:lnSpc>
                          <a:spcPct val="107000"/>
                        </a:lnSpc>
                        <a:spcAft>
                          <a:spcPts val="0"/>
                        </a:spcAft>
                      </a:pPr>
                      <a:r>
                        <a:rPr lang="pt-PT" sz="1400" b="1" kern="100" dirty="0">
                          <a:solidFill>
                            <a:srgbClr val="FFFFFF"/>
                          </a:solidFill>
                          <a:effectLst/>
                          <a:latin typeface="+mn-lt"/>
                          <a:ea typeface="Calibri" panose="020F0502020204030204" pitchFamily="34" charset="0"/>
                          <a:cs typeface="Times New Roman" panose="02020603050405020304" pitchFamily="18" charset="0"/>
                        </a:rPr>
                        <a:t>Francês </a:t>
                      </a:r>
                      <a:endParaRPr lang="pt-PT" sz="1100" kern="100" dirty="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47198541"/>
                  </a:ext>
                </a:extLst>
              </a:tr>
              <a:tr h="520456">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Ano</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0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Excluídos por excesso de faltas</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menção de suficiente ou</a:t>
                      </a:r>
                      <a:r>
                        <a:rPr lang="pt-PT" sz="1100" b="1" kern="100" baseline="0" dirty="0">
                          <a:solidFill>
                            <a:srgbClr val="FFFFFF"/>
                          </a:solidFill>
                          <a:effectLst/>
                          <a:latin typeface="+mn-lt"/>
                          <a:ea typeface="Calibri" panose="020F0502020204030204" pitchFamily="34" charset="0"/>
                          <a:cs typeface="Times New Roman" panose="02020603050405020304" pitchFamily="18" charset="0"/>
                        </a:rPr>
                        <a:t> mais </a:t>
                      </a:r>
                      <a:r>
                        <a:rPr lang="pt-PT" sz="1100" b="1" kern="100" dirty="0">
                          <a:solidFill>
                            <a:srgbClr val="FFFFFF"/>
                          </a:solidFill>
                          <a:effectLst/>
                          <a:latin typeface="+mn-lt"/>
                          <a:ea typeface="Calibri" panose="020F0502020204030204" pitchFamily="34" charset="0"/>
                          <a:cs typeface="Times New Roman" panose="02020603050405020304" pitchFamily="18" charset="0"/>
                        </a:rPr>
                        <a:t>na disciplina</a:t>
                      </a:r>
                      <a:endParaRPr lang="pt-PT" sz="1100" kern="100" dirty="0">
                        <a:effectLst/>
                        <a:latin typeface="+mn-lt"/>
                        <a:ea typeface="Calibri" panose="020F0502020204030204" pitchFamily="34" charset="0"/>
                        <a:cs typeface="Times New Roman" panose="02020603050405020304" pitchFamily="18" charset="0"/>
                      </a:endParaRP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2340537576"/>
                  </a:ext>
                </a:extLst>
              </a:tr>
              <a:tr h="426627">
                <a:tc>
                  <a:txBody>
                    <a:bodyPr/>
                    <a:lstStyle/>
                    <a:p>
                      <a:pPr algn="ct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8º</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53876033"/>
                  </a:ext>
                </a:extLst>
              </a:tr>
              <a:tr h="357632">
                <a:tc>
                  <a:txBody>
                    <a:bodyPr/>
                    <a:lstStyle/>
                    <a:p>
                      <a:pPr algn="ctr">
                        <a:lnSpc>
                          <a:spcPct val="107000"/>
                        </a:lnSpc>
                        <a:spcAft>
                          <a:spcPts val="0"/>
                        </a:spcAft>
                      </a:pPr>
                      <a:r>
                        <a:rPr lang="pt-PT" sz="1100" kern="100" dirty="0">
                          <a:effectLst/>
                          <a:latin typeface="+mn-lt"/>
                          <a:ea typeface="Calibri" panose="020F0502020204030204" pitchFamily="34" charset="0"/>
                          <a:cs typeface="Times New Roman" panose="02020603050405020304" pitchFamily="18" charset="0"/>
                        </a:rPr>
                        <a:t>9º</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68362" marR="6836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915065795"/>
                  </a:ext>
                </a:extLst>
              </a:tr>
            </a:tbl>
          </a:graphicData>
        </a:graphic>
      </p:graphicFrame>
      <p:sp>
        <p:nvSpPr>
          <p:cNvPr id="2" name="Retângulo 1">
            <a:extLst>
              <a:ext uri="{FF2B5EF4-FFF2-40B4-BE49-F238E27FC236}">
                <a16:creationId xmlns:a16="http://schemas.microsoft.com/office/drawing/2014/main" id="{03B9E6E5-0ADC-43AF-8ECE-36D3C27BB54B}"/>
              </a:ext>
            </a:extLst>
          </p:cNvPr>
          <p:cNvSpPr/>
          <p:nvPr/>
        </p:nvSpPr>
        <p:spPr>
          <a:xfrm>
            <a:off x="400726" y="2622247"/>
            <a:ext cx="8777895" cy="3974293"/>
          </a:xfrm>
          <a:prstGeom prst="rect">
            <a:avLst/>
          </a:prstGeom>
          <a:solidFill>
            <a:schemeClr val="accent1">
              <a:lumMod val="20000"/>
              <a:lumOff val="80000"/>
            </a:schemeClr>
          </a:solidFill>
        </p:spPr>
        <p:txBody>
          <a:bodyPr wrap="square">
            <a:spAutoFit/>
          </a:bodyPr>
          <a:lstStyle/>
          <a:p>
            <a:pPr algn="just">
              <a:lnSpc>
                <a:spcPct val="115000"/>
              </a:lnSpc>
              <a:spcAft>
                <a:spcPts val="0"/>
              </a:spcAft>
            </a:pPr>
            <a:endParaRPr lang="pt-PT" sz="1100" dirty="0">
              <a:ea typeface="Times New Roman" panose="02020603050405020304" pitchFamily="18" charset="0"/>
            </a:endParaRPr>
          </a:p>
          <a:p>
            <a:pPr algn="just">
              <a:lnSpc>
                <a:spcPct val="115000"/>
              </a:lnSpc>
              <a:spcAft>
                <a:spcPts val="0"/>
              </a:spcAft>
            </a:pPr>
            <a:r>
              <a:rPr lang="pt-PT" sz="1100" dirty="0">
                <a:ea typeface="Times New Roman" panose="02020603050405020304" pitchFamily="18" charset="0"/>
              </a:rPr>
              <a:t>8ºano Turmas A e B</a:t>
            </a:r>
          </a:p>
          <a:p>
            <a:pPr algn="just">
              <a:lnSpc>
                <a:spcPct val="115000"/>
              </a:lnSpc>
              <a:spcAft>
                <a:spcPts val="0"/>
              </a:spcAft>
            </a:pPr>
            <a:endParaRPr lang="pt-PT" sz="1100" dirty="0">
              <a:ea typeface="Times New Roman" panose="02020603050405020304" pitchFamily="18" charset="0"/>
            </a:endParaRPr>
          </a:p>
          <a:p>
            <a:pPr algn="just">
              <a:lnSpc>
                <a:spcPct val="115000"/>
              </a:lnSpc>
              <a:spcAft>
                <a:spcPts val="0"/>
              </a:spcAft>
            </a:pPr>
            <a:r>
              <a:rPr lang="pt-PT" sz="1100" dirty="0">
                <a:ea typeface="Times New Roman" panose="02020603050405020304" pitchFamily="18" charset="0"/>
              </a:rPr>
              <a:t>Foi atribuído às turmas A e B do 8º ano, em conjunto, um segmento de 45 minutos semanais para apoio na disciplina de Francês. Durante o primeiro período foi apoiada a realização de diversas tarefas, nomeadamente, realização de trabalhos de casa, elaboração de produções escritas e preparação de apresentações orais. Este apoio foi sempre acompanhado de explicações dos itens a aplicar e foi treinada a leitura das frases produzidas.</a:t>
            </a:r>
          </a:p>
          <a:p>
            <a:pPr algn="just">
              <a:lnSpc>
                <a:spcPct val="115000"/>
              </a:lnSpc>
              <a:spcAft>
                <a:spcPts val="0"/>
              </a:spcAft>
            </a:pPr>
            <a:r>
              <a:rPr lang="pt-PT" sz="1100" dirty="0">
                <a:ea typeface="Times New Roman" panose="02020603050405020304" pitchFamily="18" charset="0"/>
              </a:rPr>
              <a:t>Uma das alunas apresentou dúvidas, trabalhou e procurou melhorar todos os trabalhos realizados. Foi uma aluna interessada, empenhada, assídua e pontual. Por outro lado, um dos alunos não colaborou nas atividades realizadas, sempre com a desculpa que já tinha feito e que tinha deixado em casa. Não se fez acompanhar de qualquer material e perturbou o trabalho a decorrer. Os restantes alunos acompanharam de forma satisfatória os trabalhos desenvolvidos.</a:t>
            </a:r>
          </a:p>
          <a:p>
            <a:pPr algn="just">
              <a:lnSpc>
                <a:spcPct val="115000"/>
              </a:lnSpc>
              <a:spcAft>
                <a:spcPts val="0"/>
              </a:spcAft>
            </a:pPr>
            <a:r>
              <a:rPr lang="pt-PT" sz="1100" dirty="0">
                <a:ea typeface="Times New Roman" panose="02020603050405020304" pitchFamily="18" charset="0"/>
              </a:rPr>
              <a:t>Foram preenchidas as avaliações nos respetivos Programas de apoio educativo.</a:t>
            </a:r>
          </a:p>
          <a:p>
            <a:pPr algn="just">
              <a:lnSpc>
                <a:spcPct val="115000"/>
              </a:lnSpc>
              <a:spcAft>
                <a:spcPts val="0"/>
              </a:spcAft>
            </a:pPr>
            <a:r>
              <a:rPr lang="pt-PT" sz="1100" dirty="0">
                <a:ea typeface="Times New Roman" panose="02020603050405020304" pitchFamily="18" charset="0"/>
              </a:rPr>
              <a:t> </a:t>
            </a:r>
          </a:p>
          <a:p>
            <a:pPr algn="just">
              <a:lnSpc>
                <a:spcPct val="115000"/>
              </a:lnSpc>
              <a:spcAft>
                <a:spcPts val="0"/>
              </a:spcAft>
            </a:pPr>
            <a:r>
              <a:rPr lang="pt-PT" sz="1100" dirty="0">
                <a:ea typeface="Times New Roman" panose="02020603050405020304" pitchFamily="18" charset="0"/>
              </a:rPr>
              <a:t>9ºano Turma A</a:t>
            </a:r>
          </a:p>
          <a:p>
            <a:pPr algn="just">
              <a:lnSpc>
                <a:spcPct val="115000"/>
              </a:lnSpc>
              <a:spcAft>
                <a:spcPts val="0"/>
              </a:spcAft>
            </a:pPr>
            <a:endParaRPr lang="pt-PT" sz="1100" dirty="0">
              <a:ea typeface="Times New Roman" panose="02020603050405020304" pitchFamily="18" charset="0"/>
            </a:endParaRPr>
          </a:p>
          <a:p>
            <a:pPr algn="just">
              <a:lnSpc>
                <a:spcPct val="115000"/>
              </a:lnSpc>
              <a:spcAft>
                <a:spcPts val="0"/>
              </a:spcAft>
            </a:pPr>
            <a:r>
              <a:rPr lang="pt-PT" sz="1100" dirty="0">
                <a:ea typeface="Times New Roman" panose="02020603050405020304" pitchFamily="18" charset="0"/>
              </a:rPr>
              <a:t>Foi atribuído à turma A do 9º ano, um segmento de 45 minutos semanais para apoio na disciplina de Francês. Durante o primeiro período foi apoiada a realização de diversas tarefas, nomeadamente, realização de trabalhos de casa, elaboração de produções escritas e preparação de apresentações orais. Este apoio foi sempre acompanhado de explicações dos itens a aplicar e foi treinada a leitura das frases produzidas.</a:t>
            </a:r>
          </a:p>
          <a:p>
            <a:pPr algn="just">
              <a:lnSpc>
                <a:spcPct val="115000"/>
              </a:lnSpc>
              <a:spcAft>
                <a:spcPts val="0"/>
              </a:spcAft>
            </a:pPr>
            <a:r>
              <a:rPr lang="pt-PT" sz="1100" dirty="0">
                <a:ea typeface="Times New Roman" panose="02020603050405020304" pitchFamily="18" charset="0"/>
              </a:rPr>
              <a:t>As três alunas a frequentar este apoio, apresentaram dúvidas, trabalharam e procuraram melhorar todos os trabalhos realizados. Foram alunas interessadas, empenhadas, assíduas e pontuais.</a:t>
            </a:r>
          </a:p>
          <a:p>
            <a:pPr algn="just">
              <a:lnSpc>
                <a:spcPct val="115000"/>
              </a:lnSpc>
              <a:spcAft>
                <a:spcPts val="0"/>
              </a:spcAft>
            </a:pPr>
            <a:r>
              <a:rPr lang="pt-PT" sz="1100" dirty="0">
                <a:ea typeface="Times New Roman" panose="02020603050405020304" pitchFamily="18" charset="0"/>
              </a:rPr>
              <a:t>Foram preenchidas as avaliações nos respetivos Programas de apoio educativo.</a:t>
            </a:r>
          </a:p>
        </p:txBody>
      </p:sp>
    </p:spTree>
    <p:extLst>
      <p:ext uri="{BB962C8B-B14F-4D97-AF65-F5344CB8AC3E}">
        <p14:creationId xmlns:p14="http://schemas.microsoft.com/office/powerpoint/2010/main" val="39025002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83576" y="607731"/>
            <a:ext cx="7227277" cy="507831"/>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3.12	Análise da intervenção em grupos de alunos do mesmo nível ou similar 2º e 3º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7" name="Retângulo 6"/>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A5AFDD9A-6C93-446B-BF3D-F0053A5B4E6E}"/>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28AB53AD-C313-484D-A06E-A2EE51E1827C}"/>
              </a:ext>
            </a:extLst>
          </p:cNvPr>
          <p:cNvGraphicFramePr>
            <a:graphicFrameLocks noGrp="1"/>
          </p:cNvGraphicFramePr>
          <p:nvPr>
            <p:extLst>
              <p:ext uri="{D42A27DB-BD31-4B8C-83A1-F6EECF244321}">
                <p14:modId xmlns:p14="http://schemas.microsoft.com/office/powerpoint/2010/main" val="1941962729"/>
              </p:ext>
            </p:extLst>
          </p:nvPr>
        </p:nvGraphicFramePr>
        <p:xfrm>
          <a:off x="642026" y="1471083"/>
          <a:ext cx="8355434" cy="467923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Matemática</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11</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5º e 6º anos: Durante as sessões de apoio, têm sido implementadas estratégias diferenciadas, com especial enfoque no acompanhamento individualizado, na explicitação de conteúdos, na resolução orientada de exercícios e no esclarecimento de dúvidas, com vista à superação das dificuldades identificadas. Paralelamente, procura-se promover hábitos de estudo regulares e a responsabilização dos alunos pelo seu trabalho autónomo.</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7º Ano A Durante as sessões de apoio, têm sido implementadas estratégias diferenciadas, com especial enfoque no acompanhamento individualizado, na explicitação de conteúdos, na resolução orientada de exercícios e no esclarecimento de dúvidas, com vista à superação das dificuldades identificadas. Paralelamente, procura-se promover hábitos de estudo regulares e a responsabilização dos alunos pelo seu trabalho autónomo. Apesar das dificuldades apresentadas por alguns alunos, o grupo, de um modo geral, revela uma atitude empenhada, responsável e colaborante durante as sessões de apoio, participando ativamente nas atividades propostas.</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8º e 9º anos: Nas sessões de apoio à disciplina de matemática foram esclarecidas dúvidas individualmente e resolvidos exercícios, como forma de consolidação dos conhecimentos lecionados. Os alunos revelaram falta de pré-requisitos essenciais e dificuldades ao nível do raciocínio lógico-matemático, na aquisição e aplicação de conhecimentos a novas situações, bem como falta de hábitos na realização de um estudo sistemático, fundamental na matemática. </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19942060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BD4DA-E4CA-1887-844A-585FA221440C}"/>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2945236F-1C36-4144-0AD2-DB91355FF04E}"/>
              </a:ext>
            </a:extLst>
          </p:cNvPr>
          <p:cNvSpPr txBox="1"/>
          <p:nvPr/>
        </p:nvSpPr>
        <p:spPr>
          <a:xfrm>
            <a:off x="379615" y="549306"/>
            <a:ext cx="7227277" cy="507831"/>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3.12	Análise da intervenção em grupos de alunos do mesmo nível ou similar 2º e 3º ciclo</a:t>
            </a:r>
            <a:endParaRPr lang="pt-PT" sz="1350">
              <a:solidFill>
                <a:schemeClr val="bg1"/>
              </a:solidFill>
              <a:latin typeface="Arial Black" panose="020B0A04020102020204" pitchFamily="34" charset="0"/>
              <a:ea typeface="Times New Roman" panose="02020603050405020304" pitchFamily="18" charset="0"/>
            </a:endParaRPr>
          </a:p>
        </p:txBody>
      </p:sp>
      <p:sp>
        <p:nvSpPr>
          <p:cNvPr id="7" name="Retângulo 6">
            <a:extLst>
              <a:ext uri="{FF2B5EF4-FFF2-40B4-BE49-F238E27FC236}">
                <a16:creationId xmlns:a16="http://schemas.microsoft.com/office/drawing/2014/main" id="{A62140C1-676E-9668-952E-D613CA97F00F}"/>
              </a:ext>
            </a:extLst>
          </p:cNvPr>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a:extLst>
              <a:ext uri="{FF2B5EF4-FFF2-40B4-BE49-F238E27FC236}">
                <a16:creationId xmlns:a16="http://schemas.microsoft.com/office/drawing/2014/main" id="{5DBC469F-A643-F5AD-CC61-36B810B2BA40}"/>
              </a:ext>
            </a:extLst>
          </p:cNvPr>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33A4C86A-8C83-C862-F96B-9801B109F08F}"/>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DB649924-5B70-FACB-E6F2-4A40B9397F48}"/>
              </a:ext>
            </a:extLst>
          </p:cNvPr>
          <p:cNvGraphicFramePr>
            <a:graphicFrameLocks noGrp="1"/>
          </p:cNvGraphicFramePr>
          <p:nvPr>
            <p:extLst>
              <p:ext uri="{D42A27DB-BD31-4B8C-83A1-F6EECF244321}">
                <p14:modId xmlns:p14="http://schemas.microsoft.com/office/powerpoint/2010/main" val="3499404670"/>
              </p:ext>
            </p:extLst>
          </p:nvPr>
        </p:nvGraphicFramePr>
        <p:xfrm>
          <a:off x="379615" y="1838185"/>
          <a:ext cx="8355434" cy="4407772"/>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Português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a:t>
                      </a:r>
                      <a:r>
                        <a:rPr lang="pt-PT" sz="1100" b="1" kern="100" baseline="0" dirty="0">
                          <a:solidFill>
                            <a:srgbClr val="FFFFFF"/>
                          </a:solidFill>
                          <a:effectLst/>
                          <a:latin typeface="+mn-lt"/>
                          <a:ea typeface="Calibri" panose="020F0502020204030204" pitchFamily="34" charset="0"/>
                          <a:cs typeface="Times New Roman" panose="02020603050405020304" pitchFamily="18" charset="0"/>
                        </a:rPr>
                        <a:t> ou </a:t>
                      </a:r>
                      <a:r>
                        <a:rPr lang="pt-PT" sz="1100" b="1" kern="100" dirty="0">
                          <a:solidFill>
                            <a:srgbClr val="FFFFFF"/>
                          </a:solidFill>
                          <a:effectLst/>
                          <a:latin typeface="+mn-lt"/>
                          <a:ea typeface="Calibri" panose="020F0502020204030204" pitchFamily="34" charset="0"/>
                          <a:cs typeface="Times New Roman" panose="02020603050405020304" pitchFamily="18" charset="0"/>
                        </a:rPr>
                        <a:t>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19174243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4BF28-589F-34C3-85A4-3A021EF5DD0F}"/>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4C7C796B-63FB-BDB9-1388-B7FB2760901D}"/>
              </a:ext>
            </a:extLst>
          </p:cNvPr>
          <p:cNvSpPr txBox="1"/>
          <p:nvPr/>
        </p:nvSpPr>
        <p:spPr>
          <a:xfrm>
            <a:off x="455955" y="500124"/>
            <a:ext cx="7227277"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3.12	Análise da intervenção em grupos de alunos do mesmo nível ou similar 2º e 3º ciclo </a:t>
            </a:r>
            <a:r>
              <a:rPr lang="pt-PT" sz="1000" b="1" dirty="0" err="1">
                <a:solidFill>
                  <a:schemeClr val="bg1"/>
                </a:solidFill>
                <a:latin typeface="Arial Black" panose="020B0A04020102020204" pitchFamily="34" charset="0"/>
                <a:ea typeface="Times New Roman" panose="02020603050405020304" pitchFamily="18" charset="0"/>
              </a:rPr>
              <a:t>Carmen</a:t>
            </a:r>
            <a:r>
              <a:rPr lang="pt-PT" sz="1000" b="1" dirty="0">
                <a:solidFill>
                  <a:schemeClr val="bg1"/>
                </a:solidFill>
                <a:latin typeface="Arial Black" panose="020B0A04020102020204" pitchFamily="34" charset="0"/>
                <a:ea typeface="Times New Roman" panose="02020603050405020304" pitchFamily="18" charset="0"/>
              </a:rPr>
              <a:t> Café / Ana Silva / Maria José Silva</a:t>
            </a:r>
            <a:endParaRPr lang="pt-PT" sz="1000" dirty="0">
              <a:solidFill>
                <a:schemeClr val="bg1"/>
              </a:solidFill>
              <a:latin typeface="Arial Black" panose="020B0A04020102020204" pitchFamily="34" charset="0"/>
              <a:ea typeface="Times New Roman" panose="02020603050405020304" pitchFamily="18" charset="0"/>
            </a:endParaRPr>
          </a:p>
        </p:txBody>
      </p:sp>
      <p:sp>
        <p:nvSpPr>
          <p:cNvPr id="7" name="Retângulo 6">
            <a:extLst>
              <a:ext uri="{FF2B5EF4-FFF2-40B4-BE49-F238E27FC236}">
                <a16:creationId xmlns:a16="http://schemas.microsoft.com/office/drawing/2014/main" id="{FC5C51F7-4A77-4C66-3D97-F192CB9D704C}"/>
              </a:ext>
            </a:extLst>
          </p:cNvPr>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a:extLst>
              <a:ext uri="{FF2B5EF4-FFF2-40B4-BE49-F238E27FC236}">
                <a16:creationId xmlns:a16="http://schemas.microsoft.com/office/drawing/2014/main" id="{E33364AA-DC61-04FF-F850-CE51A1A8DA14}"/>
              </a:ext>
            </a:extLst>
          </p:cNvPr>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9B6375E4-1356-C4BB-95CE-631B41634F29}"/>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1A3846C3-07DB-2DFB-5CBB-252B6381E48F}"/>
              </a:ext>
            </a:extLst>
          </p:cNvPr>
          <p:cNvGraphicFramePr>
            <a:graphicFrameLocks noGrp="1"/>
          </p:cNvGraphicFramePr>
          <p:nvPr>
            <p:extLst>
              <p:ext uri="{D42A27DB-BD31-4B8C-83A1-F6EECF244321}">
                <p14:modId xmlns:p14="http://schemas.microsoft.com/office/powerpoint/2010/main" val="951420017"/>
              </p:ext>
            </p:extLst>
          </p:nvPr>
        </p:nvGraphicFramePr>
        <p:xfrm>
          <a:off x="379615" y="1702451"/>
          <a:ext cx="8355434" cy="467923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Inglês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5ºA/B – Frequentam o apoio 4 alunos 2 do 5ºA e 2 da turma B. No decorrer do 1º P foram realizadas fichas de trabalho de consolidação dos conteúdos trabalhados nas aulas. As fichas de trabalho incidiram nos conteúdos gramaticais, vocabulário, e em compreensão e expressão escrita. Nestas sessões os alunos tiveram oportunidade de esclarecer as suas dúvidas. Tendo em conta a especificidade da cada um dos alunos e apesar destes terem obtido resultados satisfatórios, os alunos continuam a revelar algumas dificuldades na aplicação dos conhecimentos, pelo que é benéfico continuarem a usufruir do apoio de forma a colmatar as suas dificuldades.</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6ºA/B – Frequentam o apoio 1 aluno do 6ºA e 3 alunos do 6ºB. Foram realizadas atividades de treino de conteúdos gramaticais e escrita de vocabulário/expressões, frases e pequenos textos. Foram, também, realizadas atividades de compreensão oral e de leitura e compreensão da escrita. O aluno do 6ºA tem demonstrado algumas capacidades nos diferentes domínios, em especial na compreensão de enunciados orais, no entanto, apresenta ainda muitas lacunas na produção escrita, pelo que deve continuar a beneficiar desta medida de apoio. Do 6ºB, dois dos discentes continuam a revelar dificuldades em todos os domínios, com especial incidência na compreensão escrita e na produção escrita. O outro aluno realiza com alguma correção a maior parte das tarefas, demonstrando lacunas essencialmente na produção escrita. Os alunos devem continuar a beneficiar desta medida de apoio, procurando minimizar as suas dificuldades.</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33383729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4BF28-589F-34C3-85A4-3A021EF5DD0F}"/>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4C7C796B-63FB-BDB9-1388-B7FB2760901D}"/>
              </a:ext>
            </a:extLst>
          </p:cNvPr>
          <p:cNvSpPr txBox="1"/>
          <p:nvPr/>
        </p:nvSpPr>
        <p:spPr>
          <a:xfrm>
            <a:off x="429061" y="439021"/>
            <a:ext cx="7227277"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3.12	Análise da intervenção em grupos de alunos do mesmo nível ou similar 2º e 3º ciclo </a:t>
            </a:r>
            <a:r>
              <a:rPr lang="pt-PT" sz="1000" b="1" dirty="0" err="1">
                <a:solidFill>
                  <a:schemeClr val="bg1"/>
                </a:solidFill>
                <a:latin typeface="Arial Black" panose="020B0A04020102020204" pitchFamily="34" charset="0"/>
                <a:ea typeface="Times New Roman" panose="02020603050405020304" pitchFamily="18" charset="0"/>
              </a:rPr>
              <a:t>Carmen</a:t>
            </a:r>
            <a:r>
              <a:rPr lang="pt-PT" sz="1000" b="1" dirty="0">
                <a:solidFill>
                  <a:schemeClr val="bg1"/>
                </a:solidFill>
                <a:latin typeface="Arial Black" panose="020B0A04020102020204" pitchFamily="34" charset="0"/>
                <a:ea typeface="Times New Roman" panose="02020603050405020304" pitchFamily="18" charset="0"/>
              </a:rPr>
              <a:t> Café / Ana Silva / Maria José Silva</a:t>
            </a:r>
            <a:endParaRPr lang="pt-PT" sz="1000" dirty="0">
              <a:solidFill>
                <a:schemeClr val="bg1"/>
              </a:solidFill>
              <a:latin typeface="Arial Black" panose="020B0A04020102020204" pitchFamily="34" charset="0"/>
              <a:ea typeface="Times New Roman" panose="02020603050405020304" pitchFamily="18" charset="0"/>
            </a:endParaRPr>
          </a:p>
        </p:txBody>
      </p:sp>
      <p:sp>
        <p:nvSpPr>
          <p:cNvPr id="7" name="Retângulo 6">
            <a:extLst>
              <a:ext uri="{FF2B5EF4-FFF2-40B4-BE49-F238E27FC236}">
                <a16:creationId xmlns:a16="http://schemas.microsoft.com/office/drawing/2014/main" id="{FC5C51F7-4A77-4C66-3D97-F192CB9D704C}"/>
              </a:ext>
            </a:extLst>
          </p:cNvPr>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a:extLst>
              <a:ext uri="{FF2B5EF4-FFF2-40B4-BE49-F238E27FC236}">
                <a16:creationId xmlns:a16="http://schemas.microsoft.com/office/drawing/2014/main" id="{E33364AA-DC61-04FF-F850-CE51A1A8DA14}"/>
              </a:ext>
            </a:extLst>
          </p:cNvPr>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9B6375E4-1356-C4BB-95CE-631B41634F29}"/>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1A3846C3-07DB-2DFB-5CBB-252B6381E48F}"/>
              </a:ext>
            </a:extLst>
          </p:cNvPr>
          <p:cNvGraphicFramePr>
            <a:graphicFrameLocks noGrp="1"/>
          </p:cNvGraphicFramePr>
          <p:nvPr>
            <p:extLst>
              <p:ext uri="{D42A27DB-BD31-4B8C-83A1-F6EECF244321}">
                <p14:modId xmlns:p14="http://schemas.microsoft.com/office/powerpoint/2010/main" val="1056044471"/>
              </p:ext>
            </p:extLst>
          </p:nvPr>
        </p:nvGraphicFramePr>
        <p:xfrm>
          <a:off x="538777" y="1404006"/>
          <a:ext cx="8355434" cy="501451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dirty="0">
                          <a:solidFill>
                            <a:schemeClr val="bg1"/>
                          </a:solidFill>
                          <a:effectLst/>
                          <a:latin typeface="+mn-lt"/>
                          <a:ea typeface="Calibri" panose="020F0502020204030204" pitchFamily="34" charset="0"/>
                          <a:cs typeface="Times New Roman" panose="02020603050405020304" pitchFamily="18" charset="0"/>
                        </a:rPr>
                        <a:t>Inglês</a:t>
                      </a:r>
                      <a:endParaRPr lang="pt-PT" sz="1100" kern="100" dirty="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7ºA – Os alunos frequentaram, com assiduidade regular, as Atividades de Apoio à Aprendizagem à disciplina de inglês. Realizaram com algum empenho as atividades propostas, no entanto, as aulas não se revelaram tão produtivas quanto esperado, uma vez que os alunos se distraíram com muita facilidade, interrompendo as atividades letivas com conversas e brincadeiras paralelas. Revelaram pouca autonomia no processo de identificação e esclarecimento de dúvidas e foram pouco participativos. </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Estes alunos deverão continuar a frequentar o apoio, pois, embora a maioria tenha alcançado um aproveitamento satisfatório, é importante que continuem a consolidar as suas aprendizagens. </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8º A – De uma forma geral, os alunos frequentaram com assiduidade regular as Atividades de Apoio à Aprendizagem de Inglês durante o primeiro período. Realizaram com algum empenho as atividades propostas, embora não tenham demonstrado autonomia no processo de identificação e esclarecimento de dúvidas, limitando-se a fazer os exercícios sugeridos pela professora. Distraíram-se com bastante facilidade, o que dificultou uma real rentabilização da aula de apoio. </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A par das atividades de apoio, faz falta, por parte dos alunos, um trabalho de preparação em casa que lhes permita identificar dúvidas a serem esclarecidas no apoio.  Torna-se evidente, no decorrer destas aulas, que não é feito um estudo regular, o que se prolonga, na maioria dos casos, até às vésperas dos momentos de avaliação e que faz com que a revisão dos conteúdos acabe por ser substituída por uma nova lecionação dos mesmos. </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1158740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642533" y="741621"/>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pic>
        <p:nvPicPr>
          <p:cNvPr id="2" name="Imagem 1">
            <a:extLst>
              <a:ext uri="{FF2B5EF4-FFF2-40B4-BE49-F238E27FC236}">
                <a16:creationId xmlns:a16="http://schemas.microsoft.com/office/drawing/2014/main" id="{AC4BA009-D56C-59C6-4BD0-5A85C594E23A}"/>
              </a:ext>
            </a:extLst>
          </p:cNvPr>
          <p:cNvPicPr>
            <a:picLocks noChangeAspect="1"/>
          </p:cNvPicPr>
          <p:nvPr/>
        </p:nvPicPr>
        <p:blipFill>
          <a:blip r:embed="rId3"/>
          <a:stretch>
            <a:fillRect/>
          </a:stretch>
        </p:blipFill>
        <p:spPr>
          <a:xfrm>
            <a:off x="7408920" y="-216050"/>
            <a:ext cx="3359187" cy="2773920"/>
          </a:xfrm>
          <a:prstGeom prst="rect">
            <a:avLst/>
          </a:prstGeom>
        </p:spPr>
      </p:pic>
      <p:graphicFrame>
        <p:nvGraphicFramePr>
          <p:cNvPr id="3" name="Tabela 2">
            <a:extLst>
              <a:ext uri="{FF2B5EF4-FFF2-40B4-BE49-F238E27FC236}">
                <a16:creationId xmlns:a16="http://schemas.microsoft.com/office/drawing/2014/main" id="{DEADBD7E-B59F-4E11-BFF7-056CF6CC66DF}"/>
              </a:ext>
            </a:extLst>
          </p:cNvPr>
          <p:cNvGraphicFramePr>
            <a:graphicFrameLocks noGrp="1"/>
          </p:cNvGraphicFramePr>
          <p:nvPr>
            <p:extLst>
              <p:ext uri="{D42A27DB-BD31-4B8C-83A1-F6EECF244321}">
                <p14:modId xmlns:p14="http://schemas.microsoft.com/office/powerpoint/2010/main" val="1531719336"/>
              </p:ext>
            </p:extLst>
          </p:nvPr>
        </p:nvGraphicFramePr>
        <p:xfrm>
          <a:off x="544588" y="1802926"/>
          <a:ext cx="8895247" cy="2473817"/>
        </p:xfrm>
        <a:graphic>
          <a:graphicData uri="http://schemas.openxmlformats.org/drawingml/2006/table">
            <a:tbl>
              <a:tblPr firstRow="1" firstCol="1" bandRow="1"/>
              <a:tblGrid>
                <a:gridCol w="1189638">
                  <a:extLst>
                    <a:ext uri="{9D8B030D-6E8A-4147-A177-3AD203B41FA5}">
                      <a16:colId xmlns:a16="http://schemas.microsoft.com/office/drawing/2014/main" val="2305148975"/>
                    </a:ext>
                  </a:extLst>
                </a:gridCol>
                <a:gridCol w="710888">
                  <a:extLst>
                    <a:ext uri="{9D8B030D-6E8A-4147-A177-3AD203B41FA5}">
                      <a16:colId xmlns:a16="http://schemas.microsoft.com/office/drawing/2014/main" val="2451228826"/>
                    </a:ext>
                  </a:extLst>
                </a:gridCol>
                <a:gridCol w="844142">
                  <a:extLst>
                    <a:ext uri="{9D8B030D-6E8A-4147-A177-3AD203B41FA5}">
                      <a16:colId xmlns:a16="http://schemas.microsoft.com/office/drawing/2014/main" val="1525562038"/>
                    </a:ext>
                  </a:extLst>
                </a:gridCol>
                <a:gridCol w="756713">
                  <a:extLst>
                    <a:ext uri="{9D8B030D-6E8A-4147-A177-3AD203B41FA5}">
                      <a16:colId xmlns:a16="http://schemas.microsoft.com/office/drawing/2014/main" val="3594587617"/>
                    </a:ext>
                  </a:extLst>
                </a:gridCol>
                <a:gridCol w="5393866">
                  <a:extLst>
                    <a:ext uri="{9D8B030D-6E8A-4147-A177-3AD203B41FA5}">
                      <a16:colId xmlns:a16="http://schemas.microsoft.com/office/drawing/2014/main" val="3977177539"/>
                    </a:ext>
                  </a:extLst>
                </a:gridCol>
              </a:tblGrid>
              <a:tr h="423941">
                <a:tc gridSpan="5">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PROJETOS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300" b="1" kern="100">
                          <a:solidFill>
                            <a:schemeClr val="tx1"/>
                          </a:solidFill>
                          <a:effectLst/>
                          <a:latin typeface="+mn-lt"/>
                          <a:ea typeface="Calibri" panose="020F0502020204030204" pitchFamily="34" charset="0"/>
                          <a:cs typeface="Times New Roman" panose="02020603050405020304" pitchFamily="18" charset="0"/>
                        </a:rPr>
                        <a:t> </a:t>
                      </a:r>
                      <a:endParaRPr lang="pt-PT" sz="10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379699">
                <a:tc>
                  <a:txBody>
                    <a:bodyPr/>
                    <a:lstStyle/>
                    <a:p>
                      <a:pPr>
                        <a:lnSpc>
                          <a:spcPct val="107000"/>
                        </a:lnSpc>
                        <a:spcAft>
                          <a:spcPts val="0"/>
                        </a:spcAft>
                      </a:pPr>
                      <a:r>
                        <a:rPr lang="pt-PT" sz="1000" b="1" kern="100">
                          <a:solidFill>
                            <a:srgbClr val="FF0000"/>
                          </a:solidFill>
                          <a:effectLst/>
                          <a:latin typeface="+mn-lt"/>
                          <a:ea typeface="Calibri" panose="020F0502020204030204" pitchFamily="34" charset="0"/>
                          <a:cs typeface="Times New Roman" panose="02020603050405020304" pitchFamily="18" charset="0"/>
                        </a:rPr>
                        <a:t> </a:t>
                      </a:r>
                      <a:endParaRPr lang="pt-PT" sz="10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INSCRITOS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1354125">
                <a:tc>
                  <a:txBody>
                    <a:bodyPr/>
                    <a:lstStyle/>
                    <a:p>
                      <a:pPr>
                        <a:lnSpc>
                          <a:spcPct val="107000"/>
                        </a:lnSpc>
                        <a:spcAft>
                          <a:spcPts val="0"/>
                        </a:spcAft>
                      </a:pPr>
                      <a:r>
                        <a:rPr lang="pt-PT" sz="1100" b="1" kern="100" dirty="0">
                          <a:solidFill>
                            <a:schemeClr val="tx1"/>
                          </a:solidFill>
                          <a:effectLst/>
                          <a:latin typeface="+mn-lt"/>
                          <a:ea typeface="Calibri" panose="020F0502020204030204" pitchFamily="34" charset="0"/>
                          <a:cs typeface="Times New Roman" panose="02020603050405020304" pitchFamily="18" charset="0"/>
                        </a:rPr>
                        <a:t>Prolongamento do Horário do Pré-Escolar</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25</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25</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MUITO BOM</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15000"/>
                        </a:lnSpc>
                        <a:spcAft>
                          <a:spcPts val="0"/>
                        </a:spcAft>
                      </a:pPr>
                      <a:r>
                        <a:rPr lang="pt-PT" sz="1200" kern="1200" dirty="0">
                          <a:solidFill>
                            <a:schemeClr val="tx1"/>
                          </a:solidFill>
                          <a:effectLst/>
                          <a:latin typeface="+mn-lt"/>
                          <a:ea typeface="+mn-ea"/>
                          <a:cs typeface="+mn-cs"/>
                        </a:rPr>
                        <a:t>O prolongamento de horário foi mantido até às dezasseis horas e quarenta e cinco minutos, sendo assegurado pelas educadoras Francisca Viegas às quintas-feiras e Natércia Arrátel nos restantes dias. As planificações foram cumpridas, tendo sido realizadas atividades lúdicas em grande e pequeno grupo, nomeadamente jogos de roda tradicionais (lencinho, anelzinho, batata quente, telefone maluco, cabra-cega, cadeira com música), jogos de estafetas a passar o testemunho em equipa, visualização de pequenos filmes infantis, exploração de histórias com fantoches e canções com batimentos corporais.</a:t>
                      </a:r>
                      <a:endParaRPr lang="pt-PT" sz="900" b="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644130849"/>
                  </a:ext>
                </a:extLst>
              </a:tr>
            </a:tbl>
          </a:graphicData>
        </a:graphic>
      </p:graphicFrame>
    </p:spTree>
    <p:extLst>
      <p:ext uri="{BB962C8B-B14F-4D97-AF65-F5344CB8AC3E}">
        <p14:creationId xmlns:p14="http://schemas.microsoft.com/office/powerpoint/2010/main" val="26288082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4BF28-589F-34C3-85A4-3A021EF5DD0F}"/>
            </a:ext>
          </a:extLst>
        </p:cNvPr>
        <p:cNvGrpSpPr/>
        <p:nvPr/>
      </p:nvGrpSpPr>
      <p:grpSpPr>
        <a:xfrm>
          <a:off x="0" y="0"/>
          <a:ext cx="0" cy="0"/>
          <a:chOff x="0" y="0"/>
          <a:chExt cx="0" cy="0"/>
        </a:xfrm>
      </p:grpSpPr>
      <p:sp>
        <p:nvSpPr>
          <p:cNvPr id="18" name="CaixaDeTexto 17">
            <a:extLst>
              <a:ext uri="{FF2B5EF4-FFF2-40B4-BE49-F238E27FC236}">
                <a16:creationId xmlns:a16="http://schemas.microsoft.com/office/drawing/2014/main" id="{4C7C796B-63FB-BDB9-1388-B7FB2760901D}"/>
              </a:ext>
            </a:extLst>
          </p:cNvPr>
          <p:cNvSpPr txBox="1"/>
          <p:nvPr/>
        </p:nvSpPr>
        <p:spPr>
          <a:xfrm>
            <a:off x="527672" y="530090"/>
            <a:ext cx="7227277" cy="507831"/>
          </a:xfrm>
          <a:prstGeom prst="rect">
            <a:avLst/>
          </a:prstGeom>
          <a:solidFill>
            <a:schemeClr val="accent5">
              <a:lumMod val="50000"/>
            </a:schemeClr>
          </a:solidFill>
        </p:spPr>
        <p:txBody>
          <a:bodyPr wrap="square" rtlCol="0">
            <a:spAutoFit/>
          </a:bodyPr>
          <a:lstStyle/>
          <a:p>
            <a:pPr algn="just"/>
            <a:r>
              <a:rPr lang="pt-PT" sz="1350" b="1" dirty="0">
                <a:solidFill>
                  <a:schemeClr val="bg1"/>
                </a:solidFill>
                <a:latin typeface="Arial Black" panose="020B0A04020102020204" pitchFamily="34" charset="0"/>
                <a:ea typeface="Times New Roman" panose="02020603050405020304" pitchFamily="18" charset="0"/>
              </a:rPr>
              <a:t>3.12	Análise da intervenção em grupos de alunos do mesmo nível ou similar 2º e 3º ciclo </a:t>
            </a:r>
            <a:r>
              <a:rPr lang="pt-PT" sz="1000" b="1" dirty="0" err="1">
                <a:solidFill>
                  <a:schemeClr val="bg1"/>
                </a:solidFill>
                <a:latin typeface="Arial Black" panose="020B0A04020102020204" pitchFamily="34" charset="0"/>
                <a:ea typeface="Times New Roman" panose="02020603050405020304" pitchFamily="18" charset="0"/>
              </a:rPr>
              <a:t>Carmen</a:t>
            </a:r>
            <a:r>
              <a:rPr lang="pt-PT" sz="1000" b="1" dirty="0">
                <a:solidFill>
                  <a:schemeClr val="bg1"/>
                </a:solidFill>
                <a:latin typeface="Arial Black" panose="020B0A04020102020204" pitchFamily="34" charset="0"/>
                <a:ea typeface="Times New Roman" panose="02020603050405020304" pitchFamily="18" charset="0"/>
              </a:rPr>
              <a:t> Café / Ana Silva / Maria José Silva</a:t>
            </a:r>
            <a:endParaRPr lang="pt-PT" sz="1000" dirty="0">
              <a:solidFill>
                <a:schemeClr val="bg1"/>
              </a:solidFill>
              <a:latin typeface="Arial Black" panose="020B0A04020102020204" pitchFamily="34" charset="0"/>
              <a:ea typeface="Times New Roman" panose="02020603050405020304" pitchFamily="18" charset="0"/>
            </a:endParaRPr>
          </a:p>
        </p:txBody>
      </p:sp>
      <p:sp>
        <p:nvSpPr>
          <p:cNvPr id="7" name="Retângulo 6">
            <a:extLst>
              <a:ext uri="{FF2B5EF4-FFF2-40B4-BE49-F238E27FC236}">
                <a16:creationId xmlns:a16="http://schemas.microsoft.com/office/drawing/2014/main" id="{FC5C51F7-4A77-4C66-3D97-F192CB9D704C}"/>
              </a:ext>
            </a:extLst>
          </p:cNvPr>
          <p:cNvSpPr/>
          <p:nvPr/>
        </p:nvSpPr>
        <p:spPr>
          <a:xfrm>
            <a:off x="681644" y="3810703"/>
            <a:ext cx="8844741" cy="261610"/>
          </a:xfrm>
          <a:prstGeom prst="rect">
            <a:avLst/>
          </a:prstGeom>
        </p:spPr>
        <p:txBody>
          <a:bodyPr wrap="square">
            <a:spAutoFit/>
          </a:bodyPr>
          <a:lstStyle/>
          <a:p>
            <a:pPr algn="just"/>
            <a:endParaRPr lang="pt-PT" sz="1100" b="1" u="sng"/>
          </a:p>
        </p:txBody>
      </p:sp>
      <p:sp>
        <p:nvSpPr>
          <p:cNvPr id="10" name="Retângulo 9">
            <a:extLst>
              <a:ext uri="{FF2B5EF4-FFF2-40B4-BE49-F238E27FC236}">
                <a16:creationId xmlns:a16="http://schemas.microsoft.com/office/drawing/2014/main" id="{E33364AA-DC61-04FF-F850-CE51A1A8DA14}"/>
              </a:ext>
            </a:extLst>
          </p:cNvPr>
          <p:cNvSpPr/>
          <p:nvPr/>
        </p:nvSpPr>
        <p:spPr>
          <a:xfrm>
            <a:off x="1263536" y="3911266"/>
            <a:ext cx="7388628" cy="261610"/>
          </a:xfrm>
          <a:prstGeom prst="rect">
            <a:avLst/>
          </a:prstGeom>
        </p:spPr>
        <p:txBody>
          <a:bodyPr wrap="square">
            <a:spAutoFit/>
          </a:bodyPr>
          <a:lstStyle/>
          <a:p>
            <a:pPr algn="just"/>
            <a:endParaRPr lang="pt-PT" sz="1100"/>
          </a:p>
        </p:txBody>
      </p:sp>
      <p:pic>
        <p:nvPicPr>
          <p:cNvPr id="8" name="Imagem 7">
            <a:extLst>
              <a:ext uri="{FF2B5EF4-FFF2-40B4-BE49-F238E27FC236}">
                <a16:creationId xmlns:a16="http://schemas.microsoft.com/office/drawing/2014/main" id="{9B6375E4-1356-C4BB-95CE-631B41634F29}"/>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3" name="Tabela 2">
            <a:extLst>
              <a:ext uri="{FF2B5EF4-FFF2-40B4-BE49-F238E27FC236}">
                <a16:creationId xmlns:a16="http://schemas.microsoft.com/office/drawing/2014/main" id="{1A3846C3-07DB-2DFB-5CBB-252B6381E48F}"/>
              </a:ext>
            </a:extLst>
          </p:cNvPr>
          <p:cNvGraphicFramePr>
            <a:graphicFrameLocks noGrp="1"/>
          </p:cNvGraphicFramePr>
          <p:nvPr>
            <p:extLst>
              <p:ext uri="{D42A27DB-BD31-4B8C-83A1-F6EECF244321}">
                <p14:modId xmlns:p14="http://schemas.microsoft.com/office/powerpoint/2010/main" val="698395758"/>
              </p:ext>
            </p:extLst>
          </p:nvPr>
        </p:nvGraphicFramePr>
        <p:xfrm>
          <a:off x="642026" y="1565053"/>
          <a:ext cx="8355434" cy="5014519"/>
        </p:xfrm>
        <a:graphic>
          <a:graphicData uri="http://schemas.openxmlformats.org/drawingml/2006/table">
            <a:tbl>
              <a:tblPr firstRow="1" firstCol="1" bandRow="1"/>
              <a:tblGrid>
                <a:gridCol w="620176">
                  <a:extLst>
                    <a:ext uri="{9D8B030D-6E8A-4147-A177-3AD203B41FA5}">
                      <a16:colId xmlns:a16="http://schemas.microsoft.com/office/drawing/2014/main" val="1935159984"/>
                    </a:ext>
                  </a:extLst>
                </a:gridCol>
                <a:gridCol w="944611">
                  <a:extLst>
                    <a:ext uri="{9D8B030D-6E8A-4147-A177-3AD203B41FA5}">
                      <a16:colId xmlns:a16="http://schemas.microsoft.com/office/drawing/2014/main" val="2273054765"/>
                    </a:ext>
                  </a:extLst>
                </a:gridCol>
                <a:gridCol w="1077259">
                  <a:extLst>
                    <a:ext uri="{9D8B030D-6E8A-4147-A177-3AD203B41FA5}">
                      <a16:colId xmlns:a16="http://schemas.microsoft.com/office/drawing/2014/main" val="1510531949"/>
                    </a:ext>
                  </a:extLst>
                </a:gridCol>
                <a:gridCol w="2240940">
                  <a:extLst>
                    <a:ext uri="{9D8B030D-6E8A-4147-A177-3AD203B41FA5}">
                      <a16:colId xmlns:a16="http://schemas.microsoft.com/office/drawing/2014/main" val="4037417633"/>
                    </a:ext>
                  </a:extLst>
                </a:gridCol>
                <a:gridCol w="3472448">
                  <a:extLst>
                    <a:ext uri="{9D8B030D-6E8A-4147-A177-3AD203B41FA5}">
                      <a16:colId xmlns:a16="http://schemas.microsoft.com/office/drawing/2014/main" val="76206816"/>
                    </a:ext>
                  </a:extLst>
                </a:gridCol>
              </a:tblGrid>
              <a:tr h="367871">
                <a:tc gridSpan="5">
                  <a:txBody>
                    <a:bodyPr/>
                    <a:lstStyle/>
                    <a:p>
                      <a:pPr algn="ctr">
                        <a:lnSpc>
                          <a:spcPct val="107000"/>
                        </a:lnSpc>
                        <a:spcAft>
                          <a:spcPts val="0"/>
                        </a:spcAft>
                      </a:pPr>
                      <a:r>
                        <a:rPr lang="pt-PT" sz="1100" b="1" kern="100">
                          <a:solidFill>
                            <a:schemeClr val="bg1"/>
                          </a:solidFill>
                          <a:effectLst/>
                          <a:latin typeface="+mn-lt"/>
                          <a:ea typeface="Calibri" panose="020F0502020204030204" pitchFamily="34" charset="0"/>
                          <a:cs typeface="Times New Roman" panose="02020603050405020304" pitchFamily="18" charset="0"/>
                        </a:rPr>
                        <a:t>Inglês</a:t>
                      </a:r>
                      <a:endParaRPr lang="pt-PT" sz="1100" kern="100">
                        <a:solidFill>
                          <a:schemeClr val="bg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tcPr>
                </a:tc>
                <a:tc hMerge="1">
                  <a:txBody>
                    <a:bodyPr/>
                    <a:lstStyle/>
                    <a:p>
                      <a:endParaRPr lang="pt-PT"/>
                    </a:p>
                  </a:txBody>
                  <a:tcPr/>
                </a:tc>
                <a:extLst>
                  <a:ext uri="{0D108BD9-81ED-4DB2-BD59-A6C34878D82A}">
                    <a16:rowId xmlns:a16="http://schemas.microsoft.com/office/drawing/2014/main" val="2061689526"/>
                  </a:ext>
                </a:extLst>
              </a:tr>
              <a:tr h="294402">
                <a:tc>
                  <a:txBody>
                    <a:bodyPr/>
                    <a:lstStyle/>
                    <a:p>
                      <a:pPr algn="ctr">
                        <a:lnSpc>
                          <a:spcPct val="107000"/>
                        </a:lnSpc>
                        <a:spcAft>
                          <a:spcPts val="0"/>
                        </a:spcAft>
                      </a:pPr>
                      <a:r>
                        <a:rPr lang="pt-PT" sz="105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Ano</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Alunos propostos</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rgbClr val="FFFFFF"/>
                          </a:solidFill>
                          <a:effectLst/>
                          <a:latin typeface="+mn-lt"/>
                          <a:ea typeface="Calibri" panose="020F0502020204030204" pitchFamily="34" charset="0"/>
                          <a:cs typeface="Times New Roman" panose="02020603050405020304" pitchFamily="18" charset="0"/>
                        </a:rPr>
                        <a:t>Frequentam com assiduidade</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a:solidFill>
                            <a:srgbClr val="FFFFFF"/>
                          </a:solidFill>
                          <a:effectLst/>
                          <a:latin typeface="+mn-lt"/>
                          <a:ea typeface="Calibri" panose="020F0502020204030204" pitchFamily="34" charset="0"/>
                          <a:cs typeface="Times New Roman" panose="02020603050405020304" pitchFamily="18" charset="0"/>
                        </a:rPr>
                        <a:t>Prescindiram porque ultrapassaram as dificuldades </a:t>
                      </a:r>
                      <a:endParaRPr lang="pt-PT" sz="1100" kern="10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panose="020F0502020204030204" pitchFamily="34" charset="0"/>
                          <a:cs typeface="Times New Roman" panose="02020603050405020304" pitchFamily="18" charset="0"/>
                        </a:rPr>
                        <a:t>Atingiram nível igual ou superior a 3 na disciplina</a:t>
                      </a:r>
                      <a:endParaRPr lang="pt-PT" sz="1100" kern="100" dirty="0">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3808744275"/>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5º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7</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45250631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6º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4</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86932680"/>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7º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5</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92278178"/>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8º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0</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666087032"/>
                  </a:ext>
                </a:extLst>
              </a:tr>
              <a:tr h="356242">
                <a:tc>
                  <a:txBody>
                    <a:bodyPr/>
                    <a:lstStyle/>
                    <a:p>
                      <a:pPr algn="ctr">
                        <a:lnSpc>
                          <a:spcPct val="107000"/>
                        </a:lnSpc>
                        <a:spcAft>
                          <a:spcPts val="0"/>
                        </a:spcAft>
                      </a:pPr>
                      <a:r>
                        <a:rPr lang="pt-PT" sz="1050" b="1" kern="100">
                          <a:effectLst/>
                          <a:latin typeface="Calibri" panose="020F0502020204030204" pitchFamily="34" charset="0"/>
                          <a:ea typeface="Calibri" panose="020F0502020204030204" pitchFamily="34" charset="0"/>
                          <a:cs typeface="Times New Roman" panose="02020603050405020304" pitchFamily="18" charset="0"/>
                        </a:rPr>
                        <a:t>9º</a:t>
                      </a:r>
                      <a:endParaRPr lang="pt-PT"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6</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2</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a:solidFill>
                            <a:schemeClr val="tx1"/>
                          </a:solidFill>
                          <a:effectLst/>
                          <a:latin typeface="+mn-lt"/>
                          <a:ea typeface="Calibri" panose="020F0502020204030204" pitchFamily="34" charset="0"/>
                          <a:cs typeface="Times New Roman" panose="02020603050405020304" pitchFamily="18" charset="0"/>
                        </a:rPr>
                        <a:t>3</a:t>
                      </a: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35171951"/>
                  </a:ext>
                </a:extLst>
              </a:tr>
              <a:tr h="1907853">
                <a:tc gridSpan="5">
                  <a:txBody>
                    <a:bodyPr/>
                    <a:lstStyle/>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8ºB - Os alunos frequentaram as Atividades de Apoio à Aprendizagem à disciplina de inglês, maioritariamente de forma regular. Realizaram com algum empenho as atividades propostas, no entanto, revelaram pouca autonomia no processo de identificação e esclarecimento de dúvidas, limitando-se a fazer os exercícios sugeridos pela professora.  </a:t>
                      </a: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Para além disso, é de referir que faz falta um trabalho de preparação em casa que permita aos alunos identificar dúvidas a serem esclarecidas no apoio, permitindo, assim, a rentabilização das aulas de apoio.  Torna-se evidente, no decorrer destas aulas, que não é feito um estudo regular, o que se prolonga, na maioria dos casos, até às vésperas dos momentos de avaliação e que faz com que a revisão dos conteúdos acabe por ser substituída por uma nova lecionação dos mesmos.  </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p>
                      <a:pPr algn="just">
                        <a:lnSpc>
                          <a:spcPct val="100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9ºA - De uma forma geral, os alunos realizaram as atividades propostas com algum empenho, foram assíduos e pontuais. As atividades realizadas no apoio visam reforçar os conteúdos lecionados e proporcionar momentos de esclarecimento de dúvidas individualizados, melhorando as aprendizagens dos alunos e, consequentemente, os seus resultados. A docente considera, no entanto, que a par do trabalho realizado no apoio, seria importante haver um trabalho de consolidação de conhecimentos e identificação de dúvidas em casa, que levaria a um melhor aproveitamento destas aulas.</a:t>
                      </a:r>
                    </a:p>
                    <a:p>
                      <a:pPr algn="just">
                        <a:lnSpc>
                          <a:spcPct val="100000"/>
                        </a:lnSpc>
                        <a:spcAft>
                          <a:spcPts val="0"/>
                        </a:spcAft>
                      </a:pP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57083" marR="5708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hMerge="1">
                  <a:txBody>
                    <a:bodyPr/>
                    <a:lstStyle/>
                    <a:p>
                      <a:endParaRPr lang="pt-PT"/>
                    </a:p>
                  </a:txBody>
                  <a:tcPr/>
                </a:tc>
                <a:tc hMerge="1">
                  <a:txBody>
                    <a:bodyPr/>
                    <a:lstStyle/>
                    <a:p>
                      <a:endParaRPr lang="pt-PT"/>
                    </a:p>
                  </a:txBody>
                  <a:tcPr/>
                </a:tc>
                <a:tc hMerge="1">
                  <a:txBody>
                    <a:bodyPr/>
                    <a:lstStyle/>
                    <a:p>
                      <a:endParaRPr lang="pt-PT"/>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pt-PT"/>
                    </a:p>
                  </a:txBody>
                  <a:tcPr/>
                </a:tc>
                <a:extLst>
                  <a:ext uri="{0D108BD9-81ED-4DB2-BD59-A6C34878D82A}">
                    <a16:rowId xmlns:a16="http://schemas.microsoft.com/office/drawing/2014/main" val="1461441416"/>
                  </a:ext>
                </a:extLst>
              </a:tr>
            </a:tbl>
          </a:graphicData>
        </a:graphic>
      </p:graphicFrame>
    </p:spTree>
    <p:extLst>
      <p:ext uri="{BB962C8B-B14F-4D97-AF65-F5344CB8AC3E}">
        <p14:creationId xmlns:p14="http://schemas.microsoft.com/office/powerpoint/2010/main" val="6290054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483576" y="607731"/>
            <a:ext cx="7227277"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3.13	Análise do Apoio Suplementar de caráter sistemático - Secundário</a:t>
            </a:r>
            <a:endParaRPr lang="pt-PT" sz="1350">
              <a:solidFill>
                <a:schemeClr val="bg1"/>
              </a:solidFill>
              <a:latin typeface="Arial Black" panose="020B0A04020102020204" pitchFamily="34" charset="0"/>
              <a:ea typeface="Times New Roman" panose="02020603050405020304" pitchFamily="18" charset="0"/>
            </a:endParaRPr>
          </a:p>
        </p:txBody>
      </p:sp>
      <p:sp>
        <p:nvSpPr>
          <p:cNvPr id="7" name="Retângulo 6"/>
          <p:cNvSpPr/>
          <p:nvPr/>
        </p:nvSpPr>
        <p:spPr>
          <a:xfrm>
            <a:off x="681644" y="3810703"/>
            <a:ext cx="8844741" cy="261610"/>
          </a:xfrm>
          <a:prstGeom prst="rect">
            <a:avLst/>
          </a:prstGeom>
        </p:spPr>
        <p:txBody>
          <a:bodyPr wrap="square">
            <a:spAutoFit/>
          </a:bodyPr>
          <a:lstStyle/>
          <a:p>
            <a:pPr algn="just"/>
            <a:endParaRPr lang="pt-PT" sz="1100" b="1" u="sng"/>
          </a:p>
        </p:txBody>
      </p:sp>
      <p:pic>
        <p:nvPicPr>
          <p:cNvPr id="8" name="Imagem 7">
            <a:extLst>
              <a:ext uri="{FF2B5EF4-FFF2-40B4-BE49-F238E27FC236}">
                <a16:creationId xmlns:a16="http://schemas.microsoft.com/office/drawing/2014/main" id="{A5AFDD9A-6C93-446B-BF3D-F0053A5B4E6E}"/>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609A67A6-E134-414C-B1BB-4E7083CBECC1}"/>
              </a:ext>
            </a:extLst>
          </p:cNvPr>
          <p:cNvGraphicFramePr>
            <a:graphicFrameLocks noGrp="1"/>
          </p:cNvGraphicFramePr>
          <p:nvPr>
            <p:extLst>
              <p:ext uri="{D42A27DB-BD31-4B8C-83A1-F6EECF244321}">
                <p14:modId xmlns:p14="http://schemas.microsoft.com/office/powerpoint/2010/main" val="1667861858"/>
              </p:ext>
            </p:extLst>
          </p:nvPr>
        </p:nvGraphicFramePr>
        <p:xfrm>
          <a:off x="532305" y="1081168"/>
          <a:ext cx="8985916" cy="5319762"/>
        </p:xfrm>
        <a:graphic>
          <a:graphicData uri="http://schemas.openxmlformats.org/drawingml/2006/table">
            <a:tbl>
              <a:tblPr firstRow="1" firstCol="1" bandRow="1"/>
              <a:tblGrid>
                <a:gridCol w="817736">
                  <a:extLst>
                    <a:ext uri="{9D8B030D-6E8A-4147-A177-3AD203B41FA5}">
                      <a16:colId xmlns:a16="http://schemas.microsoft.com/office/drawing/2014/main" val="465661969"/>
                    </a:ext>
                  </a:extLst>
                </a:gridCol>
                <a:gridCol w="817736">
                  <a:extLst>
                    <a:ext uri="{9D8B030D-6E8A-4147-A177-3AD203B41FA5}">
                      <a16:colId xmlns:a16="http://schemas.microsoft.com/office/drawing/2014/main" val="2885805167"/>
                    </a:ext>
                  </a:extLst>
                </a:gridCol>
                <a:gridCol w="840055">
                  <a:extLst>
                    <a:ext uri="{9D8B030D-6E8A-4147-A177-3AD203B41FA5}">
                      <a16:colId xmlns:a16="http://schemas.microsoft.com/office/drawing/2014/main" val="4279124314"/>
                    </a:ext>
                  </a:extLst>
                </a:gridCol>
                <a:gridCol w="840055">
                  <a:extLst>
                    <a:ext uri="{9D8B030D-6E8A-4147-A177-3AD203B41FA5}">
                      <a16:colId xmlns:a16="http://schemas.microsoft.com/office/drawing/2014/main" val="4199296782"/>
                    </a:ext>
                  </a:extLst>
                </a:gridCol>
                <a:gridCol w="1854575">
                  <a:extLst>
                    <a:ext uri="{9D8B030D-6E8A-4147-A177-3AD203B41FA5}">
                      <a16:colId xmlns:a16="http://schemas.microsoft.com/office/drawing/2014/main" val="1597686747"/>
                    </a:ext>
                  </a:extLst>
                </a:gridCol>
                <a:gridCol w="3815759">
                  <a:extLst>
                    <a:ext uri="{9D8B030D-6E8A-4147-A177-3AD203B41FA5}">
                      <a16:colId xmlns:a16="http://schemas.microsoft.com/office/drawing/2014/main" val="2632990337"/>
                    </a:ext>
                  </a:extLst>
                </a:gridCol>
              </a:tblGrid>
              <a:tr h="221434">
                <a:tc gridSpan="6">
                  <a:txBody>
                    <a:bodyPr/>
                    <a:lstStyle/>
                    <a:p>
                      <a:pPr algn="ctr">
                        <a:lnSpc>
                          <a:spcPct val="107000"/>
                        </a:lnSpc>
                        <a:spcAft>
                          <a:spcPts val="0"/>
                        </a:spcAft>
                      </a:pPr>
                      <a:r>
                        <a:rPr lang="pt-PT" sz="1050" b="1" kern="100" dirty="0">
                          <a:solidFill>
                            <a:schemeClr val="bg1"/>
                          </a:solidFill>
                          <a:effectLst/>
                          <a:latin typeface="Arial"/>
                          <a:ea typeface="Calibri"/>
                          <a:cs typeface="Times New Roman"/>
                        </a:rPr>
                        <a:t>Análise do Apoio suplementar de </a:t>
                      </a:r>
                      <a:r>
                        <a:rPr lang="pt-PT" sz="1050" b="1" kern="100" dirty="0" err="1">
                          <a:solidFill>
                            <a:schemeClr val="bg1"/>
                          </a:solidFill>
                          <a:effectLst/>
                          <a:latin typeface="Arial"/>
                          <a:ea typeface="Calibri"/>
                          <a:cs typeface="Times New Roman"/>
                        </a:rPr>
                        <a:t>caráter</a:t>
                      </a:r>
                      <a:r>
                        <a:rPr lang="pt-PT" sz="1050" b="1" kern="100" dirty="0">
                          <a:solidFill>
                            <a:schemeClr val="bg1"/>
                          </a:solidFill>
                          <a:effectLst/>
                          <a:latin typeface="Arial"/>
                          <a:ea typeface="Calibri"/>
                          <a:cs typeface="Times New Roman"/>
                        </a:rPr>
                        <a:t> sistemático no Ensino Secundário- MATEMÁTICA A</a:t>
                      </a:r>
                      <a:endParaRPr lang="pt-PT" sz="1050" kern="100" dirty="0">
                        <a:solidFill>
                          <a:schemeClr val="bg1"/>
                        </a:solidFill>
                        <a:effectLst/>
                        <a:latin typeface="Arial"/>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491543152"/>
                  </a:ext>
                </a:extLst>
              </a:tr>
              <a:tr h="491006">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Turma</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nº de sessões ( 45min)</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Total de sessões</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Total de solicitações</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Média de alunos por sessão</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050" b="1" kern="100" dirty="0">
                          <a:solidFill>
                            <a:schemeClr val="bg1"/>
                          </a:solidFill>
                          <a:effectLst/>
                          <a:latin typeface="Calibri"/>
                          <a:ea typeface="Calibri"/>
                          <a:cs typeface="Times New Roman"/>
                        </a:rPr>
                        <a:t>comentário</a:t>
                      </a:r>
                      <a:endParaRPr lang="pt-PT" sz="1050" kern="100" dirty="0">
                        <a:solidFill>
                          <a:schemeClr val="bg1"/>
                        </a:solidFill>
                        <a:effectLst/>
                        <a:latin typeface="Calibri"/>
                        <a:ea typeface="Calibri"/>
                        <a:cs typeface="Times New Roman"/>
                      </a:endParaRPr>
                    </a:p>
                  </a:txBody>
                  <a:tcPr marL="48256" marR="4825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142336638"/>
                  </a:ext>
                </a:extLst>
              </a:tr>
              <a:tr h="1213079">
                <a:tc>
                  <a:txBody>
                    <a:bodyPr/>
                    <a:lstStyle/>
                    <a:p>
                      <a:pPr algn="ctr">
                        <a:lnSpc>
                          <a:spcPct val="107000"/>
                        </a:lnSpc>
                        <a:spcAft>
                          <a:spcPts val="0"/>
                        </a:spcAft>
                      </a:pPr>
                      <a:r>
                        <a:rPr lang="pt-PT" sz="1050" b="1" kern="100" dirty="0">
                          <a:effectLst/>
                          <a:latin typeface="Calibri"/>
                          <a:ea typeface="Calibri"/>
                          <a:cs typeface="Times New Roman"/>
                        </a:rPr>
                        <a:t>10ºA</a:t>
                      </a:r>
                      <a:endParaRPr lang="pt-PT" sz="1050" kern="100" dirty="0">
                        <a:effectLst/>
                        <a:latin typeface="Calibri"/>
                        <a:ea typeface="Calibri"/>
                        <a:cs typeface="Times New Roman"/>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41</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0,25</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0000"/>
                        </a:lnSpc>
                        <a:spcAft>
                          <a:spcPts val="0"/>
                        </a:spcAft>
                      </a:pPr>
                      <a:r>
                        <a:rPr lang="pt-PT" sz="1200" kern="1200" dirty="0">
                          <a:solidFill>
                            <a:schemeClr val="tx1"/>
                          </a:solidFill>
                          <a:effectLst/>
                          <a:latin typeface="+mn-lt"/>
                          <a:ea typeface="+mn-ea"/>
                          <a:cs typeface="+mn-cs"/>
                        </a:rPr>
                        <a:t>Embora a assiduidade às aulas de apoio ainda não atinja os níveis desejáveis, a docente destacou a evolução positiva dos alunos que as frequentam, uma vez que estas sessões permitem consolidar os conteúdos lecionados. As classificações obtidas até ao momento são todas positivas, refletindo o bom desempenho geral da turma.</a:t>
                      </a:r>
                      <a:endParaRPr lang="pt-PT" sz="1200" kern="100" dirty="0">
                        <a:solidFill>
                          <a:schemeClr val="tx1"/>
                        </a:solidFill>
                        <a:effectLst/>
                        <a:latin typeface="+mn-lt"/>
                        <a:ea typeface="Calibri" panose="020F0502020204030204" pitchFamily="34" charset="0"/>
                        <a:cs typeface="Times New Roman" panose="02020603050405020304" pitchFamily="18" charset="0"/>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6244755"/>
                  </a:ext>
                </a:extLst>
              </a:tr>
              <a:tr h="770206">
                <a:tc>
                  <a:txBody>
                    <a:bodyPr/>
                    <a:lstStyle/>
                    <a:p>
                      <a:pPr algn="ctr">
                        <a:lnSpc>
                          <a:spcPct val="107000"/>
                        </a:lnSpc>
                        <a:spcAft>
                          <a:spcPts val="0"/>
                        </a:spcAft>
                      </a:pPr>
                      <a:r>
                        <a:rPr lang="pt-PT" sz="1050" b="1" kern="100" dirty="0">
                          <a:effectLst/>
                          <a:latin typeface="Calibri"/>
                          <a:ea typeface="Calibri"/>
                          <a:cs typeface="Times New Roman"/>
                        </a:rPr>
                        <a:t>11ºA</a:t>
                      </a:r>
                      <a:endParaRPr lang="pt-PT" sz="1050" kern="100" dirty="0">
                        <a:effectLst/>
                        <a:latin typeface="Calibri"/>
                        <a:ea typeface="Calibri"/>
                        <a:cs typeface="Times New Roman"/>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20</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40</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just">
                        <a:lnSpc>
                          <a:spcPct val="100000"/>
                        </a:lnSpc>
                        <a:spcAft>
                          <a:spcPts val="0"/>
                        </a:spcAft>
                      </a:pPr>
                      <a:r>
                        <a:rPr lang="pt-PT" sz="1100" kern="100" dirty="0">
                          <a:solidFill>
                            <a:schemeClr val="tx1"/>
                          </a:solidFill>
                          <a:effectLst/>
                          <a:latin typeface="+mn-lt"/>
                          <a:ea typeface="Calibri"/>
                          <a:cs typeface="Times New Roman"/>
                        </a:rPr>
                        <a:t>Ao longo do primeiro período, dois alunos frequentaram o apoio assiduamente. Neste espaço, os alunos resolveram os exercícios propostos pela docente e expuseram as suas dúvidas, o que lhes permitiu uma melhor consolidação das aprendizagens.</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523737149"/>
                  </a:ext>
                </a:extLst>
              </a:tr>
              <a:tr h="2609075">
                <a:tc>
                  <a:txBody>
                    <a:bodyPr/>
                    <a:lstStyle/>
                    <a:p>
                      <a:pPr algn="ctr">
                        <a:lnSpc>
                          <a:spcPct val="107000"/>
                        </a:lnSpc>
                        <a:spcAft>
                          <a:spcPts val="0"/>
                        </a:spcAft>
                      </a:pPr>
                      <a:r>
                        <a:rPr lang="pt-PT" sz="1050" b="1" kern="100" dirty="0">
                          <a:effectLst/>
                          <a:latin typeface="Calibri"/>
                          <a:ea typeface="Calibri"/>
                          <a:cs typeface="Times New Roman"/>
                        </a:rPr>
                        <a:t>12ºA</a:t>
                      </a:r>
                      <a:endParaRPr lang="pt-PT" sz="1050" kern="100" dirty="0">
                        <a:effectLst/>
                        <a:latin typeface="Calibri"/>
                        <a:ea typeface="Calibri"/>
                        <a:cs typeface="Times New Roman"/>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2</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19</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133</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gn="ctr">
                        <a:lnSpc>
                          <a:spcPct val="107000"/>
                        </a:lnSpc>
                        <a:spcAft>
                          <a:spcPts val="0"/>
                        </a:spcAft>
                      </a:pPr>
                      <a:r>
                        <a:rPr lang="pt-PT" sz="1050" kern="100" dirty="0">
                          <a:solidFill>
                            <a:schemeClr val="tx1"/>
                          </a:solidFill>
                          <a:effectLst/>
                          <a:latin typeface="Calibri"/>
                          <a:ea typeface="Calibri"/>
                          <a:cs typeface="Times New Roman"/>
                        </a:rPr>
                        <a:t>6,50</a:t>
                      </a: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marL="0" marR="0" indent="0" algn="just" defTabSz="914400" rtl="0" eaLnBrk="1" fontAlgn="auto" latinLnBrk="0" hangingPunct="1">
                        <a:lnSpc>
                          <a:spcPct val="100000"/>
                        </a:lnSpc>
                        <a:spcBef>
                          <a:spcPts val="1200"/>
                        </a:spcBef>
                        <a:spcAft>
                          <a:spcPts val="800"/>
                        </a:spcAft>
                        <a:buClrTx/>
                        <a:buSzTx/>
                        <a:buFontTx/>
                        <a:buNone/>
                        <a:tabLst/>
                        <a:defRPr/>
                      </a:pPr>
                      <a:r>
                        <a:rPr lang="pt-PT" sz="1100" kern="100" dirty="0">
                          <a:solidFill>
                            <a:schemeClr val="tx1"/>
                          </a:solidFill>
                          <a:effectLst/>
                          <a:latin typeface="+mn-lt"/>
                          <a:ea typeface="Calibri"/>
                          <a:cs typeface="Times New Roman"/>
                        </a:rPr>
                        <a:t>Ao longo do primeiro período, em média, sete alunos frequentaram o apoio. Neste espaço, os alunos resolveram os exercícios propostos pela docente e expuseram as suas dúvidas, o que lhes permitiu uma melhor consolidação das aprendizagens.</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48256" marR="48256"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2382669"/>
                  </a:ext>
                </a:extLst>
              </a:tr>
            </a:tbl>
          </a:graphicData>
        </a:graphic>
      </p:graphicFrame>
    </p:spTree>
    <p:extLst>
      <p:ext uri="{BB962C8B-B14F-4D97-AF65-F5344CB8AC3E}">
        <p14:creationId xmlns:p14="http://schemas.microsoft.com/office/powerpoint/2010/main" val="17786983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B632ABE2-C1A4-AD45-6B1E-B8968F763745}"/>
              </a:ext>
            </a:extLst>
          </p:cNvPr>
          <p:cNvSpPr txBox="1"/>
          <p:nvPr/>
        </p:nvSpPr>
        <p:spPr>
          <a:xfrm>
            <a:off x="2349755" y="753408"/>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3.16-  Oficinas - secundário</a:t>
            </a:r>
            <a:endParaRPr lang="pt-PT" sz="1350">
              <a:solidFill>
                <a:schemeClr val="bg1"/>
              </a:solidFill>
              <a:latin typeface="Arial Black" panose="020B0A04020102020204" pitchFamily="34" charset="0"/>
              <a:ea typeface="Times New Roman" panose="02020603050405020304" pitchFamily="18" charset="0"/>
            </a:endParaRPr>
          </a:p>
        </p:txBody>
      </p:sp>
      <p:pic>
        <p:nvPicPr>
          <p:cNvPr id="7" name="Imagem 6">
            <a:extLst>
              <a:ext uri="{FF2B5EF4-FFF2-40B4-BE49-F238E27FC236}">
                <a16:creationId xmlns:a16="http://schemas.microsoft.com/office/drawing/2014/main" id="{50332C1D-3D3A-4AD3-9ED6-A2CFCCDD3D93}"/>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8" name="Tabela 7">
            <a:extLst>
              <a:ext uri="{FF2B5EF4-FFF2-40B4-BE49-F238E27FC236}">
                <a16:creationId xmlns:a16="http://schemas.microsoft.com/office/drawing/2014/main" id="{B7859C95-B542-462B-8CC7-6814880734DB}"/>
              </a:ext>
            </a:extLst>
          </p:cNvPr>
          <p:cNvGraphicFramePr>
            <a:graphicFrameLocks noGrp="1"/>
          </p:cNvGraphicFramePr>
          <p:nvPr>
            <p:extLst>
              <p:ext uri="{D42A27DB-BD31-4B8C-83A1-F6EECF244321}">
                <p14:modId xmlns:p14="http://schemas.microsoft.com/office/powerpoint/2010/main" val="4221086650"/>
              </p:ext>
            </p:extLst>
          </p:nvPr>
        </p:nvGraphicFramePr>
        <p:xfrm>
          <a:off x="453535" y="2093119"/>
          <a:ext cx="8851830" cy="2373893"/>
        </p:xfrm>
        <a:graphic>
          <a:graphicData uri="http://schemas.openxmlformats.org/drawingml/2006/table">
            <a:tbl>
              <a:tblPr firstRow="1" firstCol="1" bandRow="1"/>
              <a:tblGrid>
                <a:gridCol w="663049">
                  <a:extLst>
                    <a:ext uri="{9D8B030D-6E8A-4147-A177-3AD203B41FA5}">
                      <a16:colId xmlns:a16="http://schemas.microsoft.com/office/drawing/2014/main" val="1383798798"/>
                    </a:ext>
                  </a:extLst>
                </a:gridCol>
                <a:gridCol w="1051353">
                  <a:extLst>
                    <a:ext uri="{9D8B030D-6E8A-4147-A177-3AD203B41FA5}">
                      <a16:colId xmlns:a16="http://schemas.microsoft.com/office/drawing/2014/main" val="3464135253"/>
                    </a:ext>
                  </a:extLst>
                </a:gridCol>
                <a:gridCol w="998236">
                  <a:extLst>
                    <a:ext uri="{9D8B030D-6E8A-4147-A177-3AD203B41FA5}">
                      <a16:colId xmlns:a16="http://schemas.microsoft.com/office/drawing/2014/main" val="3692826523"/>
                    </a:ext>
                  </a:extLst>
                </a:gridCol>
                <a:gridCol w="1080049">
                  <a:extLst>
                    <a:ext uri="{9D8B030D-6E8A-4147-A177-3AD203B41FA5}">
                      <a16:colId xmlns:a16="http://schemas.microsoft.com/office/drawing/2014/main" val="1793007721"/>
                    </a:ext>
                  </a:extLst>
                </a:gridCol>
                <a:gridCol w="1045248">
                  <a:extLst>
                    <a:ext uri="{9D8B030D-6E8A-4147-A177-3AD203B41FA5}">
                      <a16:colId xmlns:a16="http://schemas.microsoft.com/office/drawing/2014/main" val="513392963"/>
                    </a:ext>
                  </a:extLst>
                </a:gridCol>
                <a:gridCol w="4013895">
                  <a:extLst>
                    <a:ext uri="{9D8B030D-6E8A-4147-A177-3AD203B41FA5}">
                      <a16:colId xmlns:a16="http://schemas.microsoft.com/office/drawing/2014/main" val="1616243534"/>
                    </a:ext>
                  </a:extLst>
                </a:gridCol>
              </a:tblGrid>
              <a:tr h="434095">
                <a:tc gridSpan="6">
                  <a:txBody>
                    <a:bodyPr/>
                    <a:lstStyle/>
                    <a:p>
                      <a:pPr algn="ctr">
                        <a:lnSpc>
                          <a:spcPct val="107000"/>
                        </a:lnSpc>
                        <a:spcAft>
                          <a:spcPts val="0"/>
                        </a:spcAft>
                      </a:pPr>
                      <a:r>
                        <a:rPr lang="pt-PT" sz="1400" b="1" kern="100">
                          <a:solidFill>
                            <a:schemeClr val="bg1"/>
                          </a:solidFill>
                          <a:effectLst/>
                          <a:latin typeface="+mn-lt"/>
                          <a:ea typeface="Calibri" panose="020F0502020204030204" pitchFamily="34" charset="0"/>
                          <a:cs typeface="Times New Roman" panose="02020603050405020304" pitchFamily="18" charset="0"/>
                        </a:rPr>
                        <a:t>Análise da Oficina de </a:t>
                      </a:r>
                      <a:r>
                        <a:rPr lang="pt-PT" sz="1400" b="1" kern="100" err="1">
                          <a:solidFill>
                            <a:schemeClr val="bg1"/>
                          </a:solidFill>
                          <a:effectLst/>
                          <a:latin typeface="+mn-lt"/>
                          <a:ea typeface="Calibri" panose="020F0502020204030204" pitchFamily="34" charset="0"/>
                          <a:cs typeface="Times New Roman" panose="02020603050405020304" pitchFamily="18" charset="0"/>
                        </a:rPr>
                        <a:t>FQ</a:t>
                      </a:r>
                      <a:r>
                        <a:rPr lang="pt-PT" sz="1400" b="1" kern="100">
                          <a:solidFill>
                            <a:schemeClr val="bg1"/>
                          </a:solidFill>
                          <a:effectLst/>
                          <a:latin typeface="+mn-lt"/>
                          <a:ea typeface="Calibri" panose="020F0502020204030204" pitchFamily="34" charset="0"/>
                          <a:cs typeface="Times New Roman" panose="02020603050405020304" pitchFamily="18" charset="0"/>
                        </a:rPr>
                        <a:t> A - secundário</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859373956"/>
                  </a:ext>
                </a:extLst>
              </a:tr>
              <a:tr h="509803">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docente</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nº de sessões ( 45min)</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Total de sessões</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Total de solicitações</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Média de alunos por sessão</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200" b="1" kern="100">
                          <a:solidFill>
                            <a:schemeClr val="bg1"/>
                          </a:solidFill>
                          <a:effectLst/>
                          <a:latin typeface="+mn-lt"/>
                          <a:ea typeface="Calibri" panose="020F0502020204030204" pitchFamily="34" charset="0"/>
                          <a:cs typeface="Times New Roman" panose="02020603050405020304" pitchFamily="18" charset="0"/>
                        </a:rPr>
                        <a:t>comentário</a:t>
                      </a:r>
                      <a:endParaRPr lang="pt-PT" sz="1200" kern="100">
                        <a:solidFill>
                          <a:schemeClr val="bg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2938869427"/>
                  </a:ext>
                </a:extLst>
              </a:tr>
              <a:tr h="853721">
                <a:tc>
                  <a:txBody>
                    <a:bodyPr/>
                    <a:lstStyle/>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Graciete</a:t>
                      </a:r>
                      <a:endParaRPr lang="pt-PT" sz="1200" kern="100" dirty="0">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Alves</a:t>
                      </a:r>
                    </a:p>
                    <a:p>
                      <a:pPr algn="ctr">
                        <a:lnSpc>
                          <a:spcPct val="107000"/>
                        </a:lnSpc>
                        <a:spcAft>
                          <a:spcPts val="0"/>
                        </a:spcAft>
                      </a:pPr>
                      <a:r>
                        <a:rPr lang="pt-PT" sz="1200" b="1" kern="100" dirty="0">
                          <a:effectLst/>
                          <a:latin typeface="+mn-lt"/>
                          <a:ea typeface="Calibri" panose="020F0502020204030204" pitchFamily="34" charset="0"/>
                          <a:cs typeface="Times New Roman" panose="02020603050405020304" pitchFamily="18" charset="0"/>
                        </a:rPr>
                        <a:t>10ºA</a:t>
                      </a:r>
                      <a:endParaRPr lang="pt-PT" sz="1200" kern="100" dirty="0">
                        <a:effectLst/>
                        <a:latin typeface="+mn-lt"/>
                        <a:ea typeface="Calibri" panose="020F0502020204030204" pitchFamily="34" charset="0"/>
                        <a:cs typeface="Times New Roman" panose="02020603050405020304" pitchFamily="18" charset="0"/>
                      </a:endParaRP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21</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6</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1,14</a:t>
                      </a:r>
                    </a:p>
                  </a:txBody>
                  <a:tcPr marL="65939" marR="659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200" kern="100" dirty="0">
                          <a:solidFill>
                            <a:schemeClr val="tx1"/>
                          </a:solidFill>
                          <a:effectLst/>
                          <a:latin typeface="+mn-lt"/>
                          <a:ea typeface="Calibri" panose="020F0502020204030204" pitchFamily="34" charset="0"/>
                          <a:cs typeface="Times New Roman" panose="02020603050405020304" pitchFamily="18" charset="0"/>
                        </a:rPr>
                        <a:t>A docente responsável pela oficina de Física e Química A referiu que esta medida de apoio decorreu à terça-feira e à quarta-feira, em períodos de quarenta e cinco minutos cada dia, e foi frequentada pelas duas alunas inscritas na disciplina pontualmente e em vésperas de momentos formais de avaliação. Nestas sessões procedeu-se ao esclarecimento de dúvidas e à resolução de exercícios.</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701613717"/>
                  </a:ext>
                </a:extLst>
              </a:tr>
            </a:tbl>
          </a:graphicData>
        </a:graphic>
      </p:graphicFrame>
    </p:spTree>
    <p:extLst>
      <p:ext uri="{BB962C8B-B14F-4D97-AF65-F5344CB8AC3E}">
        <p14:creationId xmlns:p14="http://schemas.microsoft.com/office/powerpoint/2010/main" val="22145908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B632ABE2-C1A4-AD45-6B1E-B8968F763745}"/>
              </a:ext>
            </a:extLst>
          </p:cNvPr>
          <p:cNvSpPr txBox="1"/>
          <p:nvPr/>
        </p:nvSpPr>
        <p:spPr>
          <a:xfrm>
            <a:off x="2349755" y="753408"/>
            <a:ext cx="4175710" cy="300082"/>
          </a:xfrm>
          <a:prstGeom prst="rect">
            <a:avLst/>
          </a:prstGeom>
          <a:solidFill>
            <a:schemeClr val="accent5">
              <a:lumMod val="50000"/>
            </a:schemeClr>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3.21-  MEDIATECA</a:t>
            </a:r>
            <a:endParaRPr lang="pt-PT" sz="1350">
              <a:solidFill>
                <a:schemeClr val="bg1"/>
              </a:solidFill>
              <a:latin typeface="Arial Black" panose="020B0A04020102020204" pitchFamily="34" charset="0"/>
              <a:ea typeface="Times New Roman" panose="02020603050405020304" pitchFamily="18" charset="0"/>
            </a:endParaRPr>
          </a:p>
        </p:txBody>
      </p:sp>
      <p:pic>
        <p:nvPicPr>
          <p:cNvPr id="7" name="Imagem 6">
            <a:extLst>
              <a:ext uri="{FF2B5EF4-FFF2-40B4-BE49-F238E27FC236}">
                <a16:creationId xmlns:a16="http://schemas.microsoft.com/office/drawing/2014/main" id="{50332C1D-3D3A-4AD3-9ED6-A2CFCCDD3D93}"/>
              </a:ext>
            </a:extLst>
          </p:cNvPr>
          <p:cNvPicPr>
            <a:picLocks noChangeAspect="1"/>
          </p:cNvPicPr>
          <p:nvPr/>
        </p:nvPicPr>
        <p:blipFill>
          <a:blip r:embed="rId2"/>
          <a:stretch>
            <a:fillRect/>
          </a:stretch>
        </p:blipFill>
        <p:spPr>
          <a:xfrm>
            <a:off x="7317867" y="-525313"/>
            <a:ext cx="3359187" cy="2773920"/>
          </a:xfrm>
          <a:prstGeom prst="rect">
            <a:avLst/>
          </a:prstGeom>
        </p:spPr>
      </p:pic>
      <p:graphicFrame>
        <p:nvGraphicFramePr>
          <p:cNvPr id="2" name="Tabela 1">
            <a:extLst>
              <a:ext uri="{FF2B5EF4-FFF2-40B4-BE49-F238E27FC236}">
                <a16:creationId xmlns:a16="http://schemas.microsoft.com/office/drawing/2014/main" id="{3EF6CC5A-19BA-48C2-9758-70A096AB30F8}"/>
              </a:ext>
            </a:extLst>
          </p:cNvPr>
          <p:cNvGraphicFramePr>
            <a:graphicFrameLocks noGrp="1"/>
          </p:cNvGraphicFramePr>
          <p:nvPr>
            <p:extLst>
              <p:ext uri="{D42A27DB-BD31-4B8C-83A1-F6EECF244321}">
                <p14:modId xmlns:p14="http://schemas.microsoft.com/office/powerpoint/2010/main" val="2501938670"/>
              </p:ext>
            </p:extLst>
          </p:nvPr>
        </p:nvGraphicFramePr>
        <p:xfrm>
          <a:off x="681038" y="2249967"/>
          <a:ext cx="8543924" cy="1437815"/>
        </p:xfrm>
        <a:graphic>
          <a:graphicData uri="http://schemas.openxmlformats.org/drawingml/2006/table">
            <a:tbl>
              <a:tblPr firstRow="1" firstCol="1" bandRow="1"/>
              <a:tblGrid>
                <a:gridCol w="788820">
                  <a:extLst>
                    <a:ext uri="{9D8B030D-6E8A-4147-A177-3AD203B41FA5}">
                      <a16:colId xmlns:a16="http://schemas.microsoft.com/office/drawing/2014/main" val="3016146405"/>
                    </a:ext>
                  </a:extLst>
                </a:gridCol>
                <a:gridCol w="1037311">
                  <a:extLst>
                    <a:ext uri="{9D8B030D-6E8A-4147-A177-3AD203B41FA5}">
                      <a16:colId xmlns:a16="http://schemas.microsoft.com/office/drawing/2014/main" val="2525699904"/>
                    </a:ext>
                  </a:extLst>
                </a:gridCol>
                <a:gridCol w="986025">
                  <a:extLst>
                    <a:ext uri="{9D8B030D-6E8A-4147-A177-3AD203B41FA5}">
                      <a16:colId xmlns:a16="http://schemas.microsoft.com/office/drawing/2014/main" val="143394363"/>
                    </a:ext>
                  </a:extLst>
                </a:gridCol>
                <a:gridCol w="1073943">
                  <a:extLst>
                    <a:ext uri="{9D8B030D-6E8A-4147-A177-3AD203B41FA5}">
                      <a16:colId xmlns:a16="http://schemas.microsoft.com/office/drawing/2014/main" val="932051060"/>
                    </a:ext>
                  </a:extLst>
                </a:gridCol>
                <a:gridCol w="1033648">
                  <a:extLst>
                    <a:ext uri="{9D8B030D-6E8A-4147-A177-3AD203B41FA5}">
                      <a16:colId xmlns:a16="http://schemas.microsoft.com/office/drawing/2014/main" val="2610664232"/>
                    </a:ext>
                  </a:extLst>
                </a:gridCol>
                <a:gridCol w="3624177">
                  <a:extLst>
                    <a:ext uri="{9D8B030D-6E8A-4147-A177-3AD203B41FA5}">
                      <a16:colId xmlns:a16="http://schemas.microsoft.com/office/drawing/2014/main" val="3155759591"/>
                    </a:ext>
                  </a:extLst>
                </a:gridCol>
              </a:tblGrid>
              <a:tr h="434095">
                <a:tc gridSpan="6">
                  <a:txBody>
                    <a:bodyPr/>
                    <a:lstStyle/>
                    <a:p>
                      <a:pPr algn="ctr">
                        <a:lnSpc>
                          <a:spcPct val="107000"/>
                        </a:lnSpc>
                        <a:spcAft>
                          <a:spcPts val="0"/>
                        </a:spcAft>
                      </a:pPr>
                      <a:r>
                        <a:rPr lang="pt-PT" sz="1300" b="1" kern="100" dirty="0">
                          <a:solidFill>
                            <a:srgbClr val="FFFFFF"/>
                          </a:solidFill>
                          <a:effectLst/>
                          <a:latin typeface="+mn-lt"/>
                          <a:ea typeface="Calibri"/>
                          <a:cs typeface="Times New Roman"/>
                        </a:rPr>
                        <a:t>MEDIATECA</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514722768"/>
                  </a:ext>
                </a:extLst>
              </a:tr>
              <a:tr h="422060">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docente</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nº de sessões </a:t>
                      </a:r>
                    </a:p>
                    <a:p>
                      <a:pPr algn="ctr">
                        <a:lnSpc>
                          <a:spcPct val="107000"/>
                        </a:lnSpc>
                        <a:spcAft>
                          <a:spcPts val="0"/>
                        </a:spcAft>
                      </a:pPr>
                      <a:r>
                        <a:rPr lang="pt-PT" sz="800" b="1" kern="100" dirty="0">
                          <a:solidFill>
                            <a:srgbClr val="FFFFFF"/>
                          </a:solidFill>
                          <a:effectLst/>
                          <a:latin typeface="+mn-lt"/>
                          <a:ea typeface="Calibri"/>
                          <a:cs typeface="Times New Roman"/>
                        </a:rPr>
                        <a:t>( 45min)</a:t>
                      </a:r>
                      <a:endParaRPr lang="pt-PT" sz="8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Total de sessões</a:t>
                      </a:r>
                      <a:endParaRPr lang="pt-PT" sz="8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Nº de alunos que compareceram:</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800" b="1" kern="100" dirty="0">
                          <a:solidFill>
                            <a:srgbClr val="FFFFFF"/>
                          </a:solidFill>
                          <a:effectLst/>
                          <a:latin typeface="+mn-lt"/>
                          <a:ea typeface="Calibri"/>
                          <a:cs typeface="Times New Roman"/>
                        </a:rPr>
                        <a:t>Média de alunos por segmento:</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tc>
                  <a:txBody>
                    <a:bodyPr/>
                    <a:lstStyle/>
                    <a:p>
                      <a:pPr algn="ctr">
                        <a:lnSpc>
                          <a:spcPct val="107000"/>
                        </a:lnSpc>
                        <a:spcAft>
                          <a:spcPts val="0"/>
                        </a:spcAft>
                      </a:pPr>
                      <a:r>
                        <a:rPr lang="pt-PT" sz="1100" b="1" kern="100" dirty="0">
                          <a:solidFill>
                            <a:srgbClr val="FFFFFF"/>
                          </a:solidFill>
                          <a:effectLst/>
                          <a:latin typeface="+mn-lt"/>
                          <a:ea typeface="Calibri"/>
                          <a:cs typeface="Times New Roman"/>
                        </a:rPr>
                        <a:t>comentário</a:t>
                      </a:r>
                      <a:endParaRPr lang="pt-PT" sz="1100" kern="100" dirty="0">
                        <a:effectLst/>
                        <a:latin typeface="+mn-lt"/>
                        <a:ea typeface="Calibri"/>
                        <a:cs typeface="Times New Roman"/>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F5496"/>
                    </a:solidFill>
                  </a:tcPr>
                </a:tc>
                <a:extLst>
                  <a:ext uri="{0D108BD9-81ED-4DB2-BD59-A6C34878D82A}">
                    <a16:rowId xmlns:a16="http://schemas.microsoft.com/office/drawing/2014/main" val="806180264"/>
                  </a:ext>
                </a:extLst>
              </a:tr>
              <a:tr h="581660">
                <a:tc>
                  <a:txBody>
                    <a:bodyPr/>
                    <a:lstStyle/>
                    <a:p>
                      <a:pPr algn="ctr">
                        <a:lnSpc>
                          <a:spcPct val="107000"/>
                        </a:lnSpc>
                        <a:spcAft>
                          <a:spcPts val="0"/>
                        </a:spcAft>
                      </a:pPr>
                      <a:r>
                        <a:rPr lang="pt-PT" sz="1100" b="0" kern="100" dirty="0" err="1">
                          <a:solidFill>
                            <a:schemeClr val="tx1"/>
                          </a:solidFill>
                          <a:effectLst/>
                          <a:latin typeface="+mn-lt"/>
                          <a:ea typeface="Calibri"/>
                          <a:cs typeface="Times New Roman"/>
                        </a:rPr>
                        <a:t>Kathleen</a:t>
                      </a:r>
                      <a:r>
                        <a:rPr lang="pt-PT" sz="1100" b="0" kern="100" dirty="0">
                          <a:solidFill>
                            <a:schemeClr val="tx1"/>
                          </a:solidFill>
                          <a:effectLst/>
                          <a:latin typeface="+mn-lt"/>
                          <a:ea typeface="Calibri"/>
                          <a:cs typeface="Times New Roman"/>
                        </a:rPr>
                        <a:t> Gomes</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2</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20</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a:cs typeface="Times New Roman"/>
                        </a:rPr>
                        <a:t>5</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kern="100" dirty="0">
                          <a:solidFill>
                            <a:schemeClr val="tx1"/>
                          </a:solidFill>
                          <a:effectLst/>
                          <a:latin typeface="+mn-lt"/>
                          <a:ea typeface="Calibri" panose="020F0502020204030204" pitchFamily="34" charset="0"/>
                          <a:cs typeface="Times New Roman" panose="02020603050405020304" pitchFamily="18" charset="0"/>
                        </a:rPr>
                        <a:t>0.25</a:t>
                      </a: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endParaRPr lang="pt-PT" sz="1050" kern="100" dirty="0">
                        <a:solidFill>
                          <a:schemeClr val="tx1"/>
                        </a:solidFill>
                        <a:effectLst/>
                        <a:latin typeface="+mn-lt"/>
                        <a:ea typeface="Calibri" panose="020F0502020204030204" pitchFamily="34" charset="0"/>
                        <a:cs typeface="Times New Roman" panose="02020603050405020304" pitchFamily="18" charset="0"/>
                      </a:endParaRPr>
                    </a:p>
                  </a:txBody>
                  <a:tcPr marL="65939" marR="6593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911740716"/>
                  </a:ext>
                </a:extLst>
              </a:tr>
            </a:tbl>
          </a:graphicData>
        </a:graphic>
      </p:graphicFrame>
    </p:spTree>
    <p:extLst>
      <p:ext uri="{BB962C8B-B14F-4D97-AF65-F5344CB8AC3E}">
        <p14:creationId xmlns:p14="http://schemas.microsoft.com/office/powerpoint/2010/main" val="12151601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7084C34E-8DF8-47FB-AE49-221CD211C39D}"/>
              </a:ext>
            </a:extLst>
          </p:cNvPr>
          <p:cNvGraphicFramePr>
            <a:graphicFrameLocks noGrp="1"/>
          </p:cNvGraphicFramePr>
          <p:nvPr>
            <p:extLst>
              <p:ext uri="{D42A27DB-BD31-4B8C-83A1-F6EECF244321}">
                <p14:modId xmlns:p14="http://schemas.microsoft.com/office/powerpoint/2010/main" val="9999183"/>
              </p:ext>
            </p:extLst>
          </p:nvPr>
        </p:nvGraphicFramePr>
        <p:xfrm>
          <a:off x="457200" y="188259"/>
          <a:ext cx="9368120" cy="5669435"/>
        </p:xfrm>
        <a:graphic>
          <a:graphicData uri="http://schemas.openxmlformats.org/drawingml/2006/table">
            <a:tbl>
              <a:tblPr firstRow="1" firstCol="1" bandRow="1">
                <a:tableStyleId>{5C22544A-7EE6-4342-B048-85BDC9FD1C3A}</a:tableStyleId>
              </a:tblPr>
              <a:tblGrid>
                <a:gridCol w="869698">
                  <a:extLst>
                    <a:ext uri="{9D8B030D-6E8A-4147-A177-3AD203B41FA5}">
                      <a16:colId xmlns:a16="http://schemas.microsoft.com/office/drawing/2014/main" val="3382606038"/>
                    </a:ext>
                  </a:extLst>
                </a:gridCol>
                <a:gridCol w="546726">
                  <a:extLst>
                    <a:ext uri="{9D8B030D-6E8A-4147-A177-3AD203B41FA5}">
                      <a16:colId xmlns:a16="http://schemas.microsoft.com/office/drawing/2014/main" val="2561221022"/>
                    </a:ext>
                  </a:extLst>
                </a:gridCol>
                <a:gridCol w="289584">
                  <a:extLst>
                    <a:ext uri="{9D8B030D-6E8A-4147-A177-3AD203B41FA5}">
                      <a16:colId xmlns:a16="http://schemas.microsoft.com/office/drawing/2014/main" val="587083093"/>
                    </a:ext>
                  </a:extLst>
                </a:gridCol>
                <a:gridCol w="176580">
                  <a:extLst>
                    <a:ext uri="{9D8B030D-6E8A-4147-A177-3AD203B41FA5}">
                      <a16:colId xmlns:a16="http://schemas.microsoft.com/office/drawing/2014/main" val="3068888690"/>
                    </a:ext>
                  </a:extLst>
                </a:gridCol>
                <a:gridCol w="246790">
                  <a:extLst>
                    <a:ext uri="{9D8B030D-6E8A-4147-A177-3AD203B41FA5}">
                      <a16:colId xmlns:a16="http://schemas.microsoft.com/office/drawing/2014/main" val="2004325373"/>
                    </a:ext>
                  </a:extLst>
                </a:gridCol>
                <a:gridCol w="423370">
                  <a:extLst>
                    <a:ext uri="{9D8B030D-6E8A-4147-A177-3AD203B41FA5}">
                      <a16:colId xmlns:a16="http://schemas.microsoft.com/office/drawing/2014/main" val="934105290"/>
                    </a:ext>
                  </a:extLst>
                </a:gridCol>
                <a:gridCol w="423370">
                  <a:extLst>
                    <a:ext uri="{9D8B030D-6E8A-4147-A177-3AD203B41FA5}">
                      <a16:colId xmlns:a16="http://schemas.microsoft.com/office/drawing/2014/main" val="4229698485"/>
                    </a:ext>
                  </a:extLst>
                </a:gridCol>
                <a:gridCol w="2604180">
                  <a:extLst>
                    <a:ext uri="{9D8B030D-6E8A-4147-A177-3AD203B41FA5}">
                      <a16:colId xmlns:a16="http://schemas.microsoft.com/office/drawing/2014/main" val="58613989"/>
                    </a:ext>
                  </a:extLst>
                </a:gridCol>
                <a:gridCol w="1699043">
                  <a:extLst>
                    <a:ext uri="{9D8B030D-6E8A-4147-A177-3AD203B41FA5}">
                      <a16:colId xmlns:a16="http://schemas.microsoft.com/office/drawing/2014/main" val="222177471"/>
                    </a:ext>
                  </a:extLst>
                </a:gridCol>
                <a:gridCol w="959224">
                  <a:extLst>
                    <a:ext uri="{9D8B030D-6E8A-4147-A177-3AD203B41FA5}">
                      <a16:colId xmlns:a16="http://schemas.microsoft.com/office/drawing/2014/main" val="420002753"/>
                    </a:ext>
                  </a:extLst>
                </a:gridCol>
                <a:gridCol w="1129555">
                  <a:extLst>
                    <a:ext uri="{9D8B030D-6E8A-4147-A177-3AD203B41FA5}">
                      <a16:colId xmlns:a16="http://schemas.microsoft.com/office/drawing/2014/main" val="2523311361"/>
                    </a:ext>
                  </a:extLst>
                </a:gridCol>
              </a:tblGrid>
              <a:tr h="343928">
                <a:tc>
                  <a:txBody>
                    <a:bodyPr/>
                    <a:lstStyle/>
                    <a:p>
                      <a:pP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pPr algn="ctr">
                        <a:spcAft>
                          <a:spcPts val="0"/>
                        </a:spcAft>
                      </a:pPr>
                      <a:endParaRPr lang="pt-PT" sz="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3243008"/>
                  </a:ext>
                </a:extLst>
              </a:tr>
              <a:tr h="368495">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rowSpan="2" hMerge="1">
                  <a:txBody>
                    <a:bodyPr/>
                    <a:lstStyle/>
                    <a:p>
                      <a:endParaRPr lang="pt-PT"/>
                    </a:p>
                  </a:txBody>
                  <a:tcPr/>
                </a:tc>
                <a:tc gridSpan="4">
                  <a:txBody>
                    <a:bodyPr/>
                    <a:lstStyle/>
                    <a:p>
                      <a:pPr algn="l"/>
                      <a:r>
                        <a:rPr lang="pt-PT" sz="1200" dirty="0">
                          <a:effectLst/>
                        </a:rPr>
                        <a:t>Avaliação da medida</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2918679318"/>
                  </a:ext>
                </a:extLst>
              </a:tr>
              <a:tr h="167051">
                <a:tc vMerge="1">
                  <a:txBody>
                    <a:bodyPr/>
                    <a:lstStyle/>
                    <a:p>
                      <a:endParaRPr lang="pt-PT"/>
                    </a:p>
                  </a:txBody>
                  <a:tcPr/>
                </a:tc>
                <a:tc vMerge="1">
                  <a:txBody>
                    <a:bodyPr/>
                    <a:lstStyle/>
                    <a:p>
                      <a:endParaRPr lang="pt-PT"/>
                    </a:p>
                  </a:txBody>
                  <a:tcPr/>
                </a:tc>
                <a:tc gridSpan="2" vMerge="1">
                  <a:txBody>
                    <a:bodyPr/>
                    <a:lstStyle/>
                    <a:p>
                      <a:endParaRPr lang="pt-PT"/>
                    </a:p>
                  </a:txBody>
                  <a:tcPr/>
                </a:tc>
                <a:tc hMerge="1" vMerge="1">
                  <a:txBody>
                    <a:bodyPr/>
                    <a:lstStyle/>
                    <a:p>
                      <a:endParaRPr lang="pt-PT"/>
                    </a:p>
                  </a:txBody>
                  <a:tcPr/>
                </a:tc>
                <a:tc>
                  <a:txBody>
                    <a:bodyPr/>
                    <a:lstStyle/>
                    <a:p>
                      <a:r>
                        <a:rPr lang="pt-PT" sz="1200">
                          <a:effectLst/>
                        </a:rPr>
                        <a:t>Ins.</a:t>
                      </a:r>
                      <a:endParaRPr lang="pt-PT"/>
                    </a:p>
                  </a:txBody>
                  <a:tcPr marL="10741" marR="10741" marT="0" marB="0"/>
                </a:tc>
                <a:tc>
                  <a:txBody>
                    <a:bodyPr/>
                    <a:lstStyle/>
                    <a:p>
                      <a:r>
                        <a:rPr lang="pt-PT" sz="1200">
                          <a:effectLst/>
                        </a:rPr>
                        <a:t>Suf.</a:t>
                      </a:r>
                      <a:endParaRPr lang="pt-PT"/>
                    </a:p>
                  </a:txBody>
                  <a:tcPr marL="10741" marR="10741" marT="0" marB="0"/>
                </a:tc>
                <a:tc>
                  <a:txBody>
                    <a:bodyPr/>
                    <a:lstStyle/>
                    <a:p>
                      <a:r>
                        <a:rPr lang="pt-PT" sz="1200" dirty="0">
                          <a:effectLst/>
                        </a:rPr>
                        <a:t>Bom</a:t>
                      </a:r>
                      <a:endParaRPr lang="pt-PT" dirty="0"/>
                    </a:p>
                  </a:txBody>
                  <a:tcPr marL="10741" marR="10741" marT="0" marB="0"/>
                </a:tc>
                <a:tc>
                  <a:txBody>
                    <a:bodyPr/>
                    <a:lstStyle/>
                    <a:p>
                      <a:r>
                        <a:rPr lang="pt-PT" sz="1200" dirty="0">
                          <a:effectLst/>
                        </a:rPr>
                        <a:t>Muito bom</a:t>
                      </a:r>
                      <a:endParaRPr lang="pt-PT" dirty="0"/>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 </a:t>
                      </a:r>
                      <a:endParaRPr lang="pt-PT" dirty="0"/>
                    </a:p>
                  </a:txBody>
                  <a:tcPr marL="10741" marR="10741" marT="0" marB="0"/>
                </a:tc>
                <a:extLst>
                  <a:ext uri="{0D108BD9-81ED-4DB2-BD59-A6C34878D82A}">
                    <a16:rowId xmlns:a16="http://schemas.microsoft.com/office/drawing/2014/main" val="3395259806"/>
                  </a:ext>
                </a:extLst>
              </a:tr>
              <a:tr h="3872606">
                <a:tc>
                  <a:txBody>
                    <a:bodyPr/>
                    <a:lstStyle/>
                    <a:p>
                      <a:pPr>
                        <a:spcAft>
                          <a:spcPts val="0"/>
                        </a:spcAft>
                      </a:pPr>
                      <a:r>
                        <a:rPr lang="pt-PT" sz="1200">
                          <a:effectLst/>
                        </a:rPr>
                        <a:t>Inês Massa Cabral</a:t>
                      </a:r>
                    </a:p>
                    <a:p>
                      <a:pPr>
                        <a:spcAft>
                          <a:spcPts val="0"/>
                        </a:spcAft>
                      </a:pPr>
                      <a:r>
                        <a:rPr lang="pt-PT" sz="1200">
                          <a:effectLst/>
                        </a:rPr>
                        <a:t> </a:t>
                      </a:r>
                    </a:p>
                    <a:p>
                      <a:pPr>
                        <a:spcAft>
                          <a:spcPts val="0"/>
                        </a:spcAft>
                      </a:pPr>
                      <a:r>
                        <a:rPr lang="pt-PT" sz="1200">
                          <a:effectLst/>
                        </a:rPr>
                        <a:t>Carmen Café</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41</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r>
                        <a:rPr lang="pt-PT" sz="1200">
                          <a:effectLst/>
                        </a:rPr>
                        <a:t>4.º A</a:t>
                      </a:r>
                      <a:endParaRPr lang="pt-PT"/>
                    </a:p>
                  </a:txBody>
                  <a:tcPr marL="10741" marR="10741" marT="0" marB="0"/>
                </a:tc>
                <a:tc hMerge="1">
                  <a:txBody>
                    <a:bodyPr/>
                    <a:lstStyle/>
                    <a:p>
                      <a:endParaRPr lang="pt-PT"/>
                    </a:p>
                  </a:txBody>
                  <a:tcPr/>
                </a:tc>
                <a:tc>
                  <a:txBody>
                    <a:bodyPr/>
                    <a:lstStyle/>
                    <a:p>
                      <a:r>
                        <a:rPr lang="pt-PT" sz="1200">
                          <a:effectLst/>
                        </a:rPr>
                        <a:t> </a:t>
                      </a:r>
                      <a:endParaRPr lang="pt-PT"/>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 </a:t>
                      </a:r>
                      <a:endParaRPr lang="pt-PT" dirty="0"/>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dirty="0">
                          <a:effectLst/>
                        </a:rPr>
                        <a:t>Identificação</a:t>
                      </a:r>
                    </a:p>
                    <a:p>
                      <a:pPr>
                        <a:spcAft>
                          <a:spcPts val="0"/>
                        </a:spcAft>
                      </a:pPr>
                      <a:r>
                        <a:rPr lang="pt-PT" sz="1200" dirty="0">
                          <a:effectLst/>
                        </a:rPr>
                        <a:t>Números</a:t>
                      </a:r>
                    </a:p>
                    <a:p>
                      <a:pPr>
                        <a:spcAft>
                          <a:spcPts val="0"/>
                        </a:spcAft>
                      </a:pPr>
                      <a:r>
                        <a:rPr lang="pt-PT" sz="1200" dirty="0">
                          <a:effectLst/>
                        </a:rPr>
                        <a:t>Saudações</a:t>
                      </a:r>
                    </a:p>
                    <a:p>
                      <a:pPr>
                        <a:spcAft>
                          <a:spcPts val="0"/>
                        </a:spcAft>
                      </a:pPr>
                      <a:r>
                        <a:rPr lang="pt-PT" sz="1200" dirty="0">
                          <a:effectLst/>
                        </a:rPr>
                        <a:t>Material escolar</a:t>
                      </a:r>
                    </a:p>
                    <a:p>
                      <a:pPr>
                        <a:spcAft>
                          <a:spcPts val="0"/>
                        </a:spcAft>
                      </a:pPr>
                      <a:r>
                        <a:rPr lang="pt-PT" sz="1200" dirty="0">
                          <a:effectLst/>
                        </a:rPr>
                        <a:t>Cores</a:t>
                      </a:r>
                    </a:p>
                    <a:p>
                      <a:pPr>
                        <a:spcAft>
                          <a:spcPts val="0"/>
                        </a:spcAft>
                      </a:pPr>
                      <a:r>
                        <a:rPr lang="pt-PT" sz="1200" dirty="0">
                          <a:effectLst/>
                        </a:rPr>
                        <a:t>Família </a:t>
                      </a:r>
                    </a:p>
                    <a:p>
                      <a:pPr>
                        <a:spcAft>
                          <a:spcPts val="0"/>
                        </a:spcAft>
                      </a:pPr>
                      <a:r>
                        <a:rPr lang="pt-PT" sz="1200" dirty="0">
                          <a:effectLst/>
                        </a:rPr>
                        <a:t>Números de 0 a 100</a:t>
                      </a:r>
                    </a:p>
                    <a:p>
                      <a:pPr>
                        <a:spcAft>
                          <a:spcPts val="0"/>
                        </a:spcAft>
                      </a:pPr>
                      <a:r>
                        <a:rPr lang="pt-PT" sz="1200" dirty="0">
                          <a:effectLst/>
                        </a:rPr>
                        <a:t>Objetos</a:t>
                      </a:r>
                    </a:p>
                    <a:p>
                      <a:pPr>
                        <a:spcAft>
                          <a:spcPts val="0"/>
                        </a:spcAft>
                      </a:pPr>
                      <a:r>
                        <a:rPr lang="pt-PT" sz="1200" dirty="0">
                          <a:effectLst/>
                        </a:rPr>
                        <a:t>Corpo humano</a:t>
                      </a:r>
                    </a:p>
                    <a:p>
                      <a:pPr>
                        <a:spcAft>
                          <a:spcPts val="0"/>
                        </a:spcAft>
                      </a:pPr>
                      <a:r>
                        <a:rPr lang="pt-PT" sz="1200" dirty="0">
                          <a:effectLst/>
                        </a:rPr>
                        <a:t>Características físicas</a:t>
                      </a:r>
                    </a:p>
                    <a:p>
                      <a:pPr>
                        <a:spcAft>
                          <a:spcPts val="0"/>
                        </a:spcAft>
                      </a:pPr>
                      <a:r>
                        <a:rPr lang="pt-PT" sz="1200" dirty="0">
                          <a:effectLst/>
                        </a:rPr>
                        <a:t>Dias da semana</a:t>
                      </a:r>
                    </a:p>
                    <a:p>
                      <a:pPr>
                        <a:spcAft>
                          <a:spcPts val="0"/>
                        </a:spcAft>
                      </a:pPr>
                      <a:r>
                        <a:rPr lang="pt-PT" sz="1200" dirty="0">
                          <a:effectLst/>
                        </a:rPr>
                        <a:t>Meses do ano</a:t>
                      </a:r>
                    </a:p>
                    <a:p>
                      <a:pPr>
                        <a:spcAft>
                          <a:spcPts val="0"/>
                        </a:spcAft>
                      </a:pPr>
                      <a:r>
                        <a:rPr lang="pt-PT" sz="1200" dirty="0">
                          <a:effectLst/>
                        </a:rPr>
                        <a:t>Sentimentos</a:t>
                      </a:r>
                    </a:p>
                    <a:p>
                      <a:pPr>
                        <a:spcAft>
                          <a:spcPts val="0"/>
                        </a:spcAft>
                      </a:pPr>
                      <a:r>
                        <a:rPr lang="pt-PT" sz="1200" dirty="0">
                          <a:effectLst/>
                        </a:rPr>
                        <a:t>Meses do ano</a:t>
                      </a:r>
                    </a:p>
                    <a:p>
                      <a:pPr>
                        <a:spcAft>
                          <a:spcPts val="0"/>
                        </a:spcAft>
                      </a:pPr>
                      <a:r>
                        <a:rPr lang="pt-PT" sz="1200" dirty="0">
                          <a:effectLst/>
                        </a:rPr>
                        <a:t>Alimentação</a:t>
                      </a:r>
                    </a:p>
                    <a:p>
                      <a:pPr>
                        <a:spcAft>
                          <a:spcPts val="0"/>
                        </a:spcAft>
                      </a:pPr>
                      <a:r>
                        <a:rPr lang="pt-PT" sz="1200" dirty="0">
                          <a:effectLst/>
                        </a:rPr>
                        <a:t>Espaços comerciais</a:t>
                      </a:r>
                    </a:p>
                    <a:p>
                      <a:pPr>
                        <a:spcAft>
                          <a:spcPts val="0"/>
                        </a:spcAft>
                      </a:pPr>
                      <a:r>
                        <a:rPr lang="pt-PT" sz="1200" dirty="0">
                          <a:effectLst/>
                        </a:rPr>
                        <a:t>Vestuário</a:t>
                      </a:r>
                    </a:p>
                    <a:p>
                      <a:pPr>
                        <a:spcAft>
                          <a:spcPts val="0"/>
                        </a:spcAft>
                      </a:pPr>
                      <a:r>
                        <a:rPr lang="pt-PT" sz="1200" dirty="0">
                          <a:effectLst/>
                        </a:rPr>
                        <a:t>Tempo meteorológico </a:t>
                      </a:r>
                    </a:p>
                    <a:p>
                      <a:pPr>
                        <a:spcAft>
                          <a:spcPts val="0"/>
                        </a:spcAft>
                      </a:pPr>
                      <a:r>
                        <a:rPr lang="pt-PT" sz="1200" dirty="0">
                          <a:effectLst/>
                        </a:rPr>
                        <a:t>Animais</a:t>
                      </a:r>
                    </a:p>
                    <a:p>
                      <a:pPr>
                        <a:spcAft>
                          <a:spcPts val="0"/>
                        </a:spcAft>
                      </a:pPr>
                      <a:r>
                        <a:rPr lang="pt-PT" sz="1200" dirty="0">
                          <a:effectLst/>
                        </a:rPr>
                        <a:t>Meios de transporte</a:t>
                      </a:r>
                    </a:p>
                    <a:p>
                      <a:pPr>
                        <a:spcAft>
                          <a:spcPts val="0"/>
                        </a:spcAft>
                      </a:pPr>
                      <a:r>
                        <a:rPr lang="pt-PT" sz="1200" dirty="0">
                          <a:effectLst/>
                        </a:rPr>
                        <a:t>Artigos (a/as o/os)</a:t>
                      </a:r>
                    </a:p>
                    <a:p>
                      <a:pPr>
                        <a:spcAft>
                          <a:spcPts val="0"/>
                        </a:spcAft>
                      </a:pPr>
                      <a:r>
                        <a:rPr lang="pt-PT" sz="1200" dirty="0">
                          <a:effectLst/>
                        </a:rPr>
                        <a:t>Verbo ir</a:t>
                      </a:r>
                    </a:p>
                    <a:p>
                      <a:pPr>
                        <a:spcAft>
                          <a:spcPts val="0"/>
                        </a:spcAft>
                      </a:pPr>
                      <a:r>
                        <a:rPr lang="pt-PT" sz="1200" dirty="0">
                          <a:effectLst/>
                        </a:rPr>
                        <a:t>Verbo estar</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a:effectLst/>
                        </a:rPr>
                        <a:t>Búlgaro</a:t>
                      </a:r>
                    </a:p>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a:effectLst/>
                        </a:rPr>
                        <a:t>A2</a:t>
                      </a:r>
                      <a:endParaRPr lang="pt-PT"/>
                    </a:p>
                  </a:txBody>
                  <a:tcPr marL="10741" marR="10741" marT="0" marB="0"/>
                </a:tc>
                <a:extLst>
                  <a:ext uri="{0D108BD9-81ED-4DB2-BD59-A6C34878D82A}">
                    <a16:rowId xmlns:a16="http://schemas.microsoft.com/office/drawing/2014/main" val="1032166954"/>
                  </a:ext>
                </a:extLst>
              </a:tr>
              <a:tr h="546060">
                <a:tc gridSpan="11">
                  <a:txBody>
                    <a:bodyPr/>
                    <a:lstStyle/>
                    <a:p>
                      <a:pPr>
                        <a:spcAft>
                          <a:spcPts val="0"/>
                        </a:spcAft>
                      </a:pPr>
                      <a:r>
                        <a:rPr lang="pt-PT" sz="1200" dirty="0">
                          <a:effectLst/>
                        </a:rPr>
                        <a:t>Observação (opcional): indicar se considera que os tempos são suficientes para suprir as dificuldades, sugestão de metodologias e/ou materiais pedagógicos, outros aspetos que considerem pertinentes.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830991419"/>
                  </a:ext>
                </a:extLst>
              </a:tr>
            </a:tbl>
          </a:graphicData>
        </a:graphic>
      </p:graphicFrame>
    </p:spTree>
    <p:extLst>
      <p:ext uri="{BB962C8B-B14F-4D97-AF65-F5344CB8AC3E}">
        <p14:creationId xmlns:p14="http://schemas.microsoft.com/office/powerpoint/2010/main" val="31182619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771859DB-DF69-46BB-9291-EAAE1E8DEA3C}"/>
              </a:ext>
            </a:extLst>
          </p:cNvPr>
          <p:cNvGraphicFramePr>
            <a:graphicFrameLocks noGrp="1"/>
          </p:cNvGraphicFramePr>
          <p:nvPr>
            <p:extLst>
              <p:ext uri="{D42A27DB-BD31-4B8C-83A1-F6EECF244321}">
                <p14:modId xmlns:p14="http://schemas.microsoft.com/office/powerpoint/2010/main" val="108280445"/>
              </p:ext>
            </p:extLst>
          </p:nvPr>
        </p:nvGraphicFramePr>
        <p:xfrm>
          <a:off x="367553" y="226159"/>
          <a:ext cx="9036422" cy="6766560"/>
        </p:xfrm>
        <a:graphic>
          <a:graphicData uri="http://schemas.openxmlformats.org/drawingml/2006/table">
            <a:tbl>
              <a:tblPr firstRow="1" firstCol="1" bandRow="1">
                <a:tableStyleId>{5C22544A-7EE6-4342-B048-85BDC9FD1C3A}</a:tableStyleId>
              </a:tblPr>
              <a:tblGrid>
                <a:gridCol w="838904">
                  <a:extLst>
                    <a:ext uri="{9D8B030D-6E8A-4147-A177-3AD203B41FA5}">
                      <a16:colId xmlns:a16="http://schemas.microsoft.com/office/drawing/2014/main" val="547702349"/>
                    </a:ext>
                  </a:extLst>
                </a:gridCol>
                <a:gridCol w="806700">
                  <a:extLst>
                    <a:ext uri="{9D8B030D-6E8A-4147-A177-3AD203B41FA5}">
                      <a16:colId xmlns:a16="http://schemas.microsoft.com/office/drawing/2014/main" val="3359587416"/>
                    </a:ext>
                  </a:extLst>
                </a:gridCol>
                <a:gridCol w="612567">
                  <a:extLst>
                    <a:ext uri="{9D8B030D-6E8A-4147-A177-3AD203B41FA5}">
                      <a16:colId xmlns:a16="http://schemas.microsoft.com/office/drawing/2014/main" val="1030785692"/>
                    </a:ext>
                  </a:extLst>
                </a:gridCol>
                <a:gridCol w="46882">
                  <a:extLst>
                    <a:ext uri="{9D8B030D-6E8A-4147-A177-3AD203B41FA5}">
                      <a16:colId xmlns:a16="http://schemas.microsoft.com/office/drawing/2014/main" val="2458558844"/>
                    </a:ext>
                  </a:extLst>
                </a:gridCol>
                <a:gridCol w="769874">
                  <a:extLst>
                    <a:ext uri="{9D8B030D-6E8A-4147-A177-3AD203B41FA5}">
                      <a16:colId xmlns:a16="http://schemas.microsoft.com/office/drawing/2014/main" val="3575342140"/>
                    </a:ext>
                  </a:extLst>
                </a:gridCol>
                <a:gridCol w="408378">
                  <a:extLst>
                    <a:ext uri="{9D8B030D-6E8A-4147-A177-3AD203B41FA5}">
                      <a16:colId xmlns:a16="http://schemas.microsoft.com/office/drawing/2014/main" val="272364611"/>
                    </a:ext>
                  </a:extLst>
                </a:gridCol>
                <a:gridCol w="326695">
                  <a:extLst>
                    <a:ext uri="{9D8B030D-6E8A-4147-A177-3AD203B41FA5}">
                      <a16:colId xmlns:a16="http://schemas.microsoft.com/office/drawing/2014/main" val="1363290703"/>
                    </a:ext>
                  </a:extLst>
                </a:gridCol>
                <a:gridCol w="3146612">
                  <a:extLst>
                    <a:ext uri="{9D8B030D-6E8A-4147-A177-3AD203B41FA5}">
                      <a16:colId xmlns:a16="http://schemas.microsoft.com/office/drawing/2014/main" val="332042345"/>
                    </a:ext>
                  </a:extLst>
                </a:gridCol>
                <a:gridCol w="1317811">
                  <a:extLst>
                    <a:ext uri="{9D8B030D-6E8A-4147-A177-3AD203B41FA5}">
                      <a16:colId xmlns:a16="http://schemas.microsoft.com/office/drawing/2014/main" val="802208605"/>
                    </a:ext>
                  </a:extLst>
                </a:gridCol>
                <a:gridCol w="761999">
                  <a:extLst>
                    <a:ext uri="{9D8B030D-6E8A-4147-A177-3AD203B41FA5}">
                      <a16:colId xmlns:a16="http://schemas.microsoft.com/office/drawing/2014/main" val="2414944385"/>
                    </a:ext>
                  </a:extLst>
                </a:gridCol>
              </a:tblGrid>
              <a:tr h="266900">
                <a:tc>
                  <a:txBody>
                    <a:bodyPr/>
                    <a:lstStyle/>
                    <a:p>
                      <a:pP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gridSpan="8">
                  <a:txBody>
                    <a:bodyPr/>
                    <a:lstStyle/>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139155584"/>
                  </a:ext>
                </a:extLst>
              </a:tr>
              <a:tr h="350921">
                <a:tc>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hMerge="1">
                  <a:txBody>
                    <a:bodyPr/>
                    <a:lstStyle/>
                    <a:p>
                      <a:endParaRPr lang="pt-PT"/>
                    </a:p>
                  </a:txBody>
                  <a:tcPr/>
                </a:tc>
                <a:tc gridSpan="4">
                  <a:txBody>
                    <a:bodyPr/>
                    <a:lstStyle/>
                    <a:p>
                      <a:pPr algn="l"/>
                      <a:r>
                        <a:rPr lang="pt-PT" sz="1200" dirty="0">
                          <a:effectLst/>
                        </a:rPr>
                        <a:t>Avaliação da medida</a:t>
                      </a:r>
                    </a:p>
                    <a:p>
                      <a:pPr algn="l"/>
                      <a:r>
                        <a:rPr lang="pt-PT" sz="1200" kern="1200" dirty="0">
                          <a:solidFill>
                            <a:schemeClr val="dk1"/>
                          </a:solidFill>
                          <a:effectLst/>
                          <a:latin typeface="+mn-lt"/>
                          <a:ea typeface="+mn-ea"/>
                          <a:cs typeface="+mn-cs"/>
                        </a:rPr>
                        <a:t>      I        S            B      MB</a:t>
                      </a: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extLst>
                  <a:ext uri="{0D108BD9-81ED-4DB2-BD59-A6C34878D82A}">
                    <a16:rowId xmlns:a16="http://schemas.microsoft.com/office/drawing/2014/main" val="2975638523"/>
                  </a:ext>
                </a:extLst>
              </a:tr>
              <a:tr h="3441940">
                <a:tc>
                  <a:txBody>
                    <a:bodyPr/>
                    <a:lstStyle/>
                    <a:p>
                      <a:pPr>
                        <a:spcAft>
                          <a:spcPts val="0"/>
                        </a:spcAft>
                      </a:pPr>
                      <a:r>
                        <a:rPr lang="pt-PT" sz="1200" dirty="0">
                          <a:effectLst/>
                        </a:rPr>
                        <a:t>Inês Massa Cabral</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41</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4.º A</a:t>
                      </a:r>
                      <a:endParaRPr lang="pt-PT" dirty="0"/>
                    </a:p>
                  </a:txBody>
                  <a:tcPr marL="10741" marR="10741" marT="0" marB="0"/>
                </a:tc>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x</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Revisão de vocabulário (Identificação</a:t>
                      </a:r>
                    </a:p>
                    <a:p>
                      <a:pPr>
                        <a:spcAft>
                          <a:spcPts val="0"/>
                        </a:spcAft>
                      </a:pPr>
                      <a:r>
                        <a:rPr lang="pt-PT" sz="1200" dirty="0">
                          <a:effectLst/>
                        </a:rPr>
                        <a:t>Números</a:t>
                      </a:r>
                    </a:p>
                    <a:p>
                      <a:pPr>
                        <a:spcAft>
                          <a:spcPts val="0"/>
                        </a:spcAft>
                      </a:pPr>
                      <a:r>
                        <a:rPr lang="pt-PT" sz="1200" dirty="0">
                          <a:effectLst/>
                        </a:rPr>
                        <a:t>Saudações</a:t>
                      </a:r>
                    </a:p>
                    <a:p>
                      <a:pPr>
                        <a:spcAft>
                          <a:spcPts val="0"/>
                        </a:spcAft>
                      </a:pPr>
                      <a:r>
                        <a:rPr lang="pt-PT" sz="1200" dirty="0">
                          <a:effectLst/>
                        </a:rPr>
                        <a:t>Material escolar</a:t>
                      </a:r>
                    </a:p>
                    <a:p>
                      <a:pPr>
                        <a:spcAft>
                          <a:spcPts val="0"/>
                        </a:spcAft>
                      </a:pPr>
                      <a:r>
                        <a:rPr lang="pt-PT" sz="1200" dirty="0">
                          <a:effectLst/>
                        </a:rPr>
                        <a:t>Cores</a:t>
                      </a:r>
                    </a:p>
                    <a:p>
                      <a:pPr>
                        <a:spcAft>
                          <a:spcPts val="0"/>
                        </a:spcAft>
                      </a:pPr>
                      <a:r>
                        <a:rPr lang="pt-PT" sz="1200" dirty="0">
                          <a:effectLst/>
                        </a:rPr>
                        <a:t>Família </a:t>
                      </a:r>
                    </a:p>
                    <a:p>
                      <a:pPr>
                        <a:spcAft>
                          <a:spcPts val="0"/>
                        </a:spcAft>
                      </a:pPr>
                      <a:r>
                        <a:rPr lang="pt-PT" sz="1200" dirty="0">
                          <a:effectLst/>
                        </a:rPr>
                        <a:t>Números de 0 a 100</a:t>
                      </a:r>
                    </a:p>
                    <a:p>
                      <a:pPr>
                        <a:spcAft>
                          <a:spcPts val="0"/>
                        </a:spcAft>
                      </a:pPr>
                      <a:r>
                        <a:rPr lang="pt-PT" sz="1200" dirty="0">
                          <a:effectLst/>
                        </a:rPr>
                        <a:t>Objetos</a:t>
                      </a:r>
                    </a:p>
                    <a:p>
                      <a:pPr>
                        <a:spcAft>
                          <a:spcPts val="0"/>
                        </a:spcAft>
                      </a:pPr>
                      <a:r>
                        <a:rPr lang="pt-PT" sz="1200" dirty="0">
                          <a:effectLst/>
                        </a:rPr>
                        <a:t>Corpo humano</a:t>
                      </a:r>
                    </a:p>
                    <a:p>
                      <a:pPr>
                        <a:spcAft>
                          <a:spcPts val="0"/>
                        </a:spcAft>
                      </a:pPr>
                      <a:r>
                        <a:rPr lang="pt-PT" sz="1200" dirty="0">
                          <a:effectLst/>
                        </a:rPr>
                        <a:t>Características físicas</a:t>
                      </a:r>
                    </a:p>
                    <a:p>
                      <a:pPr>
                        <a:spcAft>
                          <a:spcPts val="0"/>
                        </a:spcAft>
                      </a:pPr>
                      <a:r>
                        <a:rPr lang="pt-PT" sz="1200" dirty="0">
                          <a:effectLst/>
                        </a:rPr>
                        <a:t>Dias da semana</a:t>
                      </a:r>
                    </a:p>
                    <a:p>
                      <a:pPr>
                        <a:spcAft>
                          <a:spcPts val="0"/>
                        </a:spcAft>
                      </a:pPr>
                      <a:r>
                        <a:rPr lang="pt-PT" sz="1200" dirty="0">
                          <a:effectLst/>
                        </a:rPr>
                        <a:t>Meses do ano</a:t>
                      </a:r>
                    </a:p>
                    <a:p>
                      <a:pPr>
                        <a:spcAft>
                          <a:spcPts val="0"/>
                        </a:spcAft>
                      </a:pPr>
                      <a:r>
                        <a:rPr lang="pt-PT" sz="1200" dirty="0">
                          <a:effectLst/>
                        </a:rPr>
                        <a:t>Sentimentos</a:t>
                      </a:r>
                    </a:p>
                    <a:p>
                      <a:pPr>
                        <a:spcAft>
                          <a:spcPts val="0"/>
                        </a:spcAft>
                      </a:pPr>
                      <a:r>
                        <a:rPr lang="pt-PT" sz="1200" dirty="0">
                          <a:effectLst/>
                        </a:rPr>
                        <a:t>Alimentação</a:t>
                      </a:r>
                    </a:p>
                    <a:p>
                      <a:pPr>
                        <a:spcAft>
                          <a:spcPts val="0"/>
                        </a:spcAft>
                      </a:pPr>
                      <a:r>
                        <a:rPr lang="pt-PT" sz="1200" dirty="0">
                          <a:effectLst/>
                        </a:rPr>
                        <a:t>Espaços comerciais</a:t>
                      </a:r>
                    </a:p>
                    <a:p>
                      <a:pPr>
                        <a:spcAft>
                          <a:spcPts val="0"/>
                        </a:spcAft>
                      </a:pPr>
                      <a:r>
                        <a:rPr lang="pt-PT" sz="1200" dirty="0">
                          <a:effectLst/>
                        </a:rPr>
                        <a:t>Vestuário</a:t>
                      </a:r>
                    </a:p>
                    <a:p>
                      <a:pPr>
                        <a:spcAft>
                          <a:spcPts val="0"/>
                        </a:spcAft>
                      </a:pPr>
                      <a:r>
                        <a:rPr lang="pt-PT" sz="1200" dirty="0">
                          <a:effectLst/>
                        </a:rPr>
                        <a:t>Tempo meteorológico </a:t>
                      </a:r>
                    </a:p>
                    <a:p>
                      <a:pPr>
                        <a:spcAft>
                          <a:spcPts val="0"/>
                        </a:spcAft>
                      </a:pPr>
                      <a:r>
                        <a:rPr lang="pt-PT" sz="1200" dirty="0">
                          <a:effectLst/>
                        </a:rPr>
                        <a:t>animais</a:t>
                      </a:r>
                    </a:p>
                    <a:p>
                      <a:pPr>
                        <a:spcAft>
                          <a:spcPts val="0"/>
                        </a:spcAft>
                      </a:pPr>
                      <a:r>
                        <a:rPr lang="pt-PT" sz="1200" dirty="0">
                          <a:effectLst/>
                        </a:rPr>
                        <a:t>Meios de transporte</a:t>
                      </a:r>
                    </a:p>
                    <a:p>
                      <a:pPr>
                        <a:spcAft>
                          <a:spcPts val="0"/>
                        </a:spcAft>
                      </a:pPr>
                      <a:r>
                        <a:rPr lang="pt-PT" sz="1200" dirty="0">
                          <a:effectLst/>
                        </a:rPr>
                        <a:t>Artigos (a/as o/os)</a:t>
                      </a:r>
                    </a:p>
                    <a:p>
                      <a:pPr>
                        <a:spcAft>
                          <a:spcPts val="0"/>
                        </a:spcAft>
                      </a:pPr>
                      <a:r>
                        <a:rPr lang="pt-PT" sz="1200" dirty="0">
                          <a:effectLst/>
                        </a:rPr>
                        <a:t>Verbo ir</a:t>
                      </a:r>
                    </a:p>
                    <a:p>
                      <a:pPr>
                        <a:spcAft>
                          <a:spcPts val="0"/>
                        </a:spcAft>
                      </a:pPr>
                      <a:r>
                        <a:rPr lang="pt-PT" sz="1200" dirty="0">
                          <a:effectLst/>
                        </a:rPr>
                        <a:t>Verbo querer</a:t>
                      </a:r>
                    </a:p>
                    <a:p>
                      <a:pPr>
                        <a:spcAft>
                          <a:spcPts val="0"/>
                        </a:spcAft>
                      </a:pPr>
                      <a:r>
                        <a:rPr lang="pt-PT" sz="1200" dirty="0">
                          <a:effectLst/>
                        </a:rPr>
                        <a:t>Verbo estar</a:t>
                      </a:r>
                    </a:p>
                    <a:p>
                      <a:pPr>
                        <a:spcAft>
                          <a:spcPts val="0"/>
                        </a:spcAft>
                      </a:pPr>
                      <a:r>
                        <a:rPr lang="pt-PT" sz="1200" dirty="0">
                          <a:effectLst/>
                        </a:rPr>
                        <a:t>Verbo fazer</a:t>
                      </a:r>
                    </a:p>
                    <a:p>
                      <a:pPr>
                        <a:spcAft>
                          <a:spcPts val="0"/>
                        </a:spcAft>
                      </a:pPr>
                      <a:r>
                        <a:rPr lang="pt-PT" sz="1200" dirty="0">
                          <a:effectLst/>
                        </a:rPr>
                        <a:t>Verbos regulares 1.º conjugação</a:t>
                      </a:r>
                    </a:p>
                    <a:p>
                      <a:pPr>
                        <a:spcAft>
                          <a:spcPts val="0"/>
                        </a:spcAft>
                      </a:pPr>
                      <a:r>
                        <a:rPr lang="pt-PT" sz="1200" dirty="0">
                          <a:effectLst/>
                        </a:rPr>
                        <a:t>Verbos regulares 2.º conjugação</a:t>
                      </a:r>
                    </a:p>
                    <a:p>
                      <a:pPr>
                        <a:spcAft>
                          <a:spcPts val="0"/>
                        </a:spcAft>
                      </a:pPr>
                      <a:r>
                        <a:rPr lang="pt-PT" sz="1200" dirty="0">
                          <a:effectLst/>
                        </a:rPr>
                        <a:t>Verbos regulares 3.º conjugação</a:t>
                      </a:r>
                    </a:p>
                    <a:p>
                      <a:pPr>
                        <a:spcAft>
                          <a:spcPts val="0"/>
                        </a:spcAft>
                      </a:pPr>
                      <a:r>
                        <a:rPr lang="pt-PT" sz="1200" dirty="0">
                          <a:effectLst/>
                        </a:rPr>
                        <a:t>Presente </a:t>
                      </a:r>
                    </a:p>
                    <a:p>
                      <a:pPr>
                        <a:spcAft>
                          <a:spcPts val="0"/>
                        </a:spcAft>
                      </a:pPr>
                      <a:r>
                        <a:rPr lang="pt-PT" sz="1200" dirty="0">
                          <a:effectLst/>
                        </a:rPr>
                        <a:t>Pretérito perfeito </a:t>
                      </a:r>
                    </a:p>
                    <a:p>
                      <a:pPr>
                        <a:spcAft>
                          <a:spcPts val="0"/>
                        </a:spcAft>
                      </a:pPr>
                      <a:r>
                        <a:rPr lang="pt-PT" sz="1200" dirty="0">
                          <a:effectLst/>
                        </a:rPr>
                        <a:t>Deter. Possessivos (meu, teu, …)</a:t>
                      </a:r>
                    </a:p>
                    <a:p>
                      <a:pPr>
                        <a:spcAft>
                          <a:spcPts val="0"/>
                        </a:spcAft>
                      </a:pPr>
                      <a:r>
                        <a:rPr lang="pt-PT" sz="1200" dirty="0">
                          <a:effectLst/>
                        </a:rPr>
                        <a:t>Deter- demostrativos (</a:t>
                      </a:r>
                      <a:r>
                        <a:rPr lang="pt-PT" sz="1200" dirty="0" err="1">
                          <a:effectLst/>
                        </a:rPr>
                        <a:t>est</a:t>
                      </a:r>
                      <a:r>
                        <a:rPr lang="pt-PT" sz="1200" dirty="0">
                          <a:effectLst/>
                        </a:rPr>
                        <a:t>, esta, aqueles…)</a:t>
                      </a:r>
                    </a:p>
                  </a:txBody>
                  <a:tcPr marL="10741" marR="10741" marT="0" marB="0"/>
                </a:tc>
                <a:tc>
                  <a:txBody>
                    <a:bodyPr/>
                    <a:lstStyle/>
                    <a:p>
                      <a:pPr>
                        <a:spcAft>
                          <a:spcPts val="0"/>
                        </a:spcAft>
                      </a:pPr>
                      <a:r>
                        <a:rPr lang="pt-PT" sz="1200">
                          <a:effectLst/>
                        </a:rPr>
                        <a:t>Alemão</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A2</a:t>
                      </a:r>
                      <a:endParaRPr lang="pt-PT" sz="1200" dirty="0">
                        <a:effectLst/>
                        <a:latin typeface="Times New Roman" panose="02020603050405020304" pitchFamily="18" charset="0"/>
                        <a:ea typeface="Times New Roman" panose="02020603050405020304" pitchFamily="18" charset="0"/>
                      </a:endParaRPr>
                    </a:p>
                  </a:txBody>
                  <a:tcPr marL="10741" marR="10741" marT="0" marB="0"/>
                </a:tc>
                <a:extLst>
                  <a:ext uri="{0D108BD9-81ED-4DB2-BD59-A6C34878D82A}">
                    <a16:rowId xmlns:a16="http://schemas.microsoft.com/office/drawing/2014/main" val="2619385533"/>
                  </a:ext>
                </a:extLst>
              </a:tr>
              <a:tr h="164685">
                <a:tc gridSpan="10">
                  <a:txBody>
                    <a:bodyPr/>
                    <a:lstStyle/>
                    <a:p>
                      <a:pPr>
                        <a:spcAft>
                          <a:spcPts val="0"/>
                        </a:spcAft>
                      </a:pPr>
                      <a:r>
                        <a:rPr lang="pt-PT" sz="1200" dirty="0">
                          <a:effectLst/>
                        </a:rPr>
                        <a:t>Observação (opcional): indicar se considera que os tempos são suficientes para suprir as dificuldades, sugestão de metodologias e/ou materiais pedagógicos, outros aspetos que considerem pertinentes.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6986484"/>
                  </a:ext>
                </a:extLst>
              </a:tr>
            </a:tbl>
          </a:graphicData>
        </a:graphic>
      </p:graphicFrame>
    </p:spTree>
    <p:extLst>
      <p:ext uri="{BB962C8B-B14F-4D97-AF65-F5344CB8AC3E}">
        <p14:creationId xmlns:p14="http://schemas.microsoft.com/office/powerpoint/2010/main" val="34486138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7B9043F4-D5DE-41F1-8C8D-5C8C96738D0E}"/>
              </a:ext>
            </a:extLst>
          </p:cNvPr>
          <p:cNvGraphicFramePr>
            <a:graphicFrameLocks noGrp="1"/>
          </p:cNvGraphicFramePr>
          <p:nvPr>
            <p:extLst>
              <p:ext uri="{D42A27DB-BD31-4B8C-83A1-F6EECF244321}">
                <p14:modId xmlns:p14="http://schemas.microsoft.com/office/powerpoint/2010/main" val="2834156912"/>
              </p:ext>
            </p:extLst>
          </p:nvPr>
        </p:nvGraphicFramePr>
        <p:xfrm>
          <a:off x="376515" y="145477"/>
          <a:ext cx="9278476" cy="6798813"/>
        </p:xfrm>
        <a:graphic>
          <a:graphicData uri="http://schemas.openxmlformats.org/drawingml/2006/table">
            <a:tbl>
              <a:tblPr firstRow="1" firstCol="1" bandRow="1">
                <a:tableStyleId>{5C22544A-7EE6-4342-B048-85BDC9FD1C3A}</a:tableStyleId>
              </a:tblPr>
              <a:tblGrid>
                <a:gridCol w="861373">
                  <a:extLst>
                    <a:ext uri="{9D8B030D-6E8A-4147-A177-3AD203B41FA5}">
                      <a16:colId xmlns:a16="http://schemas.microsoft.com/office/drawing/2014/main" val="547702349"/>
                    </a:ext>
                  </a:extLst>
                </a:gridCol>
                <a:gridCol w="828307">
                  <a:extLst>
                    <a:ext uri="{9D8B030D-6E8A-4147-A177-3AD203B41FA5}">
                      <a16:colId xmlns:a16="http://schemas.microsoft.com/office/drawing/2014/main" val="3359587416"/>
                    </a:ext>
                  </a:extLst>
                </a:gridCol>
                <a:gridCol w="209660">
                  <a:extLst>
                    <a:ext uri="{9D8B030D-6E8A-4147-A177-3AD203B41FA5}">
                      <a16:colId xmlns:a16="http://schemas.microsoft.com/office/drawing/2014/main" val="1030785692"/>
                    </a:ext>
                  </a:extLst>
                </a:gridCol>
                <a:gridCol w="419320">
                  <a:extLst>
                    <a:ext uri="{9D8B030D-6E8A-4147-A177-3AD203B41FA5}">
                      <a16:colId xmlns:a16="http://schemas.microsoft.com/office/drawing/2014/main" val="3808299338"/>
                    </a:ext>
                  </a:extLst>
                </a:gridCol>
                <a:gridCol w="419320">
                  <a:extLst>
                    <a:ext uri="{9D8B030D-6E8A-4147-A177-3AD203B41FA5}">
                      <a16:colId xmlns:a16="http://schemas.microsoft.com/office/drawing/2014/main" val="2458558844"/>
                    </a:ext>
                  </a:extLst>
                </a:gridCol>
                <a:gridCol w="419320">
                  <a:extLst>
                    <a:ext uri="{9D8B030D-6E8A-4147-A177-3AD203B41FA5}">
                      <a16:colId xmlns:a16="http://schemas.microsoft.com/office/drawing/2014/main" val="3575342140"/>
                    </a:ext>
                  </a:extLst>
                </a:gridCol>
                <a:gridCol w="419320">
                  <a:extLst>
                    <a:ext uri="{9D8B030D-6E8A-4147-A177-3AD203B41FA5}">
                      <a16:colId xmlns:a16="http://schemas.microsoft.com/office/drawing/2014/main" val="272364611"/>
                    </a:ext>
                  </a:extLst>
                </a:gridCol>
                <a:gridCol w="466465">
                  <a:extLst>
                    <a:ext uri="{9D8B030D-6E8A-4147-A177-3AD203B41FA5}">
                      <a16:colId xmlns:a16="http://schemas.microsoft.com/office/drawing/2014/main" val="1363290703"/>
                    </a:ext>
                  </a:extLst>
                </a:gridCol>
                <a:gridCol w="3003177">
                  <a:extLst>
                    <a:ext uri="{9D8B030D-6E8A-4147-A177-3AD203B41FA5}">
                      <a16:colId xmlns:a16="http://schemas.microsoft.com/office/drawing/2014/main" val="332042345"/>
                    </a:ext>
                  </a:extLst>
                </a:gridCol>
                <a:gridCol w="905435">
                  <a:extLst>
                    <a:ext uri="{9D8B030D-6E8A-4147-A177-3AD203B41FA5}">
                      <a16:colId xmlns:a16="http://schemas.microsoft.com/office/drawing/2014/main" val="802208605"/>
                    </a:ext>
                  </a:extLst>
                </a:gridCol>
                <a:gridCol w="1326779">
                  <a:extLst>
                    <a:ext uri="{9D8B030D-6E8A-4147-A177-3AD203B41FA5}">
                      <a16:colId xmlns:a16="http://schemas.microsoft.com/office/drawing/2014/main" val="2414944385"/>
                    </a:ext>
                  </a:extLst>
                </a:gridCol>
              </a:tblGrid>
              <a:tr h="398013">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gridSpan="9">
                  <a:txBody>
                    <a:bodyPr/>
                    <a:lstStyle/>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139155584"/>
                  </a:ext>
                </a:extLst>
              </a:tr>
              <a:tr h="0">
                <a:tc>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hMerge="1">
                  <a:txBody>
                    <a:bodyPr/>
                    <a:lstStyle/>
                    <a:p>
                      <a:endParaRPr lang="pt-PT"/>
                    </a:p>
                  </a:txBody>
                  <a:tcPr/>
                </a:tc>
                <a:tc gridSpan="4">
                  <a:txBody>
                    <a:bodyPr/>
                    <a:lstStyle/>
                    <a:p>
                      <a:pPr algn="l"/>
                      <a:r>
                        <a:rPr lang="pt-PT" sz="1200" dirty="0">
                          <a:effectLst/>
                        </a:rPr>
                        <a:t>Avaliação da medida</a:t>
                      </a:r>
                    </a:p>
                    <a:p>
                      <a:pPr algn="l"/>
                      <a:r>
                        <a:rPr lang="pt-PT" sz="1200" dirty="0">
                          <a:effectLst/>
                        </a:rPr>
                        <a:t>I             S          B          MB</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1324247270"/>
                  </a:ext>
                </a:extLst>
              </a:tr>
              <a:tr h="4088284">
                <a:tc>
                  <a:txBody>
                    <a:bodyPr/>
                    <a:lstStyle/>
                    <a:p>
                      <a:pPr>
                        <a:spcAft>
                          <a:spcPts val="0"/>
                        </a:spcAft>
                      </a:pPr>
                      <a:r>
                        <a:rPr lang="pt-PT" sz="1200" dirty="0">
                          <a:effectLst/>
                        </a:rPr>
                        <a:t>Inês Massa Cabral</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spcAft>
                          <a:spcPts val="0"/>
                        </a:spcAft>
                      </a:pPr>
                      <a:r>
                        <a:rPr lang="pt-PT" sz="1200" dirty="0">
                          <a:effectLst/>
                        </a:rPr>
                        <a:t>41</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a:txBody>
                    <a:bodyPr/>
                    <a:lstStyle/>
                    <a:p>
                      <a:pPr>
                        <a:spcAft>
                          <a:spcPts val="0"/>
                        </a:spcAft>
                      </a:pPr>
                      <a:r>
                        <a:rPr lang="pt-PT" sz="1200">
                          <a:effectLst/>
                        </a:rPr>
                        <a:t>4.º A</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x</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Revisão de vocabulário (Identificação</a:t>
                      </a:r>
                    </a:p>
                    <a:p>
                      <a:pPr>
                        <a:spcAft>
                          <a:spcPts val="0"/>
                        </a:spcAft>
                      </a:pPr>
                      <a:r>
                        <a:rPr lang="pt-PT" sz="1200" dirty="0">
                          <a:effectLst/>
                        </a:rPr>
                        <a:t>Números</a:t>
                      </a:r>
                    </a:p>
                    <a:p>
                      <a:pPr>
                        <a:spcAft>
                          <a:spcPts val="0"/>
                        </a:spcAft>
                      </a:pPr>
                      <a:r>
                        <a:rPr lang="pt-PT" sz="1200" dirty="0">
                          <a:effectLst/>
                        </a:rPr>
                        <a:t>Saudações</a:t>
                      </a:r>
                    </a:p>
                    <a:p>
                      <a:pPr>
                        <a:spcAft>
                          <a:spcPts val="0"/>
                        </a:spcAft>
                      </a:pPr>
                      <a:r>
                        <a:rPr lang="pt-PT" sz="1200" dirty="0">
                          <a:effectLst/>
                        </a:rPr>
                        <a:t>Material escolar</a:t>
                      </a:r>
                    </a:p>
                    <a:p>
                      <a:pPr>
                        <a:spcAft>
                          <a:spcPts val="0"/>
                        </a:spcAft>
                      </a:pPr>
                      <a:r>
                        <a:rPr lang="pt-PT" sz="1200" dirty="0">
                          <a:effectLst/>
                        </a:rPr>
                        <a:t>Cores</a:t>
                      </a:r>
                    </a:p>
                    <a:p>
                      <a:pPr>
                        <a:spcAft>
                          <a:spcPts val="0"/>
                        </a:spcAft>
                      </a:pPr>
                      <a:r>
                        <a:rPr lang="pt-PT" sz="1200" dirty="0">
                          <a:effectLst/>
                        </a:rPr>
                        <a:t>Família </a:t>
                      </a:r>
                    </a:p>
                    <a:p>
                      <a:pPr>
                        <a:spcAft>
                          <a:spcPts val="0"/>
                        </a:spcAft>
                      </a:pPr>
                      <a:r>
                        <a:rPr lang="pt-PT" sz="1200" dirty="0">
                          <a:effectLst/>
                        </a:rPr>
                        <a:t>Números de 0 a 100</a:t>
                      </a:r>
                    </a:p>
                    <a:p>
                      <a:pPr>
                        <a:spcAft>
                          <a:spcPts val="0"/>
                        </a:spcAft>
                      </a:pPr>
                      <a:r>
                        <a:rPr lang="pt-PT" sz="1200" dirty="0">
                          <a:effectLst/>
                        </a:rPr>
                        <a:t>Objetos</a:t>
                      </a:r>
                    </a:p>
                    <a:p>
                      <a:pPr>
                        <a:spcAft>
                          <a:spcPts val="0"/>
                        </a:spcAft>
                      </a:pPr>
                      <a:r>
                        <a:rPr lang="pt-PT" sz="1200" dirty="0">
                          <a:effectLst/>
                        </a:rPr>
                        <a:t>Corpo humano</a:t>
                      </a:r>
                    </a:p>
                    <a:p>
                      <a:pPr>
                        <a:spcAft>
                          <a:spcPts val="0"/>
                        </a:spcAft>
                      </a:pPr>
                      <a:r>
                        <a:rPr lang="pt-PT" sz="1200" dirty="0">
                          <a:effectLst/>
                        </a:rPr>
                        <a:t>Características físicas</a:t>
                      </a:r>
                    </a:p>
                    <a:p>
                      <a:pPr>
                        <a:spcAft>
                          <a:spcPts val="0"/>
                        </a:spcAft>
                      </a:pPr>
                      <a:r>
                        <a:rPr lang="pt-PT" sz="1200" dirty="0">
                          <a:effectLst/>
                        </a:rPr>
                        <a:t>Dias da semana</a:t>
                      </a:r>
                    </a:p>
                    <a:p>
                      <a:pPr>
                        <a:spcAft>
                          <a:spcPts val="0"/>
                        </a:spcAft>
                      </a:pPr>
                      <a:r>
                        <a:rPr lang="pt-PT" sz="1200" dirty="0">
                          <a:effectLst/>
                        </a:rPr>
                        <a:t>Meses do ano</a:t>
                      </a:r>
                    </a:p>
                    <a:p>
                      <a:pPr>
                        <a:spcAft>
                          <a:spcPts val="0"/>
                        </a:spcAft>
                      </a:pPr>
                      <a:r>
                        <a:rPr lang="pt-PT" sz="1200" dirty="0">
                          <a:effectLst/>
                        </a:rPr>
                        <a:t>Sentimentos</a:t>
                      </a:r>
                    </a:p>
                    <a:p>
                      <a:pPr>
                        <a:spcAft>
                          <a:spcPts val="0"/>
                        </a:spcAft>
                      </a:pPr>
                      <a:r>
                        <a:rPr lang="pt-PT" sz="1200" dirty="0">
                          <a:effectLst/>
                        </a:rPr>
                        <a:t>Alimentação</a:t>
                      </a:r>
                    </a:p>
                    <a:p>
                      <a:pPr>
                        <a:spcAft>
                          <a:spcPts val="0"/>
                        </a:spcAft>
                      </a:pPr>
                      <a:r>
                        <a:rPr lang="pt-PT" sz="1200" dirty="0">
                          <a:effectLst/>
                        </a:rPr>
                        <a:t>Espaços comerciais</a:t>
                      </a:r>
                    </a:p>
                    <a:p>
                      <a:pPr>
                        <a:spcAft>
                          <a:spcPts val="0"/>
                        </a:spcAft>
                      </a:pPr>
                      <a:r>
                        <a:rPr lang="pt-PT" sz="1200" dirty="0">
                          <a:effectLst/>
                        </a:rPr>
                        <a:t>Vestuário</a:t>
                      </a:r>
                    </a:p>
                    <a:p>
                      <a:pPr>
                        <a:spcAft>
                          <a:spcPts val="0"/>
                        </a:spcAft>
                      </a:pPr>
                      <a:r>
                        <a:rPr lang="pt-PT" sz="1200">
                          <a:effectLst/>
                        </a:rPr>
                        <a:t>Tempo meteorológico </a:t>
                      </a:r>
                      <a:endParaRPr lang="pt-PT" sz="1200" dirty="0">
                        <a:effectLst/>
                      </a:endParaRPr>
                    </a:p>
                    <a:p>
                      <a:pPr>
                        <a:spcAft>
                          <a:spcPts val="0"/>
                        </a:spcAft>
                      </a:pPr>
                      <a:r>
                        <a:rPr lang="pt-PT" sz="1200" dirty="0">
                          <a:effectLst/>
                        </a:rPr>
                        <a:t>animais</a:t>
                      </a:r>
                    </a:p>
                    <a:p>
                      <a:pPr>
                        <a:spcAft>
                          <a:spcPts val="0"/>
                        </a:spcAft>
                      </a:pPr>
                      <a:r>
                        <a:rPr lang="pt-PT" sz="1200" dirty="0">
                          <a:effectLst/>
                        </a:rPr>
                        <a:t>Meios de transporte</a:t>
                      </a:r>
                    </a:p>
                    <a:p>
                      <a:pPr>
                        <a:spcAft>
                          <a:spcPts val="0"/>
                        </a:spcAft>
                      </a:pPr>
                      <a:r>
                        <a:rPr lang="pt-PT" sz="1200" dirty="0">
                          <a:effectLst/>
                        </a:rPr>
                        <a:t>Artigos (a/as o/os)</a:t>
                      </a:r>
                    </a:p>
                    <a:p>
                      <a:pPr>
                        <a:spcAft>
                          <a:spcPts val="0"/>
                        </a:spcAft>
                      </a:pPr>
                      <a:r>
                        <a:rPr lang="pt-PT" sz="1200" dirty="0">
                          <a:effectLst/>
                        </a:rPr>
                        <a:t>Verbo ir</a:t>
                      </a:r>
                    </a:p>
                    <a:p>
                      <a:pPr>
                        <a:spcAft>
                          <a:spcPts val="0"/>
                        </a:spcAft>
                      </a:pPr>
                      <a:r>
                        <a:rPr lang="pt-PT" sz="1200" dirty="0">
                          <a:effectLst/>
                        </a:rPr>
                        <a:t>Verbo querer</a:t>
                      </a:r>
                    </a:p>
                    <a:p>
                      <a:pPr>
                        <a:spcAft>
                          <a:spcPts val="0"/>
                        </a:spcAft>
                      </a:pPr>
                      <a:r>
                        <a:rPr lang="pt-PT" sz="1200" dirty="0">
                          <a:effectLst/>
                        </a:rPr>
                        <a:t>Verbo estar</a:t>
                      </a:r>
                    </a:p>
                    <a:p>
                      <a:pPr>
                        <a:spcAft>
                          <a:spcPts val="0"/>
                        </a:spcAft>
                      </a:pPr>
                      <a:r>
                        <a:rPr lang="pt-PT" sz="1200" dirty="0">
                          <a:effectLst/>
                        </a:rPr>
                        <a:t>Verbo fazer</a:t>
                      </a:r>
                    </a:p>
                    <a:p>
                      <a:pPr>
                        <a:spcAft>
                          <a:spcPts val="0"/>
                        </a:spcAft>
                      </a:pPr>
                      <a:r>
                        <a:rPr lang="pt-PT" sz="1200" dirty="0">
                          <a:effectLst/>
                        </a:rPr>
                        <a:t>Verbos regulares 1.º conjugação</a:t>
                      </a:r>
                    </a:p>
                    <a:p>
                      <a:pPr>
                        <a:spcAft>
                          <a:spcPts val="0"/>
                        </a:spcAft>
                      </a:pPr>
                      <a:r>
                        <a:rPr lang="pt-PT" sz="1200" dirty="0">
                          <a:effectLst/>
                        </a:rPr>
                        <a:t>Verbos regulares 2.º conjugação</a:t>
                      </a:r>
                    </a:p>
                    <a:p>
                      <a:pPr>
                        <a:spcAft>
                          <a:spcPts val="0"/>
                        </a:spcAft>
                      </a:pPr>
                      <a:r>
                        <a:rPr lang="pt-PT" sz="1200" dirty="0">
                          <a:effectLst/>
                        </a:rPr>
                        <a:t>Verbos regulares 3.º conjugação</a:t>
                      </a:r>
                    </a:p>
                    <a:p>
                      <a:pPr>
                        <a:spcAft>
                          <a:spcPts val="0"/>
                        </a:spcAft>
                      </a:pPr>
                      <a:r>
                        <a:rPr lang="pt-PT" sz="1200" dirty="0">
                          <a:effectLst/>
                        </a:rPr>
                        <a:t>Presente </a:t>
                      </a:r>
                    </a:p>
                    <a:p>
                      <a:pPr>
                        <a:spcAft>
                          <a:spcPts val="0"/>
                        </a:spcAft>
                      </a:pPr>
                      <a:r>
                        <a:rPr lang="pt-PT" sz="1200" dirty="0">
                          <a:effectLst/>
                        </a:rPr>
                        <a:t>Pretérito perfeito </a:t>
                      </a:r>
                    </a:p>
                    <a:p>
                      <a:pPr>
                        <a:spcAft>
                          <a:spcPts val="0"/>
                        </a:spcAft>
                      </a:pPr>
                      <a:r>
                        <a:rPr lang="pt-PT" sz="1200" dirty="0">
                          <a:effectLst/>
                        </a:rPr>
                        <a:t>Deter. Possessivos (meu, teu, …)</a:t>
                      </a:r>
                    </a:p>
                    <a:p>
                      <a:pPr>
                        <a:spcAft>
                          <a:spcPts val="0"/>
                        </a:spcAft>
                      </a:pPr>
                      <a:r>
                        <a:rPr lang="pt-PT" sz="1200" dirty="0">
                          <a:effectLst/>
                        </a:rPr>
                        <a:t>Deter- demostrativos (</a:t>
                      </a:r>
                      <a:r>
                        <a:rPr lang="pt-PT" sz="1200" dirty="0" err="1">
                          <a:effectLst/>
                        </a:rPr>
                        <a:t>est</a:t>
                      </a:r>
                      <a:r>
                        <a:rPr lang="pt-PT" sz="1200" dirty="0">
                          <a:effectLst/>
                        </a:rPr>
                        <a:t>, esta, aqueles…)</a:t>
                      </a:r>
                    </a:p>
                  </a:txBody>
                  <a:tcPr marL="10741" marR="10741" marT="0" marB="0"/>
                </a:tc>
                <a:tc>
                  <a:txBody>
                    <a:bodyPr/>
                    <a:lstStyle/>
                    <a:p>
                      <a:pPr>
                        <a:spcAft>
                          <a:spcPts val="0"/>
                        </a:spcAft>
                      </a:pPr>
                      <a:r>
                        <a:rPr lang="pt-PT" sz="1200">
                          <a:effectLst/>
                        </a:rPr>
                        <a:t>Inglês</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B1</a:t>
                      </a:r>
                      <a:endParaRPr lang="pt-PT" sz="1200" dirty="0">
                        <a:effectLst/>
                        <a:latin typeface="Times New Roman" panose="02020603050405020304" pitchFamily="18" charset="0"/>
                        <a:ea typeface="Times New Roman" panose="02020603050405020304" pitchFamily="18" charset="0"/>
                      </a:endParaRPr>
                    </a:p>
                  </a:txBody>
                  <a:tcPr marL="10741" marR="10741" marT="0" marB="0"/>
                </a:tc>
                <a:extLst>
                  <a:ext uri="{0D108BD9-81ED-4DB2-BD59-A6C34878D82A}">
                    <a16:rowId xmlns:a16="http://schemas.microsoft.com/office/drawing/2014/main" val="3331851761"/>
                  </a:ext>
                </a:extLst>
              </a:tr>
              <a:tr h="192534">
                <a:tc gridSpan="11">
                  <a:txBody>
                    <a:bodyPr/>
                    <a:lstStyle/>
                    <a:p>
                      <a:pPr>
                        <a:spcAft>
                          <a:spcPts val="0"/>
                        </a:spcAft>
                      </a:pPr>
                      <a:r>
                        <a:rPr lang="pt-PT" sz="1200" dirty="0">
                          <a:effectLst/>
                        </a:rPr>
                        <a:t>Observação (opcional): indicar se considera que os tempos são suficientes para suprir as dificuldades, sugestão de metodologias e/ou materiais pedagógicos, outros aspetos que considerem pertinentes.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6986484"/>
                  </a:ext>
                </a:extLst>
              </a:tr>
            </a:tbl>
          </a:graphicData>
        </a:graphic>
      </p:graphicFrame>
    </p:spTree>
    <p:extLst>
      <p:ext uri="{BB962C8B-B14F-4D97-AF65-F5344CB8AC3E}">
        <p14:creationId xmlns:p14="http://schemas.microsoft.com/office/powerpoint/2010/main" val="42112746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21B677F6-515C-4D9A-BB80-A5914005664B}"/>
              </a:ext>
            </a:extLst>
          </p:cNvPr>
          <p:cNvGraphicFramePr>
            <a:graphicFrameLocks noGrp="1"/>
          </p:cNvGraphicFramePr>
          <p:nvPr>
            <p:extLst>
              <p:ext uri="{D42A27DB-BD31-4B8C-83A1-F6EECF244321}">
                <p14:modId xmlns:p14="http://schemas.microsoft.com/office/powerpoint/2010/main" val="593208767"/>
              </p:ext>
            </p:extLst>
          </p:nvPr>
        </p:nvGraphicFramePr>
        <p:xfrm>
          <a:off x="421342" y="396488"/>
          <a:ext cx="9179858" cy="5830490"/>
        </p:xfrm>
        <a:graphic>
          <a:graphicData uri="http://schemas.openxmlformats.org/drawingml/2006/table">
            <a:tbl>
              <a:tblPr firstRow="1" firstCol="1" bandRow="1">
                <a:tableStyleId>{5C22544A-7EE6-4342-B048-85BDC9FD1C3A}</a:tableStyleId>
              </a:tblPr>
              <a:tblGrid>
                <a:gridCol w="852221">
                  <a:extLst>
                    <a:ext uri="{9D8B030D-6E8A-4147-A177-3AD203B41FA5}">
                      <a16:colId xmlns:a16="http://schemas.microsoft.com/office/drawing/2014/main" val="547702349"/>
                    </a:ext>
                  </a:extLst>
                </a:gridCol>
                <a:gridCol w="819504">
                  <a:extLst>
                    <a:ext uri="{9D8B030D-6E8A-4147-A177-3AD203B41FA5}">
                      <a16:colId xmlns:a16="http://schemas.microsoft.com/office/drawing/2014/main" val="3359587416"/>
                    </a:ext>
                  </a:extLst>
                </a:gridCol>
                <a:gridCol w="414861">
                  <a:extLst>
                    <a:ext uri="{9D8B030D-6E8A-4147-A177-3AD203B41FA5}">
                      <a16:colId xmlns:a16="http://schemas.microsoft.com/office/drawing/2014/main" val="1030785692"/>
                    </a:ext>
                  </a:extLst>
                </a:gridCol>
                <a:gridCol w="414861">
                  <a:extLst>
                    <a:ext uri="{9D8B030D-6E8A-4147-A177-3AD203B41FA5}">
                      <a16:colId xmlns:a16="http://schemas.microsoft.com/office/drawing/2014/main" val="3508239429"/>
                    </a:ext>
                  </a:extLst>
                </a:gridCol>
                <a:gridCol w="414861">
                  <a:extLst>
                    <a:ext uri="{9D8B030D-6E8A-4147-A177-3AD203B41FA5}">
                      <a16:colId xmlns:a16="http://schemas.microsoft.com/office/drawing/2014/main" val="311541914"/>
                    </a:ext>
                  </a:extLst>
                </a:gridCol>
                <a:gridCol w="414861">
                  <a:extLst>
                    <a:ext uri="{9D8B030D-6E8A-4147-A177-3AD203B41FA5}">
                      <a16:colId xmlns:a16="http://schemas.microsoft.com/office/drawing/2014/main" val="3476467106"/>
                    </a:ext>
                  </a:extLst>
                </a:gridCol>
                <a:gridCol w="451936">
                  <a:extLst>
                    <a:ext uri="{9D8B030D-6E8A-4147-A177-3AD203B41FA5}">
                      <a16:colId xmlns:a16="http://schemas.microsoft.com/office/drawing/2014/main" val="1248489476"/>
                    </a:ext>
                  </a:extLst>
                </a:gridCol>
                <a:gridCol w="537882">
                  <a:extLst>
                    <a:ext uri="{9D8B030D-6E8A-4147-A177-3AD203B41FA5}">
                      <a16:colId xmlns:a16="http://schemas.microsoft.com/office/drawing/2014/main" val="2065897889"/>
                    </a:ext>
                  </a:extLst>
                </a:gridCol>
                <a:gridCol w="2859742">
                  <a:extLst>
                    <a:ext uri="{9D8B030D-6E8A-4147-A177-3AD203B41FA5}">
                      <a16:colId xmlns:a16="http://schemas.microsoft.com/office/drawing/2014/main" val="332042345"/>
                    </a:ext>
                  </a:extLst>
                </a:gridCol>
                <a:gridCol w="914400">
                  <a:extLst>
                    <a:ext uri="{9D8B030D-6E8A-4147-A177-3AD203B41FA5}">
                      <a16:colId xmlns:a16="http://schemas.microsoft.com/office/drawing/2014/main" val="802208605"/>
                    </a:ext>
                  </a:extLst>
                </a:gridCol>
                <a:gridCol w="1084729">
                  <a:extLst>
                    <a:ext uri="{9D8B030D-6E8A-4147-A177-3AD203B41FA5}">
                      <a16:colId xmlns:a16="http://schemas.microsoft.com/office/drawing/2014/main" val="1639381437"/>
                    </a:ext>
                  </a:extLst>
                </a:gridCol>
              </a:tblGrid>
              <a:tr h="454928">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gridSpan="9">
                  <a:txBody>
                    <a:bodyPr/>
                    <a:lstStyle/>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139155584"/>
                  </a:ext>
                </a:extLst>
              </a:tr>
              <a:tr h="454928">
                <a:tc>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1200" dirty="0">
                          <a:effectLst/>
                        </a:rPr>
                        <a:t>Ano</a:t>
                      </a:r>
                    </a:p>
                    <a:p>
                      <a:pPr algn="ctr">
                        <a:spcAft>
                          <a:spcPts val="0"/>
                        </a:spcAft>
                      </a:pPr>
                      <a:r>
                        <a:rPr lang="pt-PT" sz="1200" dirty="0">
                          <a:effectLst/>
                        </a:rPr>
                        <a:t>/turma</a:t>
                      </a:r>
                      <a:endParaRPr lang="pt-PT" dirty="0"/>
                    </a:p>
                  </a:txBody>
                  <a:tcPr marL="10741" marR="10741" marT="0" marB="0"/>
                </a:tc>
                <a:tc hMerge="1">
                  <a:txBody>
                    <a:bodyPr/>
                    <a:lstStyle/>
                    <a:p>
                      <a:endParaRPr lang="pt-PT"/>
                    </a:p>
                  </a:txBody>
                  <a:tcPr/>
                </a:tc>
                <a:tc gridSpan="4">
                  <a:txBody>
                    <a:bodyPr/>
                    <a:lstStyle/>
                    <a:p>
                      <a:pPr algn="l"/>
                      <a:r>
                        <a:rPr lang="pt-PT" sz="1200" dirty="0">
                          <a:effectLst/>
                        </a:rPr>
                        <a:t>Avaliação da medida</a:t>
                      </a:r>
                    </a:p>
                    <a:p>
                      <a:pPr algn="l"/>
                      <a:r>
                        <a:rPr lang="pt-PT" sz="1200" dirty="0">
                          <a:effectLst/>
                        </a:rPr>
                        <a:t>   I            S          B          MB</a:t>
                      </a:r>
                      <a:endParaRPr lang="pt-PT" dirty="0"/>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dirty="0">
                          <a:effectLst/>
                        </a:rPr>
                        <a:t>Domínios/conteúdos trabalhados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Idioma materno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Nível em que o aluno se insere</a:t>
                      </a:r>
                      <a:endParaRPr lang="pt-PT" dirty="0"/>
                    </a:p>
                  </a:txBody>
                  <a:tcPr marL="10741" marR="10741" marT="0" marB="0"/>
                </a:tc>
                <a:extLst>
                  <a:ext uri="{0D108BD9-81ED-4DB2-BD59-A6C34878D82A}">
                    <a16:rowId xmlns:a16="http://schemas.microsoft.com/office/drawing/2014/main" val="4203527367"/>
                  </a:ext>
                </a:extLst>
              </a:tr>
              <a:tr h="4527408">
                <a:tc>
                  <a:txBody>
                    <a:bodyPr/>
                    <a:lstStyle/>
                    <a:p>
                      <a:pPr>
                        <a:spcAft>
                          <a:spcPts val="0"/>
                        </a:spcAft>
                      </a:pPr>
                      <a:r>
                        <a:rPr lang="pt-PT" sz="1200" dirty="0">
                          <a:effectLst/>
                        </a:rPr>
                        <a:t>Ana Silva</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2">
                  <a:txBody>
                    <a:bodyPr/>
                    <a:lstStyle/>
                    <a:p>
                      <a:pPr algn="ctr">
                        <a:spcAft>
                          <a:spcPts val="0"/>
                        </a:spcAft>
                      </a:pPr>
                      <a:r>
                        <a:rPr lang="pt-PT" sz="1200">
                          <a:effectLst/>
                        </a:rPr>
                        <a:t>35</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a:txBody>
                    <a:bodyPr/>
                    <a:lstStyle/>
                    <a:p>
                      <a:pPr algn="ctr">
                        <a:spcAft>
                          <a:spcPts val="0"/>
                        </a:spcAft>
                      </a:pPr>
                      <a:r>
                        <a:rPr lang="pt-PT" sz="1200">
                          <a:effectLst/>
                        </a:rPr>
                        <a:t>2ºB</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X</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u="sng" dirty="0">
                          <a:effectLst/>
                        </a:rPr>
                        <a:t>Temáticas vocabulares</a:t>
                      </a:r>
                      <a:r>
                        <a:rPr lang="pt-PT" sz="1200" dirty="0">
                          <a:effectLst/>
                        </a:rPr>
                        <a:t>: Identificação pessoal (a minha escola, a turma, quem sou, como sou); Cores e formas; Alfabeto; </a:t>
                      </a:r>
                    </a:p>
                    <a:p>
                      <a:pPr>
                        <a:spcAft>
                          <a:spcPts val="0"/>
                        </a:spcAft>
                      </a:pPr>
                      <a:r>
                        <a:rPr lang="pt-PT" sz="1200" dirty="0">
                          <a:effectLst/>
                        </a:rPr>
                        <a:t>Animais domésticos e animais selvagens; Estações do ano e meses de cada estação; Família; </a:t>
                      </a:r>
                    </a:p>
                    <a:p>
                      <a:pPr>
                        <a:spcAft>
                          <a:spcPts val="0"/>
                        </a:spcAft>
                      </a:pPr>
                      <a:r>
                        <a:rPr lang="pt-PT" sz="1200" dirty="0">
                          <a:effectLst/>
                        </a:rPr>
                        <a:t>Profissões; Partes do corpo; </a:t>
                      </a:r>
                    </a:p>
                    <a:p>
                      <a:pPr>
                        <a:spcAft>
                          <a:spcPts val="0"/>
                        </a:spcAft>
                      </a:pPr>
                      <a:r>
                        <a:rPr lang="pt-PT" sz="1200" dirty="0">
                          <a:effectLst/>
                        </a:rPr>
                        <a:t>A escola (espaços, horários, objetos e pessoas); </a:t>
                      </a:r>
                    </a:p>
                    <a:p>
                      <a:pPr>
                        <a:spcAft>
                          <a:spcPts val="0"/>
                        </a:spcAft>
                      </a:pPr>
                      <a:r>
                        <a:rPr lang="pt-PT" sz="1200" dirty="0">
                          <a:effectLst/>
                        </a:rPr>
                        <a:t>Números cardinais; Natal. </a:t>
                      </a:r>
                    </a:p>
                    <a:p>
                      <a:pPr>
                        <a:spcAft>
                          <a:spcPts val="0"/>
                        </a:spcAft>
                      </a:pPr>
                      <a:r>
                        <a:rPr lang="pt-PT" sz="1200" u="sng" dirty="0">
                          <a:effectLst/>
                        </a:rPr>
                        <a:t>Conteúdos gramaticais:</a:t>
                      </a:r>
                      <a:r>
                        <a:rPr lang="pt-PT" sz="1200" dirty="0">
                          <a:effectLst/>
                        </a:rPr>
                        <a:t> Determinantes artigos definidos (o, a, os, as); Numerais um/uma, dois/duas; </a:t>
                      </a:r>
                    </a:p>
                    <a:p>
                      <a:pPr>
                        <a:spcAft>
                          <a:spcPts val="0"/>
                        </a:spcAft>
                      </a:pPr>
                      <a:r>
                        <a:rPr lang="pt-PT" sz="1200" dirty="0">
                          <a:effectLst/>
                        </a:rPr>
                        <a:t>Género e número;</a:t>
                      </a:r>
                    </a:p>
                    <a:p>
                      <a:pPr>
                        <a:spcAft>
                          <a:spcPts val="0"/>
                        </a:spcAft>
                      </a:pPr>
                      <a:r>
                        <a:rPr lang="en-US" sz="1200" dirty="0" err="1">
                          <a:effectLst/>
                        </a:rPr>
                        <a:t>Dígrafos</a:t>
                      </a:r>
                      <a:r>
                        <a:rPr lang="en-US" sz="1200" dirty="0">
                          <a:effectLst/>
                        </a:rPr>
                        <a:t> </a:t>
                      </a:r>
                      <a:r>
                        <a:rPr lang="en-US" sz="1200" dirty="0" err="1">
                          <a:effectLst/>
                        </a:rPr>
                        <a:t>nh</a:t>
                      </a:r>
                      <a:r>
                        <a:rPr lang="en-US" sz="1200" dirty="0">
                          <a:effectLst/>
                        </a:rPr>
                        <a:t>, </a:t>
                      </a:r>
                      <a:r>
                        <a:rPr lang="en-US" sz="1200" dirty="0" err="1">
                          <a:effectLst/>
                        </a:rPr>
                        <a:t>lh</a:t>
                      </a:r>
                      <a:r>
                        <a:rPr lang="en-US" sz="1200" dirty="0">
                          <a:effectLst/>
                        </a:rPr>
                        <a:t>, an, </a:t>
                      </a:r>
                      <a:r>
                        <a:rPr lang="en-US" sz="1200" dirty="0" err="1">
                          <a:effectLst/>
                        </a:rPr>
                        <a:t>en</a:t>
                      </a:r>
                      <a:r>
                        <a:rPr lang="en-US" sz="1200" dirty="0">
                          <a:effectLst/>
                        </a:rPr>
                        <a:t>, in, on, un, am, </a:t>
                      </a:r>
                      <a:r>
                        <a:rPr lang="en-US" sz="1200" dirty="0" err="1">
                          <a:effectLst/>
                        </a:rPr>
                        <a:t>em</a:t>
                      </a:r>
                      <a:r>
                        <a:rPr lang="en-US" sz="1200" dirty="0">
                          <a:effectLst/>
                        </a:rPr>
                        <a:t>, </a:t>
                      </a:r>
                      <a:r>
                        <a:rPr lang="en-US" sz="1200" dirty="0" err="1">
                          <a:effectLst/>
                        </a:rPr>
                        <a:t>im</a:t>
                      </a:r>
                      <a:r>
                        <a:rPr lang="en-US" sz="1200" dirty="0">
                          <a:effectLst/>
                        </a:rPr>
                        <a:t>, om, um;</a:t>
                      </a:r>
                      <a:endParaRPr lang="pt-PT" sz="1200" dirty="0">
                        <a:effectLst/>
                      </a:endParaRPr>
                    </a:p>
                    <a:p>
                      <a:pPr>
                        <a:spcAft>
                          <a:spcPts val="0"/>
                        </a:spcAft>
                      </a:pPr>
                      <a:r>
                        <a:rPr lang="pt-PT" sz="1200" dirty="0">
                          <a:effectLst/>
                        </a:rPr>
                        <a:t>Plural de palavras terminadas em -m</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Inglês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A1</a:t>
                      </a:r>
                      <a:endParaRPr lang="pt-PT" sz="1200">
                        <a:effectLst/>
                        <a:latin typeface="Times New Roman" panose="02020603050405020304" pitchFamily="18" charset="0"/>
                        <a:ea typeface="Times New Roman" panose="02020603050405020304" pitchFamily="18" charset="0"/>
                      </a:endParaRPr>
                    </a:p>
                  </a:txBody>
                  <a:tcPr marL="10741" marR="10741" marT="0" marB="0"/>
                </a:tc>
                <a:extLst>
                  <a:ext uri="{0D108BD9-81ED-4DB2-BD59-A6C34878D82A}">
                    <a16:rowId xmlns:a16="http://schemas.microsoft.com/office/drawing/2014/main" val="4243581379"/>
                  </a:ext>
                </a:extLst>
              </a:tr>
              <a:tr h="393226">
                <a:tc gridSpan="11">
                  <a:txBody>
                    <a:bodyPr/>
                    <a:lstStyle/>
                    <a:p>
                      <a:pPr>
                        <a:spcAft>
                          <a:spcPts val="0"/>
                        </a:spcAft>
                      </a:pPr>
                      <a:r>
                        <a:rPr lang="pt-PT" sz="1200" dirty="0">
                          <a:effectLst/>
                        </a:rPr>
                        <a:t>Observação (opcional): indicar se considera que os tempos são suficientes para suprir as dificuldades, sugestão de metodologias e/ou materiais pedagógicos, outros aspetos que considerem pertinentes.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6986484"/>
                  </a:ext>
                </a:extLst>
              </a:tr>
            </a:tbl>
          </a:graphicData>
        </a:graphic>
      </p:graphicFrame>
    </p:spTree>
    <p:extLst>
      <p:ext uri="{BB962C8B-B14F-4D97-AF65-F5344CB8AC3E}">
        <p14:creationId xmlns:p14="http://schemas.microsoft.com/office/powerpoint/2010/main" val="33102436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E103F889-C3ED-4C80-97C8-50E1AEE07BD0}"/>
              </a:ext>
            </a:extLst>
          </p:cNvPr>
          <p:cNvGraphicFramePr>
            <a:graphicFrameLocks noGrp="1"/>
          </p:cNvGraphicFramePr>
          <p:nvPr>
            <p:extLst>
              <p:ext uri="{D42A27DB-BD31-4B8C-83A1-F6EECF244321}">
                <p14:modId xmlns:p14="http://schemas.microsoft.com/office/powerpoint/2010/main" val="1099777994"/>
              </p:ext>
            </p:extLst>
          </p:nvPr>
        </p:nvGraphicFramePr>
        <p:xfrm>
          <a:off x="268941" y="360628"/>
          <a:ext cx="9395006" cy="4255444"/>
        </p:xfrm>
        <a:graphic>
          <a:graphicData uri="http://schemas.openxmlformats.org/drawingml/2006/table">
            <a:tbl>
              <a:tblPr firstRow="1" firstCol="1" bandRow="1">
                <a:tableStyleId>{5C22544A-7EE6-4342-B048-85BDC9FD1C3A}</a:tableStyleId>
              </a:tblPr>
              <a:tblGrid>
                <a:gridCol w="872194">
                  <a:extLst>
                    <a:ext uri="{9D8B030D-6E8A-4147-A177-3AD203B41FA5}">
                      <a16:colId xmlns:a16="http://schemas.microsoft.com/office/drawing/2014/main" val="547702349"/>
                    </a:ext>
                  </a:extLst>
                </a:gridCol>
                <a:gridCol w="838711">
                  <a:extLst>
                    <a:ext uri="{9D8B030D-6E8A-4147-A177-3AD203B41FA5}">
                      <a16:colId xmlns:a16="http://schemas.microsoft.com/office/drawing/2014/main" val="3359587416"/>
                    </a:ext>
                  </a:extLst>
                </a:gridCol>
                <a:gridCol w="212292">
                  <a:extLst>
                    <a:ext uri="{9D8B030D-6E8A-4147-A177-3AD203B41FA5}">
                      <a16:colId xmlns:a16="http://schemas.microsoft.com/office/drawing/2014/main" val="1030785692"/>
                    </a:ext>
                  </a:extLst>
                </a:gridCol>
                <a:gridCol w="212292">
                  <a:extLst>
                    <a:ext uri="{9D8B030D-6E8A-4147-A177-3AD203B41FA5}">
                      <a16:colId xmlns:a16="http://schemas.microsoft.com/office/drawing/2014/main" val="3808299338"/>
                    </a:ext>
                  </a:extLst>
                </a:gridCol>
                <a:gridCol w="212292">
                  <a:extLst>
                    <a:ext uri="{9D8B030D-6E8A-4147-A177-3AD203B41FA5}">
                      <a16:colId xmlns:a16="http://schemas.microsoft.com/office/drawing/2014/main" val="3508239429"/>
                    </a:ext>
                  </a:extLst>
                </a:gridCol>
                <a:gridCol w="212292">
                  <a:extLst>
                    <a:ext uri="{9D8B030D-6E8A-4147-A177-3AD203B41FA5}">
                      <a16:colId xmlns:a16="http://schemas.microsoft.com/office/drawing/2014/main" val="2458558844"/>
                    </a:ext>
                  </a:extLst>
                </a:gridCol>
                <a:gridCol w="212292">
                  <a:extLst>
                    <a:ext uri="{9D8B030D-6E8A-4147-A177-3AD203B41FA5}">
                      <a16:colId xmlns:a16="http://schemas.microsoft.com/office/drawing/2014/main" val="311541914"/>
                    </a:ext>
                  </a:extLst>
                </a:gridCol>
                <a:gridCol w="212292">
                  <a:extLst>
                    <a:ext uri="{9D8B030D-6E8A-4147-A177-3AD203B41FA5}">
                      <a16:colId xmlns:a16="http://schemas.microsoft.com/office/drawing/2014/main" val="3575342140"/>
                    </a:ext>
                  </a:extLst>
                </a:gridCol>
                <a:gridCol w="212292">
                  <a:extLst>
                    <a:ext uri="{9D8B030D-6E8A-4147-A177-3AD203B41FA5}">
                      <a16:colId xmlns:a16="http://schemas.microsoft.com/office/drawing/2014/main" val="3476467106"/>
                    </a:ext>
                  </a:extLst>
                </a:gridCol>
                <a:gridCol w="212292">
                  <a:extLst>
                    <a:ext uri="{9D8B030D-6E8A-4147-A177-3AD203B41FA5}">
                      <a16:colId xmlns:a16="http://schemas.microsoft.com/office/drawing/2014/main" val="272364611"/>
                    </a:ext>
                  </a:extLst>
                </a:gridCol>
                <a:gridCol w="212292">
                  <a:extLst>
                    <a:ext uri="{9D8B030D-6E8A-4147-A177-3AD203B41FA5}">
                      <a16:colId xmlns:a16="http://schemas.microsoft.com/office/drawing/2014/main" val="1248489476"/>
                    </a:ext>
                  </a:extLst>
                </a:gridCol>
                <a:gridCol w="618773">
                  <a:extLst>
                    <a:ext uri="{9D8B030D-6E8A-4147-A177-3AD203B41FA5}">
                      <a16:colId xmlns:a16="http://schemas.microsoft.com/office/drawing/2014/main" val="1363290703"/>
                    </a:ext>
                  </a:extLst>
                </a:gridCol>
                <a:gridCol w="3406588">
                  <a:extLst>
                    <a:ext uri="{9D8B030D-6E8A-4147-A177-3AD203B41FA5}">
                      <a16:colId xmlns:a16="http://schemas.microsoft.com/office/drawing/2014/main" val="332042345"/>
                    </a:ext>
                  </a:extLst>
                </a:gridCol>
                <a:gridCol w="851647">
                  <a:extLst>
                    <a:ext uri="{9D8B030D-6E8A-4147-A177-3AD203B41FA5}">
                      <a16:colId xmlns:a16="http://schemas.microsoft.com/office/drawing/2014/main" val="802208605"/>
                    </a:ext>
                  </a:extLst>
                </a:gridCol>
                <a:gridCol w="896465">
                  <a:extLst>
                    <a:ext uri="{9D8B030D-6E8A-4147-A177-3AD203B41FA5}">
                      <a16:colId xmlns:a16="http://schemas.microsoft.com/office/drawing/2014/main" val="44696113"/>
                    </a:ext>
                  </a:extLst>
                </a:gridCol>
              </a:tblGrid>
              <a:tr h="302934">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200">
                          <a:effectLst/>
                        </a:rPr>
                        <a:t> </a:t>
                      </a:r>
                      <a:endParaRPr lang="pt-PT" sz="200">
                        <a:effectLst/>
                        <a:latin typeface="Times New Roman" panose="02020603050405020304" pitchFamily="18" charset="0"/>
                        <a:ea typeface="Times New Roman" panose="02020603050405020304" pitchFamily="18" charset="0"/>
                      </a:endParaRPr>
                    </a:p>
                  </a:txBody>
                  <a:tcPr marL="10741" marR="10741" marT="0" marB="0"/>
                </a:tc>
                <a:tc gridSpan="13">
                  <a:txBody>
                    <a:bodyPr/>
                    <a:lstStyle/>
                    <a:p>
                      <a:pPr algn="ctr">
                        <a:spcAft>
                          <a:spcPts val="0"/>
                        </a:spcAft>
                      </a:pPr>
                      <a:r>
                        <a:rPr lang="pt-PT" sz="1200" dirty="0">
                          <a:effectLst/>
                        </a:rPr>
                        <a:t>PLNM (acrescentar uma linha por cada aluno)</a:t>
                      </a:r>
                    </a:p>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139155584"/>
                  </a:ext>
                </a:extLst>
              </a:tr>
              <a:tr h="0">
                <a:tc rowSpan="2">
                  <a:txBody>
                    <a:bodyPr/>
                    <a:lstStyle/>
                    <a:p>
                      <a:pPr>
                        <a:spcAft>
                          <a:spcPts val="0"/>
                        </a:spcAft>
                      </a:pPr>
                      <a:r>
                        <a:rPr lang="pt-PT" sz="1200" dirty="0">
                          <a:effectLst/>
                        </a:rPr>
                        <a:t>Docente</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gridSpan="2">
                  <a:txBody>
                    <a:bodyPr/>
                    <a:lstStyle/>
                    <a:p>
                      <a:pPr>
                        <a:spcAft>
                          <a:spcPts val="0"/>
                        </a:spcAft>
                      </a:pPr>
                      <a:r>
                        <a:rPr lang="pt-PT" sz="1200" dirty="0">
                          <a:effectLst/>
                        </a:rPr>
                        <a:t>Nº sessões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rowSpan="2" hMerge="1">
                  <a:txBody>
                    <a:bodyPr/>
                    <a:lstStyle/>
                    <a:p>
                      <a:endParaRPr lang="pt-PT"/>
                    </a:p>
                  </a:txBody>
                  <a:tcPr/>
                </a:tc>
                <a:tc rowSpan="2" gridSpan="2">
                  <a:txBody>
                    <a:bodyPr/>
                    <a:lstStyle/>
                    <a:p>
                      <a:pPr algn="ctr">
                        <a:spcAft>
                          <a:spcPts val="0"/>
                        </a:spcAft>
                      </a:pPr>
                      <a:r>
                        <a:rPr lang="pt-PT" sz="1200">
                          <a:effectLst/>
                        </a:rPr>
                        <a:t>Ano</a:t>
                      </a:r>
                    </a:p>
                    <a:p>
                      <a:pPr algn="ctr">
                        <a:spcAft>
                          <a:spcPts val="0"/>
                        </a:spcAft>
                      </a:pPr>
                      <a:r>
                        <a:rPr lang="pt-PT" sz="1200">
                          <a:effectLst/>
                        </a:rPr>
                        <a:t>/turma</a:t>
                      </a:r>
                      <a:endParaRPr lang="pt-PT" sz="1200">
                        <a:effectLst/>
                        <a:latin typeface="Times New Roman" panose="02020603050405020304" pitchFamily="18" charset="0"/>
                        <a:ea typeface="Times New Roman" panose="02020603050405020304" pitchFamily="18" charset="0"/>
                      </a:endParaRPr>
                    </a:p>
                  </a:txBody>
                  <a:tcPr marL="10741" marR="10741" marT="0" marB="0"/>
                </a:tc>
                <a:tc rowSpan="2" hMerge="1">
                  <a:txBody>
                    <a:bodyPr/>
                    <a:lstStyle/>
                    <a:p>
                      <a:endParaRPr lang="pt-PT"/>
                    </a:p>
                  </a:txBody>
                  <a:tcPr/>
                </a:tc>
                <a:tc gridSpan="7">
                  <a:txBody>
                    <a:bodyPr/>
                    <a:lstStyle/>
                    <a:p>
                      <a:pPr algn="ctr">
                        <a:spcAft>
                          <a:spcPts val="0"/>
                        </a:spcAft>
                      </a:pPr>
                      <a:r>
                        <a:rPr lang="pt-PT" sz="1200">
                          <a:effectLst/>
                        </a:rPr>
                        <a:t>Avaliação da medida</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a:txBody>
                    <a:bodyPr/>
                    <a:lstStyle/>
                    <a:p>
                      <a:pPr algn="ctr">
                        <a:spcAft>
                          <a:spcPts val="0"/>
                        </a:spcAft>
                      </a:pPr>
                      <a:r>
                        <a:rPr lang="pt-PT" sz="1200">
                          <a:effectLst/>
                        </a:rPr>
                        <a:t>Domínios/conteúdos trabalhados</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Idioma materno</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Nível em que o aluno se insere</a:t>
                      </a:r>
                      <a:endParaRPr lang="pt-PT" sz="1200">
                        <a:effectLst/>
                        <a:latin typeface="Times New Roman" panose="02020603050405020304" pitchFamily="18" charset="0"/>
                        <a:ea typeface="Times New Roman" panose="02020603050405020304" pitchFamily="18" charset="0"/>
                      </a:endParaRPr>
                    </a:p>
                  </a:txBody>
                  <a:tcPr marL="10741" marR="10741" marT="0" marB="0"/>
                </a:tc>
                <a:extLst>
                  <a:ext uri="{0D108BD9-81ED-4DB2-BD59-A6C34878D82A}">
                    <a16:rowId xmlns:a16="http://schemas.microsoft.com/office/drawing/2014/main" val="734008281"/>
                  </a:ext>
                </a:extLst>
              </a:tr>
              <a:tr h="0">
                <a:tc vMerge="1">
                  <a:txBody>
                    <a:bodyPr/>
                    <a:lstStyle/>
                    <a:p>
                      <a:endParaRPr lang="pt-PT"/>
                    </a:p>
                  </a:txBody>
                  <a:tcPr/>
                </a:tc>
                <a:tc gridSpan="2" vMerge="1">
                  <a:txBody>
                    <a:bodyPr/>
                    <a:lstStyle/>
                    <a:p>
                      <a:endParaRPr lang="pt-PT"/>
                    </a:p>
                  </a:txBody>
                  <a:tcPr/>
                </a:tc>
                <a:tc hMerge="1" vMerge="1">
                  <a:txBody>
                    <a:bodyPr/>
                    <a:lstStyle/>
                    <a:p>
                      <a:endParaRPr lang="pt-PT"/>
                    </a:p>
                  </a:txBody>
                  <a:tcPr/>
                </a:tc>
                <a:tc gridSpan="2" vMerge="1">
                  <a:txBody>
                    <a:bodyPr/>
                    <a:lstStyle/>
                    <a:p>
                      <a:endParaRPr lang="pt-PT"/>
                    </a:p>
                  </a:txBody>
                  <a:tcPr/>
                </a:tc>
                <a:tc hMerge="1" vMerge="1">
                  <a:txBody>
                    <a:bodyPr/>
                    <a:lstStyle/>
                    <a:p>
                      <a:endParaRPr lang="pt-PT"/>
                    </a:p>
                  </a:txBody>
                  <a:tcPr/>
                </a:tc>
                <a:tc gridSpan="2">
                  <a:txBody>
                    <a:bodyPr/>
                    <a:lstStyle/>
                    <a:p>
                      <a:pPr algn="ctr">
                        <a:spcAft>
                          <a:spcPts val="0"/>
                        </a:spcAft>
                      </a:pPr>
                      <a:r>
                        <a:rPr lang="pt-PT" sz="1200">
                          <a:effectLst/>
                        </a:rPr>
                        <a:t>Ins.</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gridSpan="2">
                  <a:txBody>
                    <a:bodyPr/>
                    <a:lstStyle/>
                    <a:p>
                      <a:pPr algn="ctr">
                        <a:spcAft>
                          <a:spcPts val="0"/>
                        </a:spcAft>
                      </a:pPr>
                      <a:r>
                        <a:rPr lang="pt-PT" sz="1200">
                          <a:effectLst/>
                        </a:rPr>
                        <a:t>Suf.</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gridSpan="2">
                  <a:txBody>
                    <a:bodyPr/>
                    <a:lstStyle/>
                    <a:p>
                      <a:pPr algn="ctr">
                        <a:spcAft>
                          <a:spcPts val="0"/>
                        </a:spcAft>
                      </a:pPr>
                      <a:r>
                        <a:rPr lang="pt-PT" sz="1200">
                          <a:effectLst/>
                        </a:rPr>
                        <a:t>Bom</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a:txBody>
                    <a:bodyPr/>
                    <a:lstStyle/>
                    <a:p>
                      <a:pPr algn="ctr">
                        <a:spcAft>
                          <a:spcPts val="0"/>
                        </a:spcAft>
                      </a:pPr>
                      <a:r>
                        <a:rPr lang="pt-PT" sz="1200">
                          <a:effectLst/>
                        </a:rPr>
                        <a:t>Muito bom</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pPr algn="ctr">
                        <a:spcAft>
                          <a:spcPts val="0"/>
                        </a:spcAft>
                      </a:pPr>
                      <a:r>
                        <a:rPr lang="pt-PT" sz="1200" dirty="0">
                          <a:effectLst/>
                        </a:rPr>
                        <a:t> </a:t>
                      </a:r>
                      <a:endParaRPr lang="pt-PT" sz="1200" dirty="0">
                        <a:effectLst/>
                        <a:latin typeface="Times New Roman" panose="02020603050405020304" pitchFamily="18" charset="0"/>
                        <a:ea typeface="Times New Roman" panose="02020603050405020304" pitchFamily="18" charset="0"/>
                      </a:endParaRPr>
                    </a:p>
                  </a:txBody>
                  <a:tcPr marL="10741" marR="10741" marT="0" marB="0"/>
                </a:tc>
                <a:extLst>
                  <a:ext uri="{0D108BD9-81ED-4DB2-BD59-A6C34878D82A}">
                    <a16:rowId xmlns:a16="http://schemas.microsoft.com/office/drawing/2014/main" val="3787470138"/>
                  </a:ext>
                </a:extLst>
              </a:tr>
              <a:tr h="2609524">
                <a:tc>
                  <a:txBody>
                    <a:bodyPr/>
                    <a:lstStyle/>
                    <a:p>
                      <a:pPr>
                        <a:spcAft>
                          <a:spcPts val="0"/>
                        </a:spcAft>
                      </a:pPr>
                      <a:r>
                        <a:rPr lang="pt-PT" sz="1200" dirty="0">
                          <a:effectLst/>
                        </a:rPr>
                        <a:t>Ana Silva</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gridSpan="3">
                  <a:txBody>
                    <a:bodyPr/>
                    <a:lstStyle/>
                    <a:p>
                      <a:pPr algn="ctr">
                        <a:spcAft>
                          <a:spcPts val="0"/>
                        </a:spcAft>
                      </a:pPr>
                      <a:r>
                        <a:rPr lang="pt-PT" sz="1200">
                          <a:effectLst/>
                        </a:rPr>
                        <a:t>35</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gridSpan="2">
                  <a:txBody>
                    <a:bodyPr/>
                    <a:lstStyle/>
                    <a:p>
                      <a:pPr algn="ctr">
                        <a:spcAft>
                          <a:spcPts val="0"/>
                        </a:spcAft>
                      </a:pPr>
                      <a:r>
                        <a:rPr lang="pt-PT" sz="1200" dirty="0">
                          <a:effectLst/>
                        </a:rPr>
                        <a:t>2ºB</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gridSpan="2">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gridSpan="2">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a:txBody>
                    <a:bodyPr/>
                    <a:lstStyle/>
                    <a:p>
                      <a:pPr>
                        <a:spcAft>
                          <a:spcPts val="0"/>
                        </a:spcAft>
                      </a:pPr>
                      <a:r>
                        <a:rPr lang="pt-PT" sz="1200">
                          <a:effectLst/>
                        </a:rPr>
                        <a:t> </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X</a:t>
                      </a:r>
                      <a:endParaRPr lang="pt-PT" dirty="0"/>
                    </a:p>
                  </a:txBody>
                  <a:tcPr marL="10741" marR="10741" marT="0" marB="0"/>
                </a:tc>
                <a:tc>
                  <a:txBody>
                    <a:bodyPr/>
                    <a:lstStyle/>
                    <a:p>
                      <a:pPr>
                        <a:spcAft>
                          <a:spcPts val="0"/>
                        </a:spcAft>
                      </a:pPr>
                      <a:r>
                        <a:rPr lang="pt-PT" sz="1200" u="sng">
                          <a:effectLst/>
                        </a:rPr>
                        <a:t>Temáticas vocabulares:</a:t>
                      </a:r>
                      <a:r>
                        <a:rPr lang="pt-PT" sz="1200">
                          <a:effectLst/>
                        </a:rPr>
                        <a:t> Identificação pessoal (a minha escola, a turma, quem sou, como sou); Cores e formas; Alfabeto; </a:t>
                      </a:r>
                    </a:p>
                    <a:p>
                      <a:pPr>
                        <a:spcAft>
                          <a:spcPts val="0"/>
                        </a:spcAft>
                      </a:pPr>
                      <a:r>
                        <a:rPr lang="pt-PT" sz="1200">
                          <a:effectLst/>
                        </a:rPr>
                        <a:t>Animais domésticos e animais selvagens; Estações do ano e meses de cada estação; Família; </a:t>
                      </a:r>
                    </a:p>
                    <a:p>
                      <a:pPr>
                        <a:spcAft>
                          <a:spcPts val="0"/>
                        </a:spcAft>
                      </a:pPr>
                      <a:r>
                        <a:rPr lang="pt-PT" sz="1200">
                          <a:effectLst/>
                        </a:rPr>
                        <a:t>Profissões; Partes do corpo; </a:t>
                      </a:r>
                    </a:p>
                    <a:p>
                      <a:pPr>
                        <a:spcAft>
                          <a:spcPts val="0"/>
                        </a:spcAft>
                      </a:pPr>
                      <a:r>
                        <a:rPr lang="pt-PT" sz="1200">
                          <a:effectLst/>
                        </a:rPr>
                        <a:t>A escola (espaços, horários, objetos e pessoas); </a:t>
                      </a:r>
                    </a:p>
                    <a:p>
                      <a:pPr>
                        <a:spcAft>
                          <a:spcPts val="0"/>
                        </a:spcAft>
                      </a:pPr>
                      <a:r>
                        <a:rPr lang="pt-PT" sz="1200">
                          <a:effectLst/>
                        </a:rPr>
                        <a:t>Números cardinais; Natal. </a:t>
                      </a:r>
                    </a:p>
                    <a:p>
                      <a:pPr>
                        <a:spcAft>
                          <a:spcPts val="0"/>
                        </a:spcAft>
                      </a:pPr>
                      <a:r>
                        <a:rPr lang="pt-PT" sz="1200" u="sng">
                          <a:effectLst/>
                        </a:rPr>
                        <a:t>Conteúdos gramaticais:</a:t>
                      </a:r>
                      <a:r>
                        <a:rPr lang="pt-PT" sz="1200">
                          <a:effectLst/>
                        </a:rPr>
                        <a:t> Determinantes artigos definidos (o, a, os, as); Numerais um/uma, dois/duas; </a:t>
                      </a:r>
                    </a:p>
                    <a:p>
                      <a:pPr>
                        <a:spcAft>
                          <a:spcPts val="0"/>
                        </a:spcAft>
                      </a:pPr>
                      <a:r>
                        <a:rPr lang="pt-PT" sz="1200">
                          <a:effectLst/>
                        </a:rPr>
                        <a:t>Género e número;</a:t>
                      </a:r>
                    </a:p>
                    <a:p>
                      <a:pPr>
                        <a:spcAft>
                          <a:spcPts val="0"/>
                        </a:spcAft>
                      </a:pPr>
                      <a:r>
                        <a:rPr lang="en-US" sz="1200">
                          <a:effectLst/>
                        </a:rPr>
                        <a:t>Dígrafos nh, lh, an, en, in, on, un, am, em, im, om, um;</a:t>
                      </a:r>
                      <a:endParaRPr lang="pt-PT" sz="1200">
                        <a:effectLst/>
                      </a:endParaRPr>
                    </a:p>
                    <a:p>
                      <a:pPr>
                        <a:spcAft>
                          <a:spcPts val="0"/>
                        </a:spcAft>
                      </a:pPr>
                      <a:r>
                        <a:rPr lang="pt-PT" sz="1200">
                          <a:effectLst/>
                        </a:rPr>
                        <a:t>Plural de palavras terminadas em -m</a:t>
                      </a:r>
                      <a:endParaRPr lang="pt-PT" sz="1200">
                        <a:effectLst/>
                        <a:latin typeface="Times New Roman" panose="02020603050405020304" pitchFamily="18" charset="0"/>
                        <a:ea typeface="Times New Roman" panose="02020603050405020304" pitchFamily="18" charset="0"/>
                      </a:endParaRPr>
                    </a:p>
                  </a:txBody>
                  <a:tcPr marL="10741" marR="10741" marT="0" marB="0"/>
                </a:tc>
                <a:tc>
                  <a:txBody>
                    <a:bodyPr/>
                    <a:lstStyle/>
                    <a:p>
                      <a:pPr>
                        <a:spcAft>
                          <a:spcPts val="0"/>
                        </a:spcAft>
                      </a:pPr>
                      <a:r>
                        <a:rPr lang="pt-PT" sz="1200" dirty="0">
                          <a:effectLst/>
                        </a:rPr>
                        <a:t>Alemão</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a:txBody>
                    <a:bodyPr/>
                    <a:lstStyle/>
                    <a:p>
                      <a:r>
                        <a:rPr lang="pt-PT" sz="1200" dirty="0">
                          <a:effectLst/>
                        </a:rPr>
                        <a:t>A1</a:t>
                      </a:r>
                      <a:endParaRPr lang="pt-PT" dirty="0"/>
                    </a:p>
                  </a:txBody>
                  <a:tcPr marL="10741" marR="10741" marT="0" marB="0"/>
                </a:tc>
                <a:extLst>
                  <a:ext uri="{0D108BD9-81ED-4DB2-BD59-A6C34878D82A}">
                    <a16:rowId xmlns:a16="http://schemas.microsoft.com/office/drawing/2014/main" val="564695517"/>
                  </a:ext>
                </a:extLst>
              </a:tr>
              <a:tr h="237229">
                <a:tc gridSpan="15">
                  <a:txBody>
                    <a:bodyPr/>
                    <a:lstStyle/>
                    <a:p>
                      <a:pPr>
                        <a:spcAft>
                          <a:spcPts val="0"/>
                        </a:spcAft>
                      </a:pPr>
                      <a:r>
                        <a:rPr lang="pt-PT" sz="1200" dirty="0">
                          <a:effectLst/>
                        </a:rPr>
                        <a:t>Observação (opcional): indicar se considera que os tempos são suficientes para suprir as dificuldades, sugestão de metodologias e/ou materiais pedagógicos, outros aspetos que considerem pertinentes.</a:t>
                      </a:r>
                      <a:endParaRPr lang="pt-PT" sz="1200" dirty="0">
                        <a:effectLst/>
                        <a:latin typeface="Times New Roman" panose="02020603050405020304" pitchFamily="18" charset="0"/>
                        <a:ea typeface="Times New Roman" panose="02020603050405020304" pitchFamily="18" charset="0"/>
                      </a:endParaRPr>
                    </a:p>
                  </a:txBody>
                  <a:tcPr marL="10741" marR="10741" marT="0" marB="0"/>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1656986484"/>
                  </a:ext>
                </a:extLst>
              </a:tr>
            </a:tbl>
          </a:graphicData>
        </a:graphic>
      </p:graphicFrame>
    </p:spTree>
    <p:extLst>
      <p:ext uri="{BB962C8B-B14F-4D97-AF65-F5344CB8AC3E}">
        <p14:creationId xmlns:p14="http://schemas.microsoft.com/office/powerpoint/2010/main" val="1767082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aixaDeTexto 17">
            <a:extLst>
              <a:ext uri="{FF2B5EF4-FFF2-40B4-BE49-F238E27FC236}">
                <a16:creationId xmlns:a16="http://schemas.microsoft.com/office/drawing/2014/main" id="{4C2F30D8-2F44-46DC-84B7-9E29552B2365}"/>
              </a:ext>
            </a:extLst>
          </p:cNvPr>
          <p:cNvSpPr txBox="1"/>
          <p:nvPr/>
        </p:nvSpPr>
        <p:spPr>
          <a:xfrm>
            <a:off x="544588" y="640947"/>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pic>
        <p:nvPicPr>
          <p:cNvPr id="2" name="Imagem 1">
            <a:extLst>
              <a:ext uri="{FF2B5EF4-FFF2-40B4-BE49-F238E27FC236}">
                <a16:creationId xmlns:a16="http://schemas.microsoft.com/office/drawing/2014/main" id="{AC4BA009-D56C-59C6-4BD0-5A85C594E23A}"/>
              </a:ext>
            </a:extLst>
          </p:cNvPr>
          <p:cNvPicPr>
            <a:picLocks noChangeAspect="1"/>
          </p:cNvPicPr>
          <p:nvPr/>
        </p:nvPicPr>
        <p:blipFill>
          <a:blip r:embed="rId3"/>
          <a:stretch>
            <a:fillRect/>
          </a:stretch>
        </p:blipFill>
        <p:spPr>
          <a:xfrm>
            <a:off x="7408920" y="-216050"/>
            <a:ext cx="3359187" cy="2773920"/>
          </a:xfrm>
          <a:prstGeom prst="rect">
            <a:avLst/>
          </a:prstGeom>
        </p:spPr>
      </p:pic>
      <p:graphicFrame>
        <p:nvGraphicFramePr>
          <p:cNvPr id="3" name="Tabela 2">
            <a:extLst>
              <a:ext uri="{FF2B5EF4-FFF2-40B4-BE49-F238E27FC236}">
                <a16:creationId xmlns:a16="http://schemas.microsoft.com/office/drawing/2014/main" id="{DEADBD7E-B59F-4E11-BFF7-056CF6CC66DF}"/>
              </a:ext>
            </a:extLst>
          </p:cNvPr>
          <p:cNvGraphicFramePr>
            <a:graphicFrameLocks noGrp="1"/>
          </p:cNvGraphicFramePr>
          <p:nvPr>
            <p:extLst>
              <p:ext uri="{D42A27DB-BD31-4B8C-83A1-F6EECF244321}">
                <p14:modId xmlns:p14="http://schemas.microsoft.com/office/powerpoint/2010/main" val="2888465922"/>
              </p:ext>
            </p:extLst>
          </p:nvPr>
        </p:nvGraphicFramePr>
        <p:xfrm>
          <a:off x="544588" y="1802926"/>
          <a:ext cx="8543925" cy="2334625"/>
        </p:xfrm>
        <a:graphic>
          <a:graphicData uri="http://schemas.openxmlformats.org/drawingml/2006/table">
            <a:tbl>
              <a:tblPr firstRow="1" firstCol="1" bandRow="1"/>
              <a:tblGrid>
                <a:gridCol w="1189638">
                  <a:extLst>
                    <a:ext uri="{9D8B030D-6E8A-4147-A177-3AD203B41FA5}">
                      <a16:colId xmlns:a16="http://schemas.microsoft.com/office/drawing/2014/main" val="2305148975"/>
                    </a:ext>
                  </a:extLst>
                </a:gridCol>
                <a:gridCol w="710888">
                  <a:extLst>
                    <a:ext uri="{9D8B030D-6E8A-4147-A177-3AD203B41FA5}">
                      <a16:colId xmlns:a16="http://schemas.microsoft.com/office/drawing/2014/main" val="2451228826"/>
                    </a:ext>
                  </a:extLst>
                </a:gridCol>
                <a:gridCol w="874861">
                  <a:extLst>
                    <a:ext uri="{9D8B030D-6E8A-4147-A177-3AD203B41FA5}">
                      <a16:colId xmlns:a16="http://schemas.microsoft.com/office/drawing/2014/main" val="1525562038"/>
                    </a:ext>
                  </a:extLst>
                </a:gridCol>
                <a:gridCol w="956603">
                  <a:extLst>
                    <a:ext uri="{9D8B030D-6E8A-4147-A177-3AD203B41FA5}">
                      <a16:colId xmlns:a16="http://schemas.microsoft.com/office/drawing/2014/main" val="3594587617"/>
                    </a:ext>
                  </a:extLst>
                </a:gridCol>
                <a:gridCol w="4811935">
                  <a:extLst>
                    <a:ext uri="{9D8B030D-6E8A-4147-A177-3AD203B41FA5}">
                      <a16:colId xmlns:a16="http://schemas.microsoft.com/office/drawing/2014/main" val="3977177539"/>
                    </a:ext>
                  </a:extLst>
                </a:gridCol>
              </a:tblGrid>
              <a:tr h="423941">
                <a:tc gridSpan="5">
                  <a:txBody>
                    <a:bodyPr/>
                    <a:lstStyle/>
                    <a:p>
                      <a:pPr algn="ctr">
                        <a:lnSpc>
                          <a:spcPct val="107000"/>
                        </a:lnSpc>
                        <a:spcAft>
                          <a:spcPts val="0"/>
                        </a:spcAft>
                      </a:pPr>
                      <a:r>
                        <a:rPr lang="pt-PT" sz="1300" b="1" kern="100">
                          <a:solidFill>
                            <a:schemeClr val="bg1"/>
                          </a:solidFill>
                          <a:effectLst/>
                          <a:latin typeface="+mn-lt"/>
                          <a:ea typeface="Calibri" panose="020F0502020204030204" pitchFamily="34" charset="0"/>
                          <a:cs typeface="Times New Roman" panose="02020603050405020304" pitchFamily="18" charset="0"/>
                        </a:rPr>
                        <a:t>PROJETOS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pt-PT" sz="1300" b="1" kern="100">
                          <a:solidFill>
                            <a:schemeClr val="tx1"/>
                          </a:solidFill>
                          <a:effectLst/>
                          <a:latin typeface="+mn-lt"/>
                          <a:ea typeface="Calibri" panose="020F0502020204030204" pitchFamily="34" charset="0"/>
                          <a:cs typeface="Times New Roman" panose="02020603050405020304" pitchFamily="18" charset="0"/>
                        </a:rPr>
                        <a:t> </a:t>
                      </a:r>
                      <a:endParaRPr lang="pt-PT" sz="1000" kern="100">
                        <a:solidFill>
                          <a:schemeClr val="tx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3135284585"/>
                  </a:ext>
                </a:extLst>
              </a:tr>
              <a:tr h="379699">
                <a:tc>
                  <a:txBody>
                    <a:bodyPr/>
                    <a:lstStyle/>
                    <a:p>
                      <a:pPr>
                        <a:lnSpc>
                          <a:spcPct val="107000"/>
                        </a:lnSpc>
                        <a:spcAft>
                          <a:spcPts val="0"/>
                        </a:spcAft>
                      </a:pPr>
                      <a:r>
                        <a:rPr lang="pt-PT" sz="1000" b="1" kern="100">
                          <a:solidFill>
                            <a:srgbClr val="FF0000"/>
                          </a:solidFill>
                          <a:effectLst/>
                          <a:latin typeface="+mn-lt"/>
                          <a:ea typeface="Calibri" panose="020F0502020204030204" pitchFamily="34" charset="0"/>
                          <a:cs typeface="Times New Roman" panose="02020603050405020304" pitchFamily="18" charset="0"/>
                        </a:rPr>
                        <a:t> </a:t>
                      </a:r>
                      <a:endParaRPr lang="pt-PT" sz="1000" kern="100">
                        <a:solidFill>
                          <a:srgbClr val="FF0000"/>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INSCRITOS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FREQUÊNCIA</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AVALIAÇÃO </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65120" marR="6512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3564911124"/>
                  </a:ext>
                </a:extLst>
              </a:tr>
              <a:tr h="1354125">
                <a:tc>
                  <a:txBody>
                    <a:bodyPr/>
                    <a:lstStyle/>
                    <a:p>
                      <a:pPr>
                        <a:lnSpc>
                          <a:spcPct val="107000"/>
                        </a:lnSpc>
                        <a:spcAft>
                          <a:spcPts val="0"/>
                        </a:spcAft>
                      </a:pPr>
                      <a:r>
                        <a:rPr lang="pt-PT" sz="1100" b="1" kern="100" dirty="0" err="1">
                          <a:solidFill>
                            <a:schemeClr val="tx1"/>
                          </a:solidFill>
                          <a:effectLst/>
                          <a:latin typeface="+mn-lt"/>
                          <a:ea typeface="Calibri" panose="020F0502020204030204" pitchFamily="34" charset="0"/>
                          <a:cs typeface="Times New Roman" panose="02020603050405020304" pitchFamily="18" charset="0"/>
                        </a:rPr>
                        <a:t>Juvenes</a:t>
                      </a:r>
                      <a:r>
                        <a:rPr lang="pt-PT" sz="1100" b="1" kern="100" dirty="0">
                          <a:solidFill>
                            <a:schemeClr val="tx1"/>
                          </a:solidFill>
                          <a:effectLst/>
                          <a:latin typeface="+mn-lt"/>
                          <a:ea typeface="Calibri" panose="020F0502020204030204" pitchFamily="34" charset="0"/>
                          <a:cs typeface="Times New Roman" panose="02020603050405020304" pitchFamily="18" charset="0"/>
                        </a:rPr>
                        <a:t> Translatores</a:t>
                      </a:r>
                      <a:endParaRPr lang="pt-PT" sz="1100" kern="1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0</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100" b="0" kern="100" dirty="0">
                          <a:solidFill>
                            <a:schemeClr val="tx1"/>
                          </a:solidFill>
                          <a:effectLst/>
                          <a:latin typeface="+mn-lt"/>
                          <a:ea typeface="Calibri" panose="020F0502020204030204" pitchFamily="34" charset="0"/>
                          <a:cs typeface="Times New Roman" panose="02020603050405020304" pitchFamily="18" charset="0"/>
                        </a:rPr>
                        <a:t>INSUFICIENTE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15000"/>
                        </a:lnSpc>
                        <a:spcAft>
                          <a:spcPts val="0"/>
                        </a:spcAft>
                      </a:pPr>
                      <a:r>
                        <a:rPr lang="pt-PT" sz="1100" dirty="0">
                          <a:solidFill>
                            <a:schemeClr val="tx1"/>
                          </a:solidFill>
                          <a:effectLst/>
                          <a:latin typeface="+mn-lt"/>
                          <a:ea typeface="Times New Roman" panose="02020603050405020304" pitchFamily="18" charset="0"/>
                        </a:rPr>
                        <a:t>Como habitualmente, a escola foi inscrita no projeto </a:t>
                      </a:r>
                      <a:r>
                        <a:rPr lang="pt-PT" sz="1100" dirty="0" err="1">
                          <a:solidFill>
                            <a:schemeClr val="tx1"/>
                          </a:solidFill>
                          <a:effectLst/>
                          <a:latin typeface="+mn-lt"/>
                          <a:ea typeface="Times New Roman" panose="02020603050405020304" pitchFamily="18" charset="0"/>
                        </a:rPr>
                        <a:t>Juvenes</a:t>
                      </a:r>
                      <a:r>
                        <a:rPr lang="pt-PT" sz="1100" dirty="0">
                          <a:solidFill>
                            <a:schemeClr val="tx1"/>
                          </a:solidFill>
                          <a:effectLst/>
                          <a:latin typeface="+mn-lt"/>
                          <a:ea typeface="Times New Roman" panose="02020603050405020304" pitchFamily="18" charset="0"/>
                        </a:rPr>
                        <a:t> Translatores promovido pela Comissão Europeia. A escola foi uma das selecionadas para participar no concurso, os alunos foram informados e 5 alunos mostraram disponibilidade para participar.</a:t>
                      </a:r>
                    </a:p>
                    <a:p>
                      <a:pPr algn="just">
                        <a:lnSpc>
                          <a:spcPct val="115000"/>
                        </a:lnSpc>
                        <a:spcAft>
                          <a:spcPts val="0"/>
                        </a:spcAft>
                      </a:pPr>
                      <a:r>
                        <a:rPr lang="pt-PT" sz="1100" dirty="0">
                          <a:solidFill>
                            <a:schemeClr val="tx1"/>
                          </a:solidFill>
                          <a:effectLst/>
                          <a:latin typeface="+mn-lt"/>
                          <a:ea typeface="Times New Roman" panose="02020603050405020304" pitchFamily="18" charset="0"/>
                        </a:rPr>
                        <a:t>No dia do concurso, 28 de novembro, nenhum dos alunos compareceu para realizar o trabalho de tradução.</a:t>
                      </a:r>
                    </a:p>
                    <a:p>
                      <a:pPr algn="just">
                        <a:lnSpc>
                          <a:spcPct val="115000"/>
                        </a:lnSpc>
                        <a:spcAft>
                          <a:spcPts val="0"/>
                        </a:spcAft>
                      </a:pPr>
                      <a:r>
                        <a:rPr lang="pt-PT" sz="1100" dirty="0">
                          <a:solidFill>
                            <a:schemeClr val="tx1"/>
                          </a:solidFill>
                          <a:effectLst/>
                          <a:latin typeface="+mn-lt"/>
                          <a:ea typeface="Times New Roman" panose="02020603050405020304" pitchFamily="18" charset="0"/>
                        </a:rPr>
                        <a:t>Tendo em conta a falta de interesse pelo concurso, a docente termina aqui a dinamização deste projeto.</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644130849"/>
                  </a:ext>
                </a:extLst>
              </a:tr>
            </a:tbl>
          </a:graphicData>
        </a:graphic>
      </p:graphicFrame>
    </p:spTree>
    <p:extLst>
      <p:ext uri="{BB962C8B-B14F-4D97-AF65-F5344CB8AC3E}">
        <p14:creationId xmlns:p14="http://schemas.microsoft.com/office/powerpoint/2010/main" val="1670734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73A2CD4-B69F-3B13-D44A-65C182DD0ADD}"/>
              </a:ext>
            </a:extLst>
          </p:cNvPr>
          <p:cNvPicPr>
            <a:picLocks noChangeAspect="1"/>
          </p:cNvPicPr>
          <p:nvPr/>
        </p:nvPicPr>
        <p:blipFill>
          <a:blip r:embed="rId2"/>
          <a:stretch>
            <a:fillRect/>
          </a:stretch>
        </p:blipFill>
        <p:spPr>
          <a:xfrm>
            <a:off x="7408920" y="-481143"/>
            <a:ext cx="3359187" cy="2773920"/>
          </a:xfrm>
          <a:prstGeom prst="rect">
            <a:avLst/>
          </a:prstGeom>
        </p:spPr>
      </p:pic>
      <p:sp>
        <p:nvSpPr>
          <p:cNvPr id="18" name="CaixaDeTexto 17">
            <a:extLst>
              <a:ext uri="{FF2B5EF4-FFF2-40B4-BE49-F238E27FC236}">
                <a16:creationId xmlns:a16="http://schemas.microsoft.com/office/drawing/2014/main" id="{4C2F30D8-2F44-46DC-84B7-9E29552B2365}"/>
              </a:ext>
            </a:extLst>
          </p:cNvPr>
          <p:cNvSpPr txBox="1"/>
          <p:nvPr/>
        </p:nvSpPr>
        <p:spPr>
          <a:xfrm>
            <a:off x="444138" y="303984"/>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1DD86A11-471C-45E3-A44B-AEF098493B4A}"/>
              </a:ext>
            </a:extLst>
          </p:cNvPr>
          <p:cNvGraphicFramePr>
            <a:graphicFrameLocks noGrp="1"/>
          </p:cNvGraphicFramePr>
          <p:nvPr>
            <p:extLst>
              <p:ext uri="{D42A27DB-BD31-4B8C-83A1-F6EECF244321}">
                <p14:modId xmlns:p14="http://schemas.microsoft.com/office/powerpoint/2010/main" val="1932479032"/>
              </p:ext>
            </p:extLst>
          </p:nvPr>
        </p:nvGraphicFramePr>
        <p:xfrm>
          <a:off x="265549" y="905817"/>
          <a:ext cx="9022420" cy="5602334"/>
        </p:xfrm>
        <a:graphic>
          <a:graphicData uri="http://schemas.openxmlformats.org/drawingml/2006/table">
            <a:tbl>
              <a:tblPr firstRow="1" firstCol="1" bandRow="1"/>
              <a:tblGrid>
                <a:gridCol w="1015130">
                  <a:extLst>
                    <a:ext uri="{9D8B030D-6E8A-4147-A177-3AD203B41FA5}">
                      <a16:colId xmlns:a16="http://schemas.microsoft.com/office/drawing/2014/main" val="3661454523"/>
                    </a:ext>
                  </a:extLst>
                </a:gridCol>
                <a:gridCol w="1014532">
                  <a:extLst>
                    <a:ext uri="{9D8B030D-6E8A-4147-A177-3AD203B41FA5}">
                      <a16:colId xmlns:a16="http://schemas.microsoft.com/office/drawing/2014/main" val="3392230107"/>
                    </a:ext>
                  </a:extLst>
                </a:gridCol>
                <a:gridCol w="933728">
                  <a:extLst>
                    <a:ext uri="{9D8B030D-6E8A-4147-A177-3AD203B41FA5}">
                      <a16:colId xmlns:a16="http://schemas.microsoft.com/office/drawing/2014/main" val="3504073724"/>
                    </a:ext>
                  </a:extLst>
                </a:gridCol>
                <a:gridCol w="848138">
                  <a:extLst>
                    <a:ext uri="{9D8B030D-6E8A-4147-A177-3AD203B41FA5}">
                      <a16:colId xmlns:a16="http://schemas.microsoft.com/office/drawing/2014/main" val="246138987"/>
                    </a:ext>
                  </a:extLst>
                </a:gridCol>
                <a:gridCol w="5210892">
                  <a:extLst>
                    <a:ext uri="{9D8B030D-6E8A-4147-A177-3AD203B41FA5}">
                      <a16:colId xmlns:a16="http://schemas.microsoft.com/office/drawing/2014/main" val="3157990018"/>
                    </a:ext>
                  </a:extLst>
                </a:gridCol>
              </a:tblGrid>
              <a:tr h="348151">
                <a:tc gridSpan="5">
                  <a:txBody>
                    <a:bodyPr/>
                    <a:lstStyle/>
                    <a:p>
                      <a:pPr algn="ctr">
                        <a:lnSpc>
                          <a:spcPct val="107000"/>
                        </a:lnSpc>
                        <a:spcAft>
                          <a:spcPts val="0"/>
                        </a:spcAft>
                      </a:pPr>
                      <a:r>
                        <a:rPr lang="pt-PT" sz="1800" b="1" kern="100">
                          <a:solidFill>
                            <a:schemeClr val="bg1"/>
                          </a:solidFill>
                          <a:effectLst/>
                          <a:latin typeface="+mn-lt"/>
                          <a:ea typeface="Calibri" panose="020F0502020204030204" pitchFamily="34" charset="0"/>
                          <a:cs typeface="Times New Roman" panose="02020603050405020304" pitchFamily="18" charset="0"/>
                        </a:rPr>
                        <a:t>SAÚDE ESCOLAR</a:t>
                      </a:r>
                      <a:endParaRPr lang="pt-PT" sz="1100" kern="100">
                        <a:solidFill>
                          <a:schemeClr val="bg1"/>
                        </a:solidFill>
                        <a:effectLst/>
                        <a:latin typeface="+mn-lt"/>
                        <a:ea typeface="Calibri" panose="020F0502020204030204" pitchFamily="34" charset="0"/>
                        <a:cs typeface="Times New Roman" panose="02020603050405020304" pitchFamily="18" charset="0"/>
                      </a:endParaRPr>
                    </a:p>
                    <a:p>
                      <a:pPr algn="ctr">
                        <a:lnSpc>
                          <a:spcPct val="107000"/>
                        </a:lnSpc>
                        <a:spcAft>
                          <a:spcPts val="0"/>
                        </a:spcAft>
                      </a:pPr>
                      <a:endParaRPr lang="pt-PT" sz="1050" kern="100">
                        <a:effectLst/>
                        <a:latin typeface="+mn-lt"/>
                        <a:ea typeface="Calibri" panose="020F0502020204030204" pitchFamily="34" charset="0"/>
                        <a:cs typeface="Times New Roman" panose="02020603050405020304" pitchFamily="18" charset="0"/>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86660534"/>
                  </a:ext>
                </a:extLst>
              </a:tr>
              <a:tr h="118694">
                <a:tc>
                  <a:txBody>
                    <a:bodyPr/>
                    <a:lstStyle/>
                    <a:p>
                      <a:pPr>
                        <a:lnSpc>
                          <a:spcPct val="107000"/>
                        </a:lnSpc>
                        <a:spcAft>
                          <a:spcPts val="0"/>
                        </a:spcAft>
                      </a:pPr>
                      <a:r>
                        <a:rPr lang="pt-PT" sz="1000" b="1" kern="100">
                          <a:solidFill>
                            <a:schemeClr val="bg1"/>
                          </a:solidFill>
                          <a:effectLst/>
                          <a:latin typeface="+mn-lt"/>
                          <a:ea typeface="Calibri"/>
                          <a:cs typeface="Times New Roman"/>
                        </a:rPr>
                        <a:t>ATIVIDADE</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a:solidFill>
                            <a:schemeClr val="bg1"/>
                          </a:solidFill>
                          <a:effectLst/>
                          <a:latin typeface="+mn-lt"/>
                          <a:ea typeface="Calibri"/>
                          <a:cs typeface="Times New Roman"/>
                        </a:rPr>
                        <a:t>INSCRITOS</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a:cs typeface="Times New Roman"/>
                        </a:rPr>
                        <a:t>FREQUÊNCIA</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a:cs typeface="Times New Roman"/>
                        </a:rPr>
                        <a:t>AVALIAÇÃO </a:t>
                      </a:r>
                      <a:endParaRPr lang="pt-PT" sz="1000" kern="10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a:solidFill>
                            <a:schemeClr val="bg1"/>
                          </a:solidFill>
                          <a:effectLst/>
                          <a:latin typeface="+mn-lt"/>
                          <a:ea typeface="Calibri" panose="020F0502020204030204" pitchFamily="34" charset="0"/>
                          <a:cs typeface="Times New Roman" panose="02020603050405020304" pitchFamily="18" charset="0"/>
                        </a:rPr>
                        <a:t>CONSIDERAÇÕES/ATIVIDADES REALIZADAS</a:t>
                      </a:r>
                      <a:endParaRPr lang="pt-PT" sz="1000" kern="100">
                        <a:solidFill>
                          <a:schemeClr val="bg1"/>
                        </a:solidFill>
                        <a:effectLst/>
                        <a:latin typeface="+mn-lt"/>
                        <a:ea typeface="Calibri" panose="020F0502020204030204" pitchFamily="34" charset="0"/>
                        <a:cs typeface="Times New Roman" panose="02020603050405020304" pitchFamily="18" charset="0"/>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854377275"/>
                  </a:ext>
                </a:extLst>
              </a:tr>
              <a:tr h="1663144">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Sessão sobre a Anafilaxia</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No dia 27 de novembro, a enfermeira Cláudia Cunha reuniu com o conselho de turma do 5º B e com alguns assistentes operacionais, por forma a fornecer informação sobre alergias severas e garantir que todos os profissionais envolvidos tenham uma compreensão comum e atualizada e fornecer diretrizes sobre os modos de atuação caso o aluno, referenciado nesta turma, manifeste reações típicas deste tipo de alergias. Foi, ainda, demonstrado como aplicar a </a:t>
                      </a:r>
                      <a:r>
                        <a:rPr lang="pt-PT" sz="1000" kern="100" dirty="0" err="1">
                          <a:solidFill>
                            <a:schemeClr val="tx1"/>
                          </a:solidFill>
                          <a:effectLst/>
                          <a:latin typeface="+mn-lt"/>
                          <a:ea typeface="Calibri" panose="020F0502020204030204" pitchFamily="34" charset="0"/>
                          <a:cs typeface="Times New Roman" panose="02020603050405020304" pitchFamily="18" charset="0"/>
                        </a:rPr>
                        <a:t>Epipen</a:t>
                      </a:r>
                      <a:r>
                        <a:rPr lang="pt-PT" sz="1000" kern="100" dirty="0">
                          <a:solidFill>
                            <a:schemeClr val="tx1"/>
                          </a:solidFill>
                          <a:effectLst/>
                          <a:latin typeface="+mn-lt"/>
                          <a:ea typeface="Calibri" panose="020F0502020204030204" pitchFamily="34" charset="0"/>
                          <a:cs typeface="Times New Roman" panose="02020603050405020304" pitchFamily="18" charset="0"/>
                        </a:rPr>
                        <a:t> que se destina a ser utilizada no tratamento de emergência de reações alérgicas graves (anafilaxia).</a:t>
                      </a: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623039406"/>
                  </a:ext>
                </a:extLst>
              </a:tr>
              <a:tr h="1663144">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Comemoração do Dia Mundial da Diabetes e Festival de sopas</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No dia 14 de novembro, realizou-se o tradicional Festival de Sopas na EBSC, em parceria com a Associação de Estudantes, no âmbito da comemoração do Dia Mundial da Alimentação e da Diabetes.</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Da ementa constaram sopas variadas e salada de fruta, de forma a promover o consumo de alimentos saudáveis.</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Durante o jantar, a equipa do centro de saúde realizou rastreios à glicémia capilar, tensão arterial e IMC.</a:t>
                      </a:r>
                    </a:p>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A atividade teve boa adesão por parte da comunidade educativa e local.</a:t>
                      </a:r>
                    </a:p>
                    <a:p>
                      <a:pPr algn="just">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75554042"/>
                  </a:ext>
                </a:extLst>
              </a:tr>
              <a:tr h="1663144">
                <a:tc>
                  <a:txBody>
                    <a:bodyPr/>
                    <a:lstStyle/>
                    <a:p>
                      <a:pP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Sessão sobre a Diabetes</a:t>
                      </a: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ctr">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MUITO BOM</a:t>
                      </a:r>
                    </a:p>
                    <a:p>
                      <a:pPr algn="ctr">
                        <a:lnSpc>
                          <a:spcPct val="107000"/>
                        </a:lnSpc>
                        <a:spcAft>
                          <a:spcPts val="0"/>
                        </a:spcAft>
                      </a:pPr>
                      <a:endParaRPr lang="pt-PT" sz="1000" kern="100" dirty="0">
                        <a:solidFill>
                          <a:schemeClr val="tx1"/>
                        </a:solidFill>
                        <a:effectLst/>
                        <a:latin typeface="+mn-lt"/>
                        <a:ea typeface="Calibri" panose="020F0502020204030204" pitchFamily="34" charset="0"/>
                        <a:cs typeface="Times New Roman" panose="02020603050405020304" pitchFamily="18" charset="0"/>
                      </a:endParaRPr>
                    </a:p>
                  </a:txBody>
                  <a:tcPr marL="58758" marR="5875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gn="just">
                        <a:lnSpc>
                          <a:spcPct val="107000"/>
                        </a:lnSpc>
                        <a:spcAft>
                          <a:spcPts val="0"/>
                        </a:spcAft>
                      </a:pPr>
                      <a:r>
                        <a:rPr lang="pt-PT" sz="1000" kern="100" dirty="0">
                          <a:solidFill>
                            <a:schemeClr val="tx1"/>
                          </a:solidFill>
                          <a:effectLst/>
                          <a:latin typeface="+mn-lt"/>
                          <a:ea typeface="Calibri" panose="020F0502020204030204" pitchFamily="34" charset="0"/>
                          <a:cs typeface="Times New Roman" panose="02020603050405020304" pitchFamily="18" charset="0"/>
                        </a:rPr>
                        <a:t>No dia 30 de outubro, a enfermeira Cláudia Cunha reuniu com o conselho de turma do 9º ano e com alguns assistentes operacionais, por forma a garantir que todos os profissionais envolvidos tenham uma compreensão comum e atualizada sobre a diabetes e fornecer diretrizes sobre os modos de atuação caso a aluna, referenciada nesta turma, apresente indícios de uma hipoglicémia ou hiperglicemia.</a:t>
                      </a: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248615385"/>
                  </a:ext>
                </a:extLst>
              </a:tr>
            </a:tbl>
          </a:graphicData>
        </a:graphic>
      </p:graphicFrame>
    </p:spTree>
    <p:extLst>
      <p:ext uri="{BB962C8B-B14F-4D97-AF65-F5344CB8AC3E}">
        <p14:creationId xmlns:p14="http://schemas.microsoft.com/office/powerpoint/2010/main" val="2094525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7FF6A-A0B2-98E1-984A-392AA7B78CE0}"/>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C6933167-F623-A003-4D75-0E5F4FDE71F6}"/>
              </a:ext>
            </a:extLst>
          </p:cNvPr>
          <p:cNvPicPr>
            <a:picLocks noChangeAspect="1"/>
          </p:cNvPicPr>
          <p:nvPr/>
        </p:nvPicPr>
        <p:blipFill>
          <a:blip r:embed="rId2"/>
          <a:stretch>
            <a:fillRect/>
          </a:stretch>
        </p:blipFill>
        <p:spPr>
          <a:xfrm>
            <a:off x="6983055" y="-203491"/>
            <a:ext cx="3359187" cy="2773920"/>
          </a:xfrm>
          <a:prstGeom prst="rect">
            <a:avLst/>
          </a:prstGeom>
        </p:spPr>
      </p:pic>
      <p:sp>
        <p:nvSpPr>
          <p:cNvPr id="18" name="CaixaDeTexto 17">
            <a:extLst>
              <a:ext uri="{FF2B5EF4-FFF2-40B4-BE49-F238E27FC236}">
                <a16:creationId xmlns:a16="http://schemas.microsoft.com/office/drawing/2014/main" id="{947E9D33-941C-D71B-AA52-F94D1AB48753}"/>
              </a:ext>
            </a:extLst>
          </p:cNvPr>
          <p:cNvSpPr txBox="1"/>
          <p:nvPr/>
        </p:nvSpPr>
        <p:spPr>
          <a:xfrm>
            <a:off x="462654" y="757482"/>
            <a:ext cx="7283116" cy="300082"/>
          </a:xfrm>
          <a:prstGeom prst="rect">
            <a:avLst/>
          </a:prstGeom>
          <a:solidFill>
            <a:srgbClr val="002060"/>
          </a:solidFill>
        </p:spPr>
        <p:txBody>
          <a:bodyPr wrap="square" rtlCol="0">
            <a:spAutoFit/>
          </a:bodyPr>
          <a:lstStyle/>
          <a:p>
            <a:pPr algn="just"/>
            <a:r>
              <a:rPr lang="pt-PT" sz="1350" b="1">
                <a:solidFill>
                  <a:schemeClr val="bg1"/>
                </a:solidFill>
                <a:latin typeface="Arial Black" panose="020B0A04020102020204" pitchFamily="34" charset="0"/>
                <a:ea typeface="Times New Roman" panose="02020603050405020304" pitchFamily="18" charset="0"/>
              </a:rPr>
              <a:t>2.3	Análise das atividades no âmbito dos Projetos</a:t>
            </a:r>
            <a:endParaRPr lang="pt-PT" sz="1350">
              <a:solidFill>
                <a:schemeClr val="bg1"/>
              </a:solidFill>
              <a:latin typeface="Arial Black" panose="020B0A04020102020204" pitchFamily="34" charset="0"/>
              <a:ea typeface="Times New Roman" panose="02020603050405020304" pitchFamily="18" charset="0"/>
            </a:endParaRPr>
          </a:p>
        </p:txBody>
      </p:sp>
      <p:graphicFrame>
        <p:nvGraphicFramePr>
          <p:cNvPr id="4" name="Tabela 3">
            <a:extLst>
              <a:ext uri="{FF2B5EF4-FFF2-40B4-BE49-F238E27FC236}">
                <a16:creationId xmlns:a16="http://schemas.microsoft.com/office/drawing/2014/main" id="{957BB62F-8DBE-9C7D-1C6A-D79D91940E91}"/>
              </a:ext>
            </a:extLst>
          </p:cNvPr>
          <p:cNvGraphicFramePr>
            <a:graphicFrameLocks noGrp="1"/>
          </p:cNvGraphicFramePr>
          <p:nvPr>
            <p:extLst>
              <p:ext uri="{D42A27DB-BD31-4B8C-83A1-F6EECF244321}">
                <p14:modId xmlns:p14="http://schemas.microsoft.com/office/powerpoint/2010/main" val="3955972769"/>
              </p:ext>
            </p:extLst>
          </p:nvPr>
        </p:nvGraphicFramePr>
        <p:xfrm>
          <a:off x="188072" y="1183469"/>
          <a:ext cx="9157425" cy="3118666"/>
        </p:xfrm>
        <a:graphic>
          <a:graphicData uri="http://schemas.openxmlformats.org/drawingml/2006/table">
            <a:tbl>
              <a:tblPr firstRow="1" firstCol="1" bandRow="1"/>
              <a:tblGrid>
                <a:gridCol w="1030319">
                  <a:extLst>
                    <a:ext uri="{9D8B030D-6E8A-4147-A177-3AD203B41FA5}">
                      <a16:colId xmlns:a16="http://schemas.microsoft.com/office/drawing/2014/main" val="3661454523"/>
                    </a:ext>
                  </a:extLst>
                </a:gridCol>
                <a:gridCol w="1029713">
                  <a:extLst>
                    <a:ext uri="{9D8B030D-6E8A-4147-A177-3AD203B41FA5}">
                      <a16:colId xmlns:a16="http://schemas.microsoft.com/office/drawing/2014/main" val="3392230107"/>
                    </a:ext>
                  </a:extLst>
                </a:gridCol>
                <a:gridCol w="947700">
                  <a:extLst>
                    <a:ext uri="{9D8B030D-6E8A-4147-A177-3AD203B41FA5}">
                      <a16:colId xmlns:a16="http://schemas.microsoft.com/office/drawing/2014/main" val="3504073724"/>
                    </a:ext>
                  </a:extLst>
                </a:gridCol>
                <a:gridCol w="860828">
                  <a:extLst>
                    <a:ext uri="{9D8B030D-6E8A-4147-A177-3AD203B41FA5}">
                      <a16:colId xmlns:a16="http://schemas.microsoft.com/office/drawing/2014/main" val="246138987"/>
                    </a:ext>
                  </a:extLst>
                </a:gridCol>
                <a:gridCol w="5288865">
                  <a:extLst>
                    <a:ext uri="{9D8B030D-6E8A-4147-A177-3AD203B41FA5}">
                      <a16:colId xmlns:a16="http://schemas.microsoft.com/office/drawing/2014/main" val="3157990018"/>
                    </a:ext>
                  </a:extLst>
                </a:gridCol>
              </a:tblGrid>
              <a:tr h="207704">
                <a:tc gridSpan="5">
                  <a:txBody>
                    <a:bodyPr/>
                    <a:lstStyle/>
                    <a:p>
                      <a:pPr algn="ctr">
                        <a:lnSpc>
                          <a:spcPct val="107000"/>
                        </a:lnSpc>
                        <a:spcAft>
                          <a:spcPts val="0"/>
                        </a:spcAft>
                      </a:pPr>
                      <a:r>
                        <a:rPr lang="pt-PT" sz="1800" b="1" kern="100" dirty="0">
                          <a:solidFill>
                            <a:schemeClr val="bg1"/>
                          </a:solidFill>
                          <a:effectLst/>
                          <a:latin typeface="+mn-lt"/>
                          <a:ea typeface="Calibri"/>
                          <a:cs typeface="Times New Roman"/>
                        </a:rPr>
                        <a:t>SAÚDE ESCOLAR</a:t>
                      </a:r>
                      <a:endParaRPr lang="pt-PT" sz="1100" kern="100" dirty="0">
                        <a:solidFill>
                          <a:schemeClr val="bg1"/>
                        </a:solidFill>
                        <a:effectLst/>
                        <a:latin typeface="+mn-lt"/>
                        <a:ea typeface="Calibri"/>
                        <a:cs typeface="Times New Roman"/>
                      </a:endParaRPr>
                    </a:p>
                    <a:p>
                      <a:pPr algn="ctr">
                        <a:lnSpc>
                          <a:spcPct val="107000"/>
                        </a:lnSpc>
                        <a:spcAft>
                          <a:spcPts val="0"/>
                        </a:spcAft>
                      </a:pPr>
                      <a:endParaRPr lang="pt-PT" sz="1050" kern="100" dirty="0">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extLst>
                  <a:ext uri="{0D108BD9-81ED-4DB2-BD59-A6C34878D82A}">
                    <a16:rowId xmlns:a16="http://schemas.microsoft.com/office/drawing/2014/main" val="2886660534"/>
                  </a:ext>
                </a:extLst>
              </a:tr>
              <a:tr h="60423">
                <a:tc>
                  <a:txBody>
                    <a:bodyPr/>
                    <a:lstStyle/>
                    <a:p>
                      <a:pPr>
                        <a:lnSpc>
                          <a:spcPct val="107000"/>
                        </a:lnSpc>
                        <a:spcAft>
                          <a:spcPts val="0"/>
                        </a:spcAft>
                      </a:pPr>
                      <a:r>
                        <a:rPr lang="pt-PT" sz="1000" b="1" kern="100" dirty="0">
                          <a:solidFill>
                            <a:schemeClr val="bg1"/>
                          </a:solidFill>
                          <a:effectLst/>
                          <a:latin typeface="+mn-lt"/>
                          <a:ea typeface="Calibri"/>
                          <a:cs typeface="Times New Roman"/>
                        </a:rPr>
                        <a:t>ATIVIDADE</a:t>
                      </a:r>
                      <a:endParaRPr lang="pt-PT" sz="1000" kern="100" dirty="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a:lnSpc>
                          <a:spcPct val="107000"/>
                        </a:lnSpc>
                        <a:spcAft>
                          <a:spcPts val="0"/>
                        </a:spcAft>
                      </a:pPr>
                      <a:r>
                        <a:rPr lang="pt-PT" sz="1000" b="1" kern="100" dirty="0">
                          <a:solidFill>
                            <a:schemeClr val="bg1"/>
                          </a:solidFill>
                          <a:effectLst/>
                          <a:latin typeface="+mn-lt"/>
                          <a:ea typeface="Calibri"/>
                          <a:cs typeface="Times New Roman"/>
                        </a:rPr>
                        <a:t>INSCRITOS</a:t>
                      </a:r>
                      <a:endParaRPr lang="pt-PT" sz="1000" kern="100" dirty="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chemeClr val="bg1"/>
                          </a:solidFill>
                          <a:effectLst/>
                          <a:latin typeface="+mn-lt"/>
                          <a:ea typeface="Calibri"/>
                          <a:cs typeface="Times New Roman"/>
                        </a:rPr>
                        <a:t>FREQUÊNCIA</a:t>
                      </a:r>
                      <a:endParaRPr lang="pt-PT" sz="1000" kern="100" dirty="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chemeClr val="bg1"/>
                          </a:solidFill>
                          <a:effectLst/>
                          <a:latin typeface="+mn-lt"/>
                          <a:ea typeface="Calibri"/>
                          <a:cs typeface="Times New Roman"/>
                        </a:rPr>
                        <a:t>AVALIAÇÃO </a:t>
                      </a:r>
                      <a:endParaRPr lang="pt-PT" sz="1000" kern="100" dirty="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lgn="ctr">
                        <a:lnSpc>
                          <a:spcPct val="107000"/>
                        </a:lnSpc>
                        <a:spcAft>
                          <a:spcPts val="0"/>
                        </a:spcAft>
                      </a:pPr>
                      <a:r>
                        <a:rPr lang="pt-PT" sz="1000" b="1" kern="100" dirty="0">
                          <a:solidFill>
                            <a:schemeClr val="bg1"/>
                          </a:solidFill>
                          <a:effectLst/>
                          <a:latin typeface="+mn-lt"/>
                          <a:ea typeface="Calibri"/>
                          <a:cs typeface="Times New Roman"/>
                        </a:rPr>
                        <a:t>CONSIDERAÇÕES/ATIVIDADES REALIZADAS</a:t>
                      </a:r>
                      <a:endParaRPr lang="pt-PT" sz="1000" kern="100" dirty="0">
                        <a:solidFill>
                          <a:schemeClr val="bg1"/>
                        </a:solidFill>
                        <a:effectLst/>
                        <a:latin typeface="+mn-lt"/>
                        <a:ea typeface="Calibri"/>
                        <a:cs typeface="Times New Roman"/>
                      </a:endParaRPr>
                    </a:p>
                  </a:txBody>
                  <a:tcPr marL="58758" marR="58758"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extLst>
                  <a:ext uri="{0D108BD9-81ED-4DB2-BD59-A6C34878D82A}">
                    <a16:rowId xmlns:a16="http://schemas.microsoft.com/office/drawing/2014/main" val="1854377275"/>
                  </a:ext>
                </a:extLst>
              </a:tr>
              <a:tr h="1208459">
                <a:tc>
                  <a:txBody>
                    <a:bodyPr/>
                    <a:lstStyle/>
                    <a:p>
                      <a:pPr lvl="0">
                        <a:lnSpc>
                          <a:spcPct val="107000"/>
                        </a:lnSpc>
                        <a:spcAft>
                          <a:spcPts val="0"/>
                        </a:spcAft>
                        <a:buNone/>
                      </a:pPr>
                      <a:r>
                        <a:rPr lang="pt-PT" sz="1000" dirty="0"/>
                        <a:t>Comemoração do Dia Mundial da Alimentação</a:t>
                      </a:r>
                    </a:p>
                  </a:txBody>
                  <a:tcPr marL="58757" marR="58757" marT="0" marB="0">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5B9BD5"/>
                    </a:solidFill>
                  </a:tcPr>
                </a:tc>
                <a:tc>
                  <a:txBody>
                    <a:bodyPr/>
                    <a:lstStyle/>
                    <a:p>
                      <a:pPr lvl="0" algn="ctr">
                        <a:lnSpc>
                          <a:spcPct val="107000"/>
                        </a:lnSpc>
                        <a:spcAft>
                          <a:spcPts val="0"/>
                        </a:spcAft>
                        <a:buNone/>
                      </a:pPr>
                      <a:endParaRPr lang="pt-PT" sz="1000" kern="100" dirty="0">
                        <a:solidFill>
                          <a:schemeClr val="tx1"/>
                        </a:solidFill>
                        <a:effectLst/>
                        <a:latin typeface="+mn-lt"/>
                        <a:ea typeface="Calibri"/>
                        <a:cs typeface="Times New Roman"/>
                      </a:endParaRPr>
                    </a:p>
                  </a:txBody>
                  <a:tcPr marL="58757" marR="58757" marT="0" marB="0" anchor="ct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endParaRPr lang="pt-PT" sz="1000" kern="100" dirty="0">
                        <a:solidFill>
                          <a:schemeClr val="tx1"/>
                        </a:solidFill>
                        <a:effectLst/>
                        <a:latin typeface="+mn-lt"/>
                        <a:ea typeface="Calibri"/>
                        <a:cs typeface="Times New Roman"/>
                      </a:endParaRPr>
                    </a:p>
                  </a:txBody>
                  <a:tcPr marL="58757" marR="58757" marT="0" marB="0" anchor="ct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kern="100" dirty="0">
                          <a:solidFill>
                            <a:schemeClr val="tx1"/>
                          </a:solidFill>
                          <a:effectLst/>
                          <a:latin typeface="+mn-lt"/>
                          <a:ea typeface="Calibri"/>
                          <a:cs typeface="Times New Roman"/>
                        </a:rPr>
                        <a:t>BOM</a:t>
                      </a:r>
                    </a:p>
                  </a:txBody>
                  <a:tcPr marL="58757" marR="58757" marT="0" marB="0" anchor="ct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tc>
                  <a:txBody>
                    <a:bodyPr/>
                    <a:lstStyle/>
                    <a:p>
                      <a:pPr lvl="0" algn="just">
                        <a:lnSpc>
                          <a:spcPct val="107000"/>
                        </a:lnSpc>
                        <a:spcAft>
                          <a:spcPts val="0"/>
                        </a:spcAft>
                        <a:buNone/>
                      </a:pPr>
                      <a:r>
                        <a:rPr lang="pt-PT" sz="1000" kern="100" dirty="0">
                          <a:solidFill>
                            <a:schemeClr val="tx1"/>
                          </a:solidFill>
                          <a:effectLst/>
                          <a:latin typeface="+mn-lt"/>
                          <a:ea typeface="Calibri"/>
                          <a:cs typeface="Times New Roman"/>
                        </a:rPr>
                        <a:t>Nos dias 17 de outubro e 23 de outubro, o nutricionista da equipa da Saúde Escolar dinamizou duas atividades, uma dirigida aos alunos do Pré-escolar, intitulada “Os alimentos e os sentidos”, e outra dirigida aos alunos do 3º ano, “Confeção de lanches saudáveis”.</a:t>
                      </a:r>
                    </a:p>
                    <a:p>
                      <a:pPr lvl="0" algn="just">
                        <a:lnSpc>
                          <a:spcPct val="107000"/>
                        </a:lnSpc>
                        <a:spcAft>
                          <a:spcPts val="0"/>
                        </a:spcAft>
                        <a:buNone/>
                      </a:pPr>
                      <a:r>
                        <a:rPr lang="pt-PT" sz="1000" kern="100" dirty="0">
                          <a:solidFill>
                            <a:schemeClr val="tx1"/>
                          </a:solidFill>
                          <a:effectLst/>
                          <a:latin typeface="+mn-lt"/>
                          <a:ea typeface="Calibri"/>
                          <a:cs typeface="Times New Roman"/>
                        </a:rPr>
                        <a:t>Em ambas as atividades os alunos participaram com interesse e empenho.</a:t>
                      </a:r>
                    </a:p>
                    <a:p>
                      <a:pPr lvl="0" algn="just">
                        <a:lnSpc>
                          <a:spcPct val="107000"/>
                        </a:lnSpc>
                        <a:spcAft>
                          <a:spcPts val="0"/>
                        </a:spcAft>
                        <a:buNone/>
                      </a:pPr>
                      <a:endParaRPr lang="pt-PT" sz="1000" kern="100" dirty="0">
                        <a:solidFill>
                          <a:schemeClr val="tx1"/>
                        </a:solidFill>
                        <a:effectLst/>
                        <a:latin typeface="+mn-lt"/>
                        <a:ea typeface="Calibri"/>
                        <a:cs typeface="Times New Roman"/>
                      </a:endParaRPr>
                    </a:p>
                  </a:txBody>
                  <a:tcPr marL="58757" marR="58757" marT="0" marB="0">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515353504"/>
                  </a:ext>
                </a:extLst>
              </a:tr>
              <a:tr h="1208459">
                <a:tc>
                  <a:txBody>
                    <a:bodyPr/>
                    <a:lstStyle/>
                    <a:p>
                      <a:pPr lvl="0">
                        <a:lnSpc>
                          <a:spcPct val="107000"/>
                        </a:lnSpc>
                        <a:spcAft>
                          <a:spcPts val="0"/>
                        </a:spcAft>
                        <a:buNone/>
                      </a:pPr>
                      <a:r>
                        <a:rPr lang="pt-PT" sz="1000" dirty="0"/>
                        <a:t>Workshop “Saúde mental e redes sociais”</a:t>
                      </a:r>
                    </a:p>
                  </a:txBody>
                  <a:tcPr marL="58757" marR="58757" marT="0" marB="0">
                    <a:lnL w="12700">
                      <a:solidFill>
                        <a:srgbClr val="FFFFFF"/>
                      </a:solidFill>
                    </a:lnL>
                    <a:lnR w="12700" cap="flat" cmpd="sng" algn="ctr">
                      <a:solidFill>
                        <a:srgbClr val="FFFFFF"/>
                      </a:solidFill>
                      <a:prstDash val="solid"/>
                      <a:round/>
                      <a:headEnd type="none" w="med" len="med"/>
                      <a:tailEnd type="none" w="med" len="med"/>
                    </a:lnR>
                    <a:lnT w="12700">
                      <a:solidFill>
                        <a:srgbClr val="FFFFFF"/>
                      </a:solidFill>
                    </a:lnT>
                    <a:lnB w="12700" cap="flat" cmpd="sng" algn="ctr">
                      <a:solidFill>
                        <a:srgbClr val="FFFFFF"/>
                      </a:solidFill>
                      <a:prstDash val="solid"/>
                      <a:round/>
                      <a:headEnd type="none" w="med" len="med"/>
                      <a:tailEnd type="none" w="med" len="med"/>
                    </a:lnB>
                    <a:solidFill>
                      <a:srgbClr val="5B9BD5"/>
                    </a:solidFill>
                  </a:tcPr>
                </a:tc>
                <a:tc>
                  <a:txBody>
                    <a:bodyPr/>
                    <a:lstStyle/>
                    <a:p>
                      <a:pPr lvl="0" algn="ctr">
                        <a:lnSpc>
                          <a:spcPct val="107000"/>
                        </a:lnSpc>
                        <a:spcAft>
                          <a:spcPts val="0"/>
                        </a:spcAft>
                        <a:buNone/>
                      </a:pPr>
                      <a:r>
                        <a:rPr lang="pt-PT" sz="1000" kern="100" dirty="0">
                          <a:solidFill>
                            <a:schemeClr val="tx1"/>
                          </a:solidFill>
                          <a:effectLst/>
                          <a:latin typeface="+mn-lt"/>
                          <a:ea typeface="Calibri"/>
                          <a:cs typeface="Times New Roman"/>
                        </a:rPr>
                        <a:t>97</a:t>
                      </a:r>
                    </a:p>
                  </a:txBody>
                  <a:tcPr marL="58757" marR="5875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kern="100" dirty="0">
                          <a:solidFill>
                            <a:schemeClr val="tx1"/>
                          </a:solidFill>
                          <a:effectLst/>
                          <a:latin typeface="+mn-lt"/>
                          <a:ea typeface="Calibri"/>
                          <a:cs typeface="Times New Roman"/>
                        </a:rPr>
                        <a:t>97</a:t>
                      </a:r>
                    </a:p>
                  </a:txBody>
                  <a:tcPr marL="58757" marR="5875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tc>
                  <a:txBody>
                    <a:bodyPr/>
                    <a:lstStyle/>
                    <a:p>
                      <a:pPr lvl="0" algn="ctr">
                        <a:lnSpc>
                          <a:spcPct val="107000"/>
                        </a:lnSpc>
                        <a:spcAft>
                          <a:spcPts val="0"/>
                        </a:spcAft>
                        <a:buNone/>
                      </a:pPr>
                      <a:r>
                        <a:rPr lang="pt-PT" sz="1000" kern="100" dirty="0">
                          <a:solidFill>
                            <a:schemeClr val="tx1"/>
                          </a:solidFill>
                          <a:effectLst/>
                          <a:latin typeface="+mn-lt"/>
                          <a:ea typeface="Calibri"/>
                          <a:cs typeface="Times New Roman"/>
                        </a:rPr>
                        <a:t>BOM</a:t>
                      </a:r>
                    </a:p>
                    <a:p>
                      <a:pPr lvl="0" algn="ctr">
                        <a:lnSpc>
                          <a:spcPct val="107000"/>
                        </a:lnSpc>
                        <a:spcAft>
                          <a:spcPts val="0"/>
                        </a:spcAft>
                        <a:buNone/>
                      </a:pPr>
                      <a:endParaRPr lang="pt-PT" sz="1000" kern="100" dirty="0">
                        <a:solidFill>
                          <a:schemeClr val="tx1"/>
                        </a:solidFill>
                        <a:effectLst/>
                        <a:latin typeface="+mn-lt"/>
                        <a:ea typeface="Calibri"/>
                        <a:cs typeface="Times New Roman"/>
                      </a:endParaRPr>
                    </a:p>
                  </a:txBody>
                  <a:tcPr marL="58757" marR="5875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tc>
                  <a:txBody>
                    <a:bodyPr/>
                    <a:lstStyle/>
                    <a:p>
                      <a:pPr lvl="0" algn="just">
                        <a:lnSpc>
                          <a:spcPct val="107000"/>
                        </a:lnSpc>
                        <a:spcAft>
                          <a:spcPts val="0"/>
                        </a:spcAft>
                        <a:buNone/>
                      </a:pPr>
                      <a:r>
                        <a:rPr lang="pt-PT" sz="1000" kern="100" dirty="0">
                          <a:solidFill>
                            <a:schemeClr val="tx1"/>
                          </a:solidFill>
                          <a:effectLst/>
                          <a:latin typeface="+mn-lt"/>
                          <a:ea typeface="Calibri"/>
                          <a:cs typeface="Times New Roman"/>
                        </a:rPr>
                        <a:t>Nos dias 6 e 7 de novembro, a Equipa Mais Saúde – Gabinete de Prevenção e Intervenção em Comportamentos Aditivos e Dependências (cooperação entre a Santa Casa da Misericórdia de São Roque do Pico e a Direção Regional de Prevenção e Combate às Dependências), realizou workshops nas diversas turmas do 2º e 3º ciclo, cujo objetivo passou pela prevenção dos comportamentos aditivos e dependências, com base numa articulação intersectorial e orientada para a promoção de ganhos em saúde e de estilos de vida saudáveis ao longo do ciclo de vida.</a:t>
                      </a:r>
                    </a:p>
                    <a:p>
                      <a:pPr lvl="0" algn="just">
                        <a:lnSpc>
                          <a:spcPct val="107000"/>
                        </a:lnSpc>
                        <a:spcAft>
                          <a:spcPts val="0"/>
                        </a:spcAft>
                        <a:buNone/>
                      </a:pPr>
                      <a:r>
                        <a:rPr lang="pt-PT" sz="1000" kern="100" dirty="0">
                          <a:solidFill>
                            <a:schemeClr val="tx1"/>
                          </a:solidFill>
                          <a:effectLst/>
                          <a:latin typeface="+mn-lt"/>
                          <a:ea typeface="Calibri"/>
                          <a:cs typeface="Times New Roman"/>
                        </a:rPr>
                        <a:t>No geral, os alunos mostraram interesse e participaram ao longo da sessão.</a:t>
                      </a:r>
                    </a:p>
                    <a:p>
                      <a:pPr lvl="0" algn="just">
                        <a:lnSpc>
                          <a:spcPct val="107000"/>
                        </a:lnSpc>
                        <a:spcAft>
                          <a:spcPts val="0"/>
                        </a:spcAft>
                        <a:buNone/>
                      </a:pPr>
                      <a:endParaRPr lang="pt-PT" sz="1000" kern="100" dirty="0">
                        <a:solidFill>
                          <a:schemeClr val="tx1"/>
                        </a:solidFill>
                        <a:effectLst/>
                        <a:latin typeface="+mn-lt"/>
                        <a:ea typeface="Calibri"/>
                        <a:cs typeface="Times New Roman"/>
                      </a:endParaRPr>
                    </a:p>
                  </a:txBody>
                  <a:tcPr marL="58757" marR="58757" marT="0" marB="0">
                    <a:lnL w="12700" cap="flat" cmpd="sng" algn="ctr">
                      <a:solidFill>
                        <a:srgbClr val="FFFFFF"/>
                      </a:solidFill>
                      <a:prstDash val="solid"/>
                      <a:round/>
                      <a:headEnd type="none" w="med" len="med"/>
                      <a:tailEnd type="none" w="med" len="med"/>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297940465"/>
                  </a:ext>
                </a:extLst>
              </a:tr>
            </a:tbl>
          </a:graphicData>
        </a:graphic>
      </p:graphicFrame>
    </p:spTree>
    <p:extLst>
      <p:ext uri="{BB962C8B-B14F-4D97-AF65-F5344CB8AC3E}">
        <p14:creationId xmlns:p14="http://schemas.microsoft.com/office/powerpoint/2010/main" val="1803843709"/>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o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32B8F332241FED49AB25D1ECB9F56CB6" ma:contentTypeVersion="3" ma:contentTypeDescription="Criar um novo documento." ma:contentTypeScope="" ma:versionID="3e28cca578cd2d8cd5897f909ddb72bb">
  <xsd:schema xmlns:xsd="http://www.w3.org/2001/XMLSchema" xmlns:xs="http://www.w3.org/2001/XMLSchema" xmlns:p="http://schemas.microsoft.com/office/2006/metadata/properties" xmlns:ns2="dc74fdbf-204b-4519-a643-390f9be3e772" targetNamespace="http://schemas.microsoft.com/office/2006/metadata/properties" ma:root="true" ma:fieldsID="9c15fa1b6bbd1a39a684952c81d69540" ns2:_="">
    <xsd:import namespace="dc74fdbf-204b-4519-a643-390f9be3e77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74fdbf-204b-4519-a643-390f9be3e7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0D783EA-9D63-45C2-A191-782427D095D9}">
  <ds:schemaRefs>
    <ds:schemaRef ds:uri="http://schemas.microsoft.com/office/infopath/2007/PartnerControls"/>
    <ds:schemaRef ds:uri="http://schemas.microsoft.com/office/2006/documentManagement/types"/>
    <ds:schemaRef ds:uri="dc74fdbf-204b-4519-a643-390f9be3e772"/>
    <ds:schemaRef ds:uri="http://www.w3.org/XML/1998/namespace"/>
    <ds:schemaRef ds:uri="http://purl.org/dc/dcmitype/"/>
    <ds:schemaRef ds:uri="http://schemas.openxmlformats.org/package/2006/metadata/core-properties"/>
    <ds:schemaRef ds:uri="http://schemas.microsoft.com/office/2006/metadata/properties"/>
    <ds:schemaRef ds:uri="http://purl.org/dc/terms/"/>
    <ds:schemaRef ds:uri="http://purl.org/dc/elements/1.1/"/>
  </ds:schemaRefs>
</ds:datastoreItem>
</file>

<file path=customXml/itemProps2.xml><?xml version="1.0" encoding="utf-8"?>
<ds:datastoreItem xmlns:ds="http://schemas.openxmlformats.org/officeDocument/2006/customXml" ds:itemID="{12F173A3-B9C8-4896-81B5-55D5D8A1AFE2}">
  <ds:schemaRefs>
    <ds:schemaRef ds:uri="http://schemas.microsoft.com/sharepoint/v3/contenttype/forms"/>
  </ds:schemaRefs>
</ds:datastoreItem>
</file>

<file path=customXml/itemProps3.xml><?xml version="1.0" encoding="utf-8"?>
<ds:datastoreItem xmlns:ds="http://schemas.openxmlformats.org/officeDocument/2006/customXml" ds:itemID="{EAC80DCD-EED1-41FD-BC0D-09CB4498A4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74fdbf-204b-4519-a643-390f9be3e7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1518</TotalTime>
  <Words>15074</Words>
  <Application>Microsoft Office PowerPoint</Application>
  <PresentationFormat>Papel A4 (210x297 mm)</PresentationFormat>
  <Paragraphs>2052</Paragraphs>
  <Slides>68</Slides>
  <Notes>3</Notes>
  <HiddenSlides>0</HiddenSlides>
  <MMClips>0</MMClips>
  <ScaleCrop>false</ScaleCrop>
  <HeadingPairs>
    <vt:vector size="6" baseType="variant">
      <vt:variant>
        <vt:lpstr>Tipos de letra usados</vt:lpstr>
      </vt:variant>
      <vt:variant>
        <vt:i4>6</vt:i4>
      </vt:variant>
      <vt:variant>
        <vt:lpstr>Tema</vt:lpstr>
      </vt:variant>
      <vt:variant>
        <vt:i4>1</vt:i4>
      </vt:variant>
      <vt:variant>
        <vt:lpstr>Títulos dos diapositivos</vt:lpstr>
      </vt:variant>
      <vt:variant>
        <vt:i4>68</vt:i4>
      </vt:variant>
    </vt:vector>
  </HeadingPairs>
  <TitlesOfParts>
    <vt:vector size="75" baseType="lpstr">
      <vt:lpstr>Aptos</vt:lpstr>
      <vt:lpstr>Arial</vt:lpstr>
      <vt:lpstr>Arial Black</vt:lpstr>
      <vt:lpstr>Calibri</vt:lpstr>
      <vt:lpstr>Calibri Light</vt:lpstr>
      <vt:lpstr>Times New Roman</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Utilizador</dc:creator>
  <cp:lastModifiedBy>Marcia V. Ambrósio</cp:lastModifiedBy>
  <cp:revision>353</cp:revision>
  <cp:lastPrinted>2026-02-25T11:36:07Z</cp:lastPrinted>
  <dcterms:created xsi:type="dcterms:W3CDTF">2021-01-25T21:12:19Z</dcterms:created>
  <dcterms:modified xsi:type="dcterms:W3CDTF">2026-03-02T10:05:17Z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0x01010032B8F332241FED49AB25D1ECB9F56CB6</vt:lpwstr>
  </property>
  <property fmtid="{D5CDD505-2E9C-101B-9397-08002B2CF9AE}" pid="3" name="MediaServiceImageTags">
    <vt:lpwstr/>
  </property>
</Properties>
</file>