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74"/>
  </p:notesMasterIdLst>
  <p:sldIdLst>
    <p:sldId id="256" r:id="rId5"/>
    <p:sldId id="257" r:id="rId6"/>
    <p:sldId id="462" r:id="rId7"/>
    <p:sldId id="452" r:id="rId8"/>
    <p:sldId id="352" r:id="rId9"/>
    <p:sldId id="315" r:id="rId10"/>
    <p:sldId id="260" r:id="rId11"/>
    <p:sldId id="471" r:id="rId12"/>
    <p:sldId id="472" r:id="rId13"/>
    <p:sldId id="291" r:id="rId14"/>
    <p:sldId id="373" r:id="rId15"/>
    <p:sldId id="374" r:id="rId16"/>
    <p:sldId id="430" r:id="rId17"/>
    <p:sldId id="454" r:id="rId18"/>
    <p:sldId id="456" r:id="rId19"/>
    <p:sldId id="432" r:id="rId20"/>
    <p:sldId id="457" r:id="rId21"/>
    <p:sldId id="380" r:id="rId22"/>
    <p:sldId id="458" r:id="rId23"/>
    <p:sldId id="390" r:id="rId24"/>
    <p:sldId id="453" r:id="rId25"/>
    <p:sldId id="261" r:id="rId26"/>
    <p:sldId id="459" r:id="rId27"/>
    <p:sldId id="381" r:id="rId28"/>
    <p:sldId id="275" r:id="rId29"/>
    <p:sldId id="428" r:id="rId30"/>
    <p:sldId id="338" r:id="rId31"/>
    <p:sldId id="473" r:id="rId32"/>
    <p:sldId id="474" r:id="rId33"/>
    <p:sldId id="280" r:id="rId34"/>
    <p:sldId id="434" r:id="rId35"/>
    <p:sldId id="435" r:id="rId36"/>
    <p:sldId id="436" r:id="rId37"/>
    <p:sldId id="460" r:id="rId38"/>
    <p:sldId id="461" r:id="rId39"/>
    <p:sldId id="393" r:id="rId40"/>
    <p:sldId id="464" r:id="rId41"/>
    <p:sldId id="433" r:id="rId42"/>
    <p:sldId id="375" r:id="rId43"/>
    <p:sldId id="419" r:id="rId44"/>
    <p:sldId id="271" r:id="rId45"/>
    <p:sldId id="345" r:id="rId46"/>
    <p:sldId id="377" r:id="rId47"/>
    <p:sldId id="343" r:id="rId48"/>
    <p:sldId id="304" r:id="rId49"/>
    <p:sldId id="344" r:id="rId50"/>
    <p:sldId id="340" r:id="rId51"/>
    <p:sldId id="449" r:id="rId52"/>
    <p:sldId id="451" r:id="rId53"/>
    <p:sldId id="341" r:id="rId54"/>
    <p:sldId id="427" r:id="rId55"/>
    <p:sldId id="463" r:id="rId56"/>
    <p:sldId id="395" r:id="rId57"/>
    <p:sldId id="342" r:id="rId58"/>
    <p:sldId id="426" r:id="rId59"/>
    <p:sldId id="348" r:id="rId60"/>
    <p:sldId id="404" r:id="rId61"/>
    <p:sldId id="411" r:id="rId62"/>
    <p:sldId id="465" r:id="rId63"/>
    <p:sldId id="351" r:id="rId64"/>
    <p:sldId id="325" r:id="rId65"/>
    <p:sldId id="350" r:id="rId66"/>
    <p:sldId id="444" r:id="rId67"/>
    <p:sldId id="467" r:id="rId68"/>
    <p:sldId id="468" r:id="rId69"/>
    <p:sldId id="469" r:id="rId70"/>
    <p:sldId id="470" r:id="rId71"/>
    <p:sldId id="267" r:id="rId72"/>
    <p:sldId id="268" r:id="rId73"/>
  </p:sldIdLst>
  <p:sldSz cx="9906000" cy="6858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938EA1E-0C80-EF23-D37F-BB4CAF602C4D}" name="PROF. MARILIA DA SILVA LOURENCO" initials="" userId="S::marilialourenco@ebsc.pt::635c95ca-7c67-451a-af8c-97718b902534" providerId="AD"/>
  <p188:author id="{9EBD8223-81D5-40FE-4E3B-278A35194A52}" name="PROF. KATHLEEN MENDONÇA GOMES" initials="PKMG" userId="S::kathleengomes@ebsc.pt::19f684d9-140d-4f5c-bd22-e5f3493fc1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ROF. JOÃO PAULO FERNANDES ABRANTES" initials="PJPFA" lastIdx="1" clrIdx="0">
    <p:extLst>
      <p:ext uri="{19B8F6BF-5375-455C-9EA6-DF929625EA0E}">
        <p15:presenceInfo xmlns:p15="http://schemas.microsoft.com/office/powerpoint/2012/main" userId="PROF. JOÃO PAULO FERNANDES ABRANT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B45894-E15F-483F-813A-1C750890F865}" v="1" dt="2026-05-13T01:09:03.542"/>
  </p1510:revLst>
</p1510:revInfo>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Estilo com Tema 1 - Destaqu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Sem Estilo, Sem Grelh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72" y="-792"/>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83"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13D4290E-E64F-4A7F-AA84-1075047965FD}" type="datetimeFigureOut">
              <a:rPr lang="pt-PT" smtClean="0"/>
              <a:t>13/05/2026</a:t>
            </a:fld>
            <a:endParaRPr lang="pt-PT"/>
          </a:p>
        </p:txBody>
      </p:sp>
      <p:sp>
        <p:nvSpPr>
          <p:cNvPr id="4" name="Marcador de Posição da Imagem do Diapositivo 3"/>
          <p:cNvSpPr>
            <a:spLocks noGrp="1" noRot="1" noChangeAspect="1"/>
          </p:cNvSpPr>
          <p:nvPr>
            <p:ph type="sldImg" idx="2"/>
          </p:nvPr>
        </p:nvSpPr>
        <p:spPr>
          <a:xfrm>
            <a:off x="979488" y="1241425"/>
            <a:ext cx="4838700" cy="3349625"/>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89352FD3-DE2B-48DF-9B53-36C411C7CC32}" type="slidenum">
              <a:rPr lang="pt-PT" smtClean="0"/>
              <a:t>‹nº›</a:t>
            </a:fld>
            <a:endParaRPr lang="pt-PT"/>
          </a:p>
        </p:txBody>
      </p:sp>
    </p:spTree>
    <p:extLst>
      <p:ext uri="{BB962C8B-B14F-4D97-AF65-F5344CB8AC3E}">
        <p14:creationId xmlns:p14="http://schemas.microsoft.com/office/powerpoint/2010/main" val="867539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89352FD3-DE2B-48DF-9B53-36C411C7CC32}" type="slidenum">
              <a:rPr lang="pt-PT" smtClean="0"/>
              <a:t>6</a:t>
            </a:fld>
            <a:endParaRPr lang="pt-PT"/>
          </a:p>
        </p:txBody>
      </p:sp>
    </p:spTree>
    <p:extLst>
      <p:ext uri="{BB962C8B-B14F-4D97-AF65-F5344CB8AC3E}">
        <p14:creationId xmlns:p14="http://schemas.microsoft.com/office/powerpoint/2010/main" val="2268853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txBody>
          <a:bodyPr/>
          <a:lstStyle/>
          <a:p>
            <a:endParaRPr lang="pt-PT"/>
          </a:p>
        </p:txBody>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5"/>
          </p:nvPr>
        </p:nvSpPr>
        <p:spPr/>
        <p:txBody>
          <a:bodyPr/>
          <a:lstStyle/>
          <a:p>
            <a:fld id="{89352FD3-DE2B-48DF-9B53-36C411C7CC32}" type="slidenum">
              <a:rPr lang="pt-PT" smtClean="0"/>
              <a:t>7</a:t>
            </a:fld>
            <a:endParaRPr lang="pt-PT"/>
          </a:p>
        </p:txBody>
      </p:sp>
    </p:spTree>
    <p:extLst>
      <p:ext uri="{BB962C8B-B14F-4D97-AF65-F5344CB8AC3E}">
        <p14:creationId xmlns:p14="http://schemas.microsoft.com/office/powerpoint/2010/main" val="1778039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DB4B6-6473-9D81-FE57-6A6FD7545FE9}"/>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554671A5-9A63-3554-3021-41B166299AA4}"/>
              </a:ext>
            </a:extLst>
          </p:cNvPr>
          <p:cNvSpPr>
            <a:spLocks noGrp="1" noRot="1" noChangeAspect="1"/>
          </p:cNvSpPr>
          <p:nvPr>
            <p:ph type="sldImg"/>
          </p:nvPr>
        </p:nvSpPr>
        <p:spPr/>
        <p:txBody>
          <a:bodyPr/>
          <a:lstStyle/>
          <a:p>
            <a:endParaRPr lang="pt-PT"/>
          </a:p>
        </p:txBody>
      </p:sp>
      <p:sp>
        <p:nvSpPr>
          <p:cNvPr id="3" name="Marcador de Posição de Notas 2">
            <a:extLst>
              <a:ext uri="{FF2B5EF4-FFF2-40B4-BE49-F238E27FC236}">
                <a16:creationId xmlns:a16="http://schemas.microsoft.com/office/drawing/2014/main" id="{BBDADEFA-F6EE-3CC1-D64F-BCF860E517A2}"/>
              </a:ext>
            </a:extLst>
          </p:cNvPr>
          <p:cNvSpPr>
            <a:spLocks noGrp="1"/>
          </p:cNvSpPr>
          <p:nvPr>
            <p:ph type="body" idx="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8528DEDD-386D-5362-94FD-3E7275908B6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9352FD3-DE2B-48DF-9B53-36C411C7CC32}"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9602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2C7F7-FF76-8EC0-7DDC-5CF82D8C49B8}"/>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C4EBC206-3F20-D406-21F0-D37EEE83E392}"/>
              </a:ext>
            </a:extLst>
          </p:cNvPr>
          <p:cNvSpPr>
            <a:spLocks noGrp="1" noRot="1" noChangeAspect="1"/>
          </p:cNvSpPr>
          <p:nvPr>
            <p:ph type="sldImg"/>
          </p:nvPr>
        </p:nvSpPr>
        <p:spPr/>
        <p:txBody>
          <a:bodyPr/>
          <a:lstStyle/>
          <a:p>
            <a:endParaRPr lang="pt-PT"/>
          </a:p>
        </p:txBody>
      </p:sp>
      <p:sp>
        <p:nvSpPr>
          <p:cNvPr id="3" name="Marcador de Posição de Notas 2">
            <a:extLst>
              <a:ext uri="{FF2B5EF4-FFF2-40B4-BE49-F238E27FC236}">
                <a16:creationId xmlns:a16="http://schemas.microsoft.com/office/drawing/2014/main" id="{92D6DC39-14A4-D19B-AACE-1B61C50DFD6F}"/>
              </a:ext>
            </a:extLst>
          </p:cNvPr>
          <p:cNvSpPr>
            <a:spLocks noGrp="1"/>
          </p:cNvSpPr>
          <p:nvPr>
            <p:ph type="body" idx="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909E15A5-4266-DF79-11DE-183D532F5FD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9352FD3-DE2B-48DF-9B53-36C411C7CC32}"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721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pt-PT"/>
              <a:t>Clique para editar o estilo de título do Modelo Global</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13/05/2026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943100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Vertical Text Placeholder 2"/>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13/05/2026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436922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pt-PT"/>
              <a:t>Clique para editar o estilo de título do Modelo Global</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13/05/2026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128623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Content Placeholder 2"/>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13/05/2026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235745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pt-PT"/>
              <a:t>Clique para editar o estilo de título do Modelo Global</a:t>
            </a:r>
            <a:endParaRPr lang="en-US"/>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Date Placeholder 3"/>
          <p:cNvSpPr>
            <a:spLocks noGrp="1"/>
          </p:cNvSpPr>
          <p:nvPr>
            <p:ph type="dt" sz="half" idx="10"/>
          </p:nvPr>
        </p:nvSpPr>
        <p:spPr/>
        <p:txBody>
          <a:bodyPr/>
          <a:lstStyle/>
          <a:p>
            <a:fld id="{859B2499-A807-4D08-8D95-7A5C49A7BEEE}" type="datetimeFigureOut">
              <a:rPr lang="pt-PT" smtClean="0"/>
              <a:t>13/05/2026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11456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5" name="Date Placeholder 4"/>
          <p:cNvSpPr>
            <a:spLocks noGrp="1"/>
          </p:cNvSpPr>
          <p:nvPr>
            <p:ph type="dt" sz="half" idx="10"/>
          </p:nvPr>
        </p:nvSpPr>
        <p:spPr/>
        <p:txBody>
          <a:bodyPr/>
          <a:lstStyle/>
          <a:p>
            <a:fld id="{859B2499-A807-4D08-8D95-7A5C49A7BEEE}" type="datetimeFigureOut">
              <a:rPr lang="pt-PT" smtClean="0"/>
              <a:t>13/05/2026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040571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pt-PT"/>
              <a:t>Clique para editar o estilo de título do Modelo Global</a:t>
            </a:r>
            <a:endParaRPr lang="en-US"/>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Content Placeholder 3"/>
          <p:cNvSpPr>
            <a:spLocks noGrp="1"/>
          </p:cNvSpPr>
          <p:nvPr>
            <p:ph sz="half" idx="2"/>
          </p:nvPr>
        </p:nvSpPr>
        <p:spPr>
          <a:xfrm>
            <a:off x="682329" y="2505075"/>
            <a:ext cx="4190702"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Content Placeholder 5"/>
          <p:cNvSpPr>
            <a:spLocks noGrp="1"/>
          </p:cNvSpPr>
          <p:nvPr>
            <p:ph sz="quarter" idx="4"/>
          </p:nvPr>
        </p:nvSpPr>
        <p:spPr>
          <a:xfrm>
            <a:off x="5014913" y="2505075"/>
            <a:ext cx="4211340"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7" name="Date Placeholder 6"/>
          <p:cNvSpPr>
            <a:spLocks noGrp="1"/>
          </p:cNvSpPr>
          <p:nvPr>
            <p:ph type="dt" sz="half" idx="10"/>
          </p:nvPr>
        </p:nvSpPr>
        <p:spPr/>
        <p:txBody>
          <a:bodyPr/>
          <a:lstStyle/>
          <a:p>
            <a:fld id="{859B2499-A807-4D08-8D95-7A5C49A7BEEE}" type="datetimeFigureOut">
              <a:rPr lang="pt-PT" smtClean="0"/>
              <a:t>13/05/2026</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1210282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Date Placeholder 2"/>
          <p:cNvSpPr>
            <a:spLocks noGrp="1"/>
          </p:cNvSpPr>
          <p:nvPr>
            <p:ph type="dt" sz="half" idx="10"/>
          </p:nvPr>
        </p:nvSpPr>
        <p:spPr/>
        <p:txBody>
          <a:bodyPr/>
          <a:lstStyle/>
          <a:p>
            <a:fld id="{859B2499-A807-4D08-8D95-7A5C49A7BEEE}" type="datetimeFigureOut">
              <a:rPr lang="pt-PT" smtClean="0"/>
              <a:t>13/05/2026</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29610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B2499-A807-4D08-8D95-7A5C49A7BEEE}" type="datetimeFigureOut">
              <a:rPr lang="pt-PT" smtClean="0"/>
              <a:t>13/05/2026</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121332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859B2499-A807-4D08-8D95-7A5C49A7BEEE}" type="datetimeFigureOut">
              <a:rPr lang="pt-PT" smtClean="0"/>
              <a:t>13/05/2026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425945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a:t>Clique no ícone para adicionar uma imagem</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859B2499-A807-4D08-8D95-7A5C49A7BEEE}" type="datetimeFigureOut">
              <a:rPr lang="pt-PT" smtClean="0"/>
              <a:t>13/05/2026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023829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pt-PT"/>
              <a:t>Clique para editar o estilo de título do Modelo Global</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9B2499-A807-4D08-8D95-7A5C49A7BEEE}" type="datetimeFigureOut">
              <a:rPr lang="pt-PT" smtClean="0"/>
              <a:t>13/05/2026</a:t>
            </a:fld>
            <a:endParaRPr lang="pt-PT"/>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CEF012-5BE6-49CD-A071-9301F8D59FEC}" type="slidenum">
              <a:rPr lang="pt-PT" smtClean="0"/>
              <a:t>‹nº›</a:t>
            </a:fld>
            <a:endParaRPr lang="pt-PT"/>
          </a:p>
        </p:txBody>
      </p:sp>
    </p:spTree>
    <p:extLst>
      <p:ext uri="{BB962C8B-B14F-4D97-AF65-F5344CB8AC3E}">
        <p14:creationId xmlns:p14="http://schemas.microsoft.com/office/powerpoint/2010/main" val="31442424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svgsilh.com/pt/00bcd4/image/1740989.html" TargetMode="Externa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CaixaDeTexto 1"/>
          <p:cNvSpPr txBox="1"/>
          <p:nvPr/>
        </p:nvSpPr>
        <p:spPr>
          <a:xfrm>
            <a:off x="58136" y="0"/>
            <a:ext cx="3007794" cy="2123658"/>
          </a:xfrm>
          <a:prstGeom prst="rect">
            <a:avLst/>
          </a:prstGeom>
          <a:solidFill>
            <a:schemeClr val="bg1">
              <a:lumMod val="85000"/>
            </a:schemeClr>
          </a:solidFill>
        </p:spPr>
        <p:txBody>
          <a:bodyPr wrap="square" rtlCol="0">
            <a:spAutoFit/>
          </a:bodyPr>
          <a:lstStyle/>
          <a:p>
            <a:pPr algn="just"/>
            <a:r>
              <a:rPr lang="pt-PT" sz="1200" dirty="0"/>
              <a:t>Este resumo tem por base os RUA elaborados pelas diferentes estruturas a funcionar na EBS da Calheta, nomeadamente departamentos Curriculares, SPO, Comissões, entre outras. O mesmo não dispensa a consulta dos documentos aos quais reporta.</a:t>
            </a:r>
          </a:p>
          <a:p>
            <a:pPr algn="just"/>
            <a:endParaRPr lang="pt-PT" sz="1200" dirty="0"/>
          </a:p>
          <a:p>
            <a:pPr algn="just"/>
            <a:r>
              <a:rPr lang="pt-PT" sz="1200" dirty="0"/>
              <a:t>Como complemento a este resumo, considera-se o Jornal escolar “Repórter da Calheta” com reportagem de todas as atividades realizadas.</a:t>
            </a:r>
          </a:p>
        </p:txBody>
      </p:sp>
      <p:pic>
        <p:nvPicPr>
          <p:cNvPr id="7" name="Gráfico 6">
            <a:extLst>
              <a:ext uri="{FF2B5EF4-FFF2-40B4-BE49-F238E27FC236}">
                <a16:creationId xmlns:a16="http://schemas.microsoft.com/office/drawing/2014/main" id="{7556C1FF-B507-A597-D685-D9091F1ECE88}"/>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 uri="{837473B0-CC2E-450A-ABE3-18F120FF3D39}">
                <a1611:picAttrSrcUrl xmlns:a1611="http://schemas.microsoft.com/office/drawing/2016/11/main" r:id="rId5"/>
              </a:ext>
            </a:extLst>
          </a:blip>
          <a:stretch>
            <a:fillRect/>
          </a:stretch>
        </p:blipFill>
        <p:spPr>
          <a:xfrm>
            <a:off x="4735625" y="1182807"/>
            <a:ext cx="2646675" cy="2646675"/>
          </a:xfrm>
          <a:prstGeom prst="rect">
            <a:avLst/>
          </a:prstGeom>
        </p:spPr>
      </p:pic>
      <p:sp>
        <p:nvSpPr>
          <p:cNvPr id="4" name="Retângulo 3">
            <a:extLst>
              <a:ext uri="{FF2B5EF4-FFF2-40B4-BE49-F238E27FC236}">
                <a16:creationId xmlns:a16="http://schemas.microsoft.com/office/drawing/2014/main" id="{4CEB1FD5-5BEB-BA7A-8C36-6F2D62BA9BD8}"/>
              </a:ext>
            </a:extLst>
          </p:cNvPr>
          <p:cNvSpPr/>
          <p:nvPr/>
        </p:nvSpPr>
        <p:spPr>
          <a:xfrm>
            <a:off x="8049676" y="6075942"/>
            <a:ext cx="356905" cy="923330"/>
          </a:xfrm>
          <a:prstGeom prst="rect">
            <a:avLst/>
          </a:prstGeom>
          <a:noFill/>
        </p:spPr>
        <p:txBody>
          <a:bodyPr wrap="square" lIns="91440" tIns="45720" rIns="91440" bIns="45720">
            <a:spAutoFit/>
          </a:bodyPr>
          <a:lstStyle/>
          <a:p>
            <a:pPr algn="ctr"/>
            <a:r>
              <a:rPr lang="pt-PT" sz="5400" b="1" spc="50" dirty="0">
                <a:ln w="9525" cmpd="sng">
                  <a:solidFill>
                    <a:schemeClr val="accent1"/>
                  </a:solidFill>
                  <a:prstDash val="solid"/>
                </a:ln>
                <a:solidFill>
                  <a:schemeClr val="bg1"/>
                </a:solidFill>
                <a:effectLst>
                  <a:glow rad="38100">
                    <a:schemeClr val="accent1">
                      <a:alpha val="40000"/>
                    </a:schemeClr>
                  </a:glow>
                </a:effectLst>
              </a:rPr>
              <a:t>2</a:t>
            </a:r>
            <a:endParaRPr lang="pt-PT" sz="5400" b="1" cap="none" spc="50" dirty="0">
              <a:ln w="9525" cmpd="sng">
                <a:solidFill>
                  <a:schemeClr val="accent1"/>
                </a:solidFill>
                <a:prstDash val="solid"/>
              </a:ln>
              <a:solidFill>
                <a:schemeClr val="bg1"/>
              </a:solidFill>
              <a:effectLst>
                <a:glow rad="38100">
                  <a:schemeClr val="accent1">
                    <a:alpha val="40000"/>
                  </a:schemeClr>
                </a:glow>
              </a:effectLst>
            </a:endParaRPr>
          </a:p>
        </p:txBody>
      </p:sp>
      <p:sp>
        <p:nvSpPr>
          <p:cNvPr id="3" name="Retângulo 2">
            <a:extLst>
              <a:ext uri="{FF2B5EF4-FFF2-40B4-BE49-F238E27FC236}">
                <a16:creationId xmlns:a16="http://schemas.microsoft.com/office/drawing/2014/main" id="{7B8BE800-F72B-CFBC-B87A-819F3818EB10}"/>
              </a:ext>
            </a:extLst>
          </p:cNvPr>
          <p:cNvSpPr/>
          <p:nvPr/>
        </p:nvSpPr>
        <p:spPr>
          <a:xfrm>
            <a:off x="7463246" y="6296297"/>
            <a:ext cx="2220685" cy="4702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PT" dirty="0"/>
              <a:t>2º Período</a:t>
            </a:r>
          </a:p>
        </p:txBody>
      </p:sp>
    </p:spTree>
    <p:extLst>
      <p:ext uri="{BB962C8B-B14F-4D97-AF65-F5344CB8AC3E}">
        <p14:creationId xmlns:p14="http://schemas.microsoft.com/office/powerpoint/2010/main" val="3250930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444138" y="303984"/>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1DD86A11-471C-45E3-A44B-AEF098493B4A}"/>
              </a:ext>
            </a:extLst>
          </p:cNvPr>
          <p:cNvGraphicFramePr>
            <a:graphicFrameLocks noGrp="1"/>
          </p:cNvGraphicFramePr>
          <p:nvPr>
            <p:extLst>
              <p:ext uri="{D42A27DB-BD31-4B8C-83A1-F6EECF244321}">
                <p14:modId xmlns:p14="http://schemas.microsoft.com/office/powerpoint/2010/main" val="3714073577"/>
              </p:ext>
            </p:extLst>
          </p:nvPr>
        </p:nvGraphicFramePr>
        <p:xfrm>
          <a:off x="265549" y="905817"/>
          <a:ext cx="9022420" cy="5247279"/>
        </p:xfrm>
        <a:graphic>
          <a:graphicData uri="http://schemas.openxmlformats.org/drawingml/2006/table">
            <a:tbl>
              <a:tblPr firstRow="1" firstCol="1" bandRow="1"/>
              <a:tblGrid>
                <a:gridCol w="1015130">
                  <a:extLst>
                    <a:ext uri="{9D8B030D-6E8A-4147-A177-3AD203B41FA5}">
                      <a16:colId xmlns:a16="http://schemas.microsoft.com/office/drawing/2014/main" val="3661454523"/>
                    </a:ext>
                  </a:extLst>
                </a:gridCol>
                <a:gridCol w="1014532">
                  <a:extLst>
                    <a:ext uri="{9D8B030D-6E8A-4147-A177-3AD203B41FA5}">
                      <a16:colId xmlns:a16="http://schemas.microsoft.com/office/drawing/2014/main" val="3392230107"/>
                    </a:ext>
                  </a:extLst>
                </a:gridCol>
                <a:gridCol w="933728">
                  <a:extLst>
                    <a:ext uri="{9D8B030D-6E8A-4147-A177-3AD203B41FA5}">
                      <a16:colId xmlns:a16="http://schemas.microsoft.com/office/drawing/2014/main" val="3504073724"/>
                    </a:ext>
                  </a:extLst>
                </a:gridCol>
                <a:gridCol w="848138">
                  <a:extLst>
                    <a:ext uri="{9D8B030D-6E8A-4147-A177-3AD203B41FA5}">
                      <a16:colId xmlns:a16="http://schemas.microsoft.com/office/drawing/2014/main" val="246138987"/>
                    </a:ext>
                  </a:extLst>
                </a:gridCol>
                <a:gridCol w="5210892">
                  <a:extLst>
                    <a:ext uri="{9D8B030D-6E8A-4147-A177-3AD203B41FA5}">
                      <a16:colId xmlns:a16="http://schemas.microsoft.com/office/drawing/2014/main" val="3157990018"/>
                    </a:ext>
                  </a:extLst>
                </a:gridCol>
              </a:tblGrid>
              <a:tr h="348151">
                <a:tc gridSpan="5">
                  <a:txBody>
                    <a:bodyPr/>
                    <a:lstStyle/>
                    <a:p>
                      <a:pPr algn="ctr">
                        <a:lnSpc>
                          <a:spcPct val="107000"/>
                        </a:lnSpc>
                        <a:spcAft>
                          <a:spcPts val="0"/>
                        </a:spcAft>
                      </a:pPr>
                      <a:r>
                        <a:rPr lang="pt-PT" sz="1800" b="1" kern="100">
                          <a:solidFill>
                            <a:schemeClr val="bg1"/>
                          </a:solidFill>
                          <a:effectLst/>
                          <a:latin typeface="+mn-lt"/>
                          <a:ea typeface="Calibri" panose="020F0502020204030204" pitchFamily="34" charset="0"/>
                          <a:cs typeface="Times New Roman" panose="02020603050405020304" pitchFamily="18" charset="0"/>
                        </a:rPr>
                        <a:t>SAÚDE ESCOLAR</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50" kern="100">
                        <a:effectLst/>
                        <a:latin typeface="+mn-lt"/>
                        <a:ea typeface="Calibri" panose="020F0502020204030204" pitchFamily="34" charset="0"/>
                        <a:cs typeface="Times New Roman" panose="02020603050405020304" pitchFamily="18" charset="0"/>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86660534"/>
                  </a:ext>
                </a:extLst>
              </a:tr>
              <a:tr h="118694">
                <a:tc>
                  <a:txBody>
                    <a:bodyPr/>
                    <a:lstStyle/>
                    <a:p>
                      <a:pPr>
                        <a:lnSpc>
                          <a:spcPct val="107000"/>
                        </a:lnSpc>
                        <a:spcAft>
                          <a:spcPts val="0"/>
                        </a:spcAft>
                      </a:pPr>
                      <a:r>
                        <a:rPr lang="pt-PT" sz="1000" b="1" kern="100">
                          <a:solidFill>
                            <a:schemeClr val="bg1"/>
                          </a:solidFill>
                          <a:effectLst/>
                          <a:latin typeface="+mn-lt"/>
                          <a:ea typeface="Calibri"/>
                          <a:cs typeface="Times New Roman"/>
                        </a:rPr>
                        <a:t>ATIVIDADE</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INSCRITOS</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FREQUÊNCIA</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AVALIAÇÃO </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854377275"/>
                  </a:ext>
                </a:extLst>
              </a:tr>
              <a:tr h="118472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O corpo em crescimento</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16</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16</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 dia 9 de janeiro, a Enfermeira Cláudia Cunha, da Unidade de Saúde da Ilha de São Jorge, ministrou uma sessão sobre a temática “O corpo em transformação”, aos alunos do 7º ano. Nesta abordaram-se vários assuntos, entre os quais: Adolescência – corpo em transformação; Adolescência e puberdade; Filme de Elizabete Melo </a:t>
                      </a:r>
                      <a:r>
                        <a:rPr lang="pt-PT" sz="1000" kern="100" dirty="0" err="1">
                          <a:solidFill>
                            <a:schemeClr val="tx1"/>
                          </a:solidFill>
                          <a:effectLst/>
                          <a:latin typeface="+mn-lt"/>
                          <a:ea typeface="Calibri" panose="020F0502020204030204" pitchFamily="34" charset="0"/>
                          <a:cs typeface="Times New Roman" panose="02020603050405020304" pitchFamily="18" charset="0"/>
                        </a:rPr>
                        <a:t>Facini</a:t>
                      </a:r>
                      <a:r>
                        <a:rPr lang="pt-PT" sz="1000" kern="100" dirty="0">
                          <a:solidFill>
                            <a:schemeClr val="tx1"/>
                          </a:solidFill>
                          <a:effectLst/>
                          <a:latin typeface="+mn-lt"/>
                          <a:ea typeface="Calibri" panose="020F0502020204030204" pitchFamily="34" charset="0"/>
                          <a:cs typeface="Times New Roman" panose="02020603050405020304" pitchFamily="18" charset="0"/>
                        </a:rPr>
                        <a:t> - “Adolescência não é bicho de sete cabeças”; Escolhas, desafios e responsabilidades; Consequências de riscos de relações sexuais (gravidez, </a:t>
                      </a:r>
                      <a:r>
                        <a:rPr lang="pt-PT" sz="1000" kern="100" dirty="0" err="1">
                          <a:solidFill>
                            <a:schemeClr val="tx1"/>
                          </a:solidFill>
                          <a:effectLst/>
                          <a:latin typeface="+mn-lt"/>
                          <a:ea typeface="Calibri" panose="020F0502020204030204" pitchFamily="34" charset="0"/>
                          <a:cs typeface="Times New Roman" panose="02020603050405020304" pitchFamily="18" charset="0"/>
                        </a:rPr>
                        <a:t>ISTs</a:t>
                      </a:r>
                      <a:r>
                        <a:rPr lang="pt-PT" sz="1000" kern="100" dirty="0">
                          <a:solidFill>
                            <a:schemeClr val="tx1"/>
                          </a:solidFill>
                          <a:effectLst/>
                          <a:latin typeface="+mn-lt"/>
                          <a:ea typeface="Calibri" panose="020F0502020204030204" pitchFamily="34" charset="0"/>
                          <a:cs typeface="Times New Roman" panose="02020603050405020304" pitchFamily="18" charset="0"/>
                        </a:rPr>
                        <a:t>); Como ter acesso a contracetivos; Consulta de planeamento familiar; Gabinete de apoio à promoção da saúde; Monogamia serial.(…)</a:t>
                      </a: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623039406"/>
                  </a:ext>
                </a:extLst>
              </a:tr>
              <a:tr h="166314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Rastreio escolar</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Alunos do 2º ano e ensino secundário</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Alunos do 2º ano e ensino secundário</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 dia 6 de março decorreu o rastreio escolar para algumas turmas da nossa escola, bem como para a restante comunidade escolar. No 3º período decorrerá novamente de forma a abranger as turmas em falta.</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Neste esteve presente uma equipa de profissionais de saúde, constituída duas enfermeiras, que recolheram dados relativos à tensão arterial, frequência cardíaca, glicemia capilar, altura, peso, perímetro abdominal e índice de massa corporal e perímetro abdominal dos participantes. </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Foram identificadas situações de tensão arterial elevada entre alunos e adultos, assim como glicemias capilar limite. Alguns dos casos identificados, foram posteriormente validados e passaram para seguimento em consulta com médico de família.</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Sempre que necessário dialogaram com os intervenientes sobre a importância de uma vigilância ativa, bem como aconselhando-os a adotar hábitos de vida saudável.</a:t>
                      </a: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75554042"/>
                  </a:ext>
                </a:extLst>
              </a:tr>
              <a:tr h="166314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Rastreio – Saúde oral</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36</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36</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Nos dias 4, 11 e 12 de março decorreram os rastreios orais aos alunos nascidos em 2012 e 2019, os quais decorreram no gabinete de saúde da EBS Calheta. Foram realizados pela médica dentista da USISJ, Cátia Reis, com a presença de uma assistente operacional do Centro de Saúde da Calheta. </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Os alunos nas idades preconizadas foram observados e a dentição decídua, mista e definitiva foi avaliada quanto à presença de lesões de cárie dentária, quanto à ausência de dentes (perdidos por cárie dentária) e quanto à presença de dentes obturados. Foram igualmente avaliados os tecidos moles da cavidade oral (mucosa jugal, gengiva, língua, lábios), assim como a presença/ausência de fluorose dentária. </a:t>
                      </a: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48615385"/>
                  </a:ext>
                </a:extLst>
              </a:tr>
            </a:tbl>
          </a:graphicData>
        </a:graphic>
      </p:graphicFrame>
    </p:spTree>
    <p:extLst>
      <p:ext uri="{BB962C8B-B14F-4D97-AF65-F5344CB8AC3E}">
        <p14:creationId xmlns:p14="http://schemas.microsoft.com/office/powerpoint/2010/main" val="2094525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18372" y="460893"/>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008C9C22-1BEE-4D50-A12F-3E532D2D1970}"/>
              </a:ext>
            </a:extLst>
          </p:cNvPr>
          <p:cNvGraphicFramePr>
            <a:graphicFrameLocks noGrp="1"/>
          </p:cNvGraphicFramePr>
          <p:nvPr>
            <p:extLst>
              <p:ext uri="{D42A27DB-BD31-4B8C-83A1-F6EECF244321}">
                <p14:modId xmlns:p14="http://schemas.microsoft.com/office/powerpoint/2010/main" val="2968484509"/>
              </p:ext>
            </p:extLst>
          </p:nvPr>
        </p:nvGraphicFramePr>
        <p:xfrm>
          <a:off x="108006" y="962107"/>
          <a:ext cx="9427399" cy="5860646"/>
        </p:xfrm>
        <a:graphic>
          <a:graphicData uri="http://schemas.openxmlformats.org/drawingml/2006/table">
            <a:tbl>
              <a:tblPr firstRow="1" firstCol="1" bandRow="1"/>
              <a:tblGrid>
                <a:gridCol w="838199">
                  <a:extLst>
                    <a:ext uri="{9D8B030D-6E8A-4147-A177-3AD203B41FA5}">
                      <a16:colId xmlns:a16="http://schemas.microsoft.com/office/drawing/2014/main" val="751381529"/>
                    </a:ext>
                  </a:extLst>
                </a:gridCol>
                <a:gridCol w="596348">
                  <a:extLst>
                    <a:ext uri="{9D8B030D-6E8A-4147-A177-3AD203B41FA5}">
                      <a16:colId xmlns:a16="http://schemas.microsoft.com/office/drawing/2014/main" val="2310993559"/>
                    </a:ext>
                  </a:extLst>
                </a:gridCol>
                <a:gridCol w="575109">
                  <a:extLst>
                    <a:ext uri="{9D8B030D-6E8A-4147-A177-3AD203B41FA5}">
                      <a16:colId xmlns:a16="http://schemas.microsoft.com/office/drawing/2014/main" val="3127056916"/>
                    </a:ext>
                  </a:extLst>
                </a:gridCol>
                <a:gridCol w="795867">
                  <a:extLst>
                    <a:ext uri="{9D8B030D-6E8A-4147-A177-3AD203B41FA5}">
                      <a16:colId xmlns:a16="http://schemas.microsoft.com/office/drawing/2014/main" val="1844217293"/>
                    </a:ext>
                  </a:extLst>
                </a:gridCol>
                <a:gridCol w="693646">
                  <a:extLst>
                    <a:ext uri="{9D8B030D-6E8A-4147-A177-3AD203B41FA5}">
                      <a16:colId xmlns:a16="http://schemas.microsoft.com/office/drawing/2014/main" val="258340056"/>
                    </a:ext>
                  </a:extLst>
                </a:gridCol>
                <a:gridCol w="5928230">
                  <a:extLst>
                    <a:ext uri="{9D8B030D-6E8A-4147-A177-3AD203B41FA5}">
                      <a16:colId xmlns:a16="http://schemas.microsoft.com/office/drawing/2014/main" val="1630012670"/>
                    </a:ext>
                  </a:extLst>
                </a:gridCol>
              </a:tblGrid>
              <a:tr h="652396">
                <a:tc gridSpan="6">
                  <a:txBody>
                    <a:bodyPr/>
                    <a:lstStyle/>
                    <a:p>
                      <a:pPr algn="ctr">
                        <a:lnSpc>
                          <a:spcPct val="107000"/>
                        </a:lnSpc>
                        <a:spcAft>
                          <a:spcPts val="0"/>
                        </a:spcAft>
                      </a:pPr>
                      <a:endParaRPr lang="pt-PT" sz="1600" b="1" kern="100" dirty="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03040">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rgbClr val="FFFFFF"/>
                          </a:solidFill>
                          <a:effectLst/>
                          <a:latin typeface="+mn-lt"/>
                          <a:ea typeface="Calibri"/>
                          <a:cs typeface="Times New Roman"/>
                        </a:rPr>
                        <a:t>Ano/turma</a:t>
                      </a: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Frequência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Docente responsável</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p>
                      <a:pPr algn="ctr">
                        <a:lnSpc>
                          <a:spcPct val="107000"/>
                        </a:lnSpc>
                        <a:spcAft>
                          <a:spcPts val="0"/>
                        </a:spcAft>
                      </a:pPr>
                      <a:endParaRPr lang="pt-PT" sz="1100" kern="10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Conteúdos abordados</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7727">
                <a:tc>
                  <a:txBody>
                    <a:bodyPr/>
                    <a:lstStyle/>
                    <a:p>
                      <a:pPr algn="ctr">
                        <a:lnSpc>
                          <a:spcPct val="107000"/>
                        </a:lnSpc>
                        <a:spcAft>
                          <a:spcPts val="0"/>
                        </a:spcAft>
                      </a:pPr>
                      <a:r>
                        <a:rPr lang="pt-PT" sz="1050" kern="100" dirty="0">
                          <a:solidFill>
                            <a:schemeClr val="tx1"/>
                          </a:solidFill>
                          <a:effectLst/>
                          <a:latin typeface="+mn-lt"/>
                          <a:ea typeface="Calibri"/>
                          <a:cs typeface="Times New Roman"/>
                        </a:rPr>
                        <a:t>Amizade, Pai e Emoções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Olga Afonso e Francisca Viegas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kern="100" dirty="0">
                          <a:solidFill>
                            <a:schemeClr val="tx1"/>
                          </a:solidFill>
                          <a:effectLst/>
                          <a:latin typeface="+mn-lt"/>
                          <a:ea typeface="Calibri"/>
                          <a:cs typeface="Times New Roman"/>
                        </a:rPr>
                        <a:t>Neste segundo período foram explorados os temas: Amizade e Dia do Pai, sendo o tema Emoções transversal aos mesmos. </a:t>
                      </a:r>
                    </a:p>
                    <a:p>
                      <a:pPr algn="just">
                        <a:lnSpc>
                          <a:spcPct val="100000"/>
                        </a:lnSpc>
                        <a:spcAft>
                          <a:spcPts val="0"/>
                        </a:spcAft>
                      </a:pPr>
                      <a:r>
                        <a:rPr lang="pt-PT" sz="900" kern="100" dirty="0">
                          <a:solidFill>
                            <a:schemeClr val="tx1"/>
                          </a:solidFill>
                          <a:effectLst/>
                          <a:latin typeface="+mn-lt"/>
                          <a:ea typeface="Calibri"/>
                          <a:cs typeface="Times New Roman"/>
                        </a:rPr>
                        <a:t>Com o primeiro tema e através da comemoração dos dias de amigos e amigas e da troca de prendas entre todos, abordou-se o impacto emocional da amizade, nomeadamente, o apoio entre amigos, o sentido de pertença a um grupo e o consequente desenvolvimento da autoestima e da confiança.</a:t>
                      </a:r>
                    </a:p>
                    <a:p>
                      <a:pPr algn="just">
                        <a:lnSpc>
                          <a:spcPct val="100000"/>
                        </a:lnSpc>
                        <a:spcAft>
                          <a:spcPts val="0"/>
                        </a:spcAft>
                      </a:pPr>
                      <a:r>
                        <a:rPr lang="pt-PT" sz="900" kern="100" dirty="0">
                          <a:solidFill>
                            <a:schemeClr val="tx1"/>
                          </a:solidFill>
                          <a:effectLst/>
                          <a:latin typeface="+mn-lt"/>
                          <a:ea typeface="Calibri"/>
                          <a:cs typeface="Times New Roman"/>
                        </a:rPr>
                        <a:t>Relativamente ao segundo tema, foram realizadas atividades diversas, nomeadamente a elaboração de postais e pequenas lembranças para o Pai e explorados diversos conteúdos ligados à matemática, literacia e artes visuais. Estas atividades permitiram uma reflecção sobre as relações familiares, o papel das figuras significativas e a importância de expressar sentimentos de forma positiva. </a:t>
                      </a:r>
                    </a:p>
                    <a:p>
                      <a:pPr algn="just">
                        <a:lnSpc>
                          <a:spcPct val="100000"/>
                        </a:lnSpc>
                        <a:spcAft>
                          <a:spcPts val="0"/>
                        </a:spcAft>
                      </a:pPr>
                      <a:r>
                        <a:rPr lang="pt-PT" sz="900" kern="100" dirty="0">
                          <a:solidFill>
                            <a:schemeClr val="tx1"/>
                          </a:solidFill>
                          <a:effectLst/>
                          <a:latin typeface="+mn-lt"/>
                          <a:ea typeface="Calibri"/>
                          <a:cs typeface="Times New Roman"/>
                        </a:rPr>
                        <a:t>Os dois temas explorados permitiram que as crianças identificassem e partilhassem emoções, reconhecendo gestos de cuidado, proteção e afeto.</a:t>
                      </a:r>
                    </a:p>
                    <a:p>
                      <a:pPr algn="just">
                        <a:lnSpc>
                          <a:spcPct val="100000"/>
                        </a:lnSpc>
                        <a:spcAft>
                          <a:spcPts val="0"/>
                        </a:spcAft>
                      </a:pPr>
                      <a:r>
                        <a:rPr lang="pt-PT" sz="900" kern="100" dirty="0">
                          <a:solidFill>
                            <a:schemeClr val="tx1"/>
                          </a:solidFill>
                          <a:effectLst/>
                          <a:latin typeface="+mn-lt"/>
                          <a:ea typeface="Calibri"/>
                          <a:cs typeface="Times New Roman"/>
                        </a:rPr>
                        <a:t>No próximo período será abordado o tema Mãe.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815338">
                <a:tc>
                  <a:txBody>
                    <a:bodyPr/>
                    <a:lstStyle/>
                    <a:p>
                      <a:pPr algn="ctr">
                        <a:lnSpc>
                          <a:spcPct val="115000"/>
                        </a:lnSpc>
                        <a:spcAft>
                          <a:spcPts val="0"/>
                        </a:spcAft>
                      </a:pPr>
                      <a:r>
                        <a:rPr lang="pt-PT" sz="1050" kern="100" dirty="0">
                          <a:solidFill>
                            <a:schemeClr val="tx1"/>
                          </a:solidFill>
                          <a:effectLst/>
                          <a:latin typeface="+mn-lt"/>
                          <a:ea typeface="Calibri"/>
                          <a:cs typeface="Times New Roman"/>
                        </a:rPr>
                        <a:t>Emoções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a:solidFill>
                            <a:schemeClr val="tx1"/>
                          </a:solidFill>
                          <a:effectLst/>
                          <a:latin typeface="+mn-lt"/>
                          <a:ea typeface="Times New Roman" panose="02020603050405020304" pitchFamily="18" charset="0"/>
                        </a:rPr>
                        <a:t>Graça Pereira </a:t>
                      </a:r>
                    </a:p>
                    <a:p>
                      <a:pPr algn="ctr">
                        <a:lnSpc>
                          <a:spcPct val="115000"/>
                        </a:lnSpc>
                        <a:spcAft>
                          <a:spcPts val="1000"/>
                        </a:spcAft>
                      </a:pPr>
                      <a:r>
                        <a:rPr lang="pt-PT" sz="900" dirty="0">
                          <a:solidFill>
                            <a:schemeClr val="tx1"/>
                          </a:solidFill>
                          <a:effectLst/>
                          <a:latin typeface="+mn-lt"/>
                          <a:ea typeface="Times New Roman" panose="02020603050405020304" pitchFamily="18" charset="0"/>
                        </a:rPr>
                        <a:t>Natércia </a:t>
                      </a:r>
                      <a:r>
                        <a:rPr lang="pt-PT" sz="900" dirty="0" err="1">
                          <a:solidFill>
                            <a:schemeClr val="tx1"/>
                          </a:solidFill>
                          <a:effectLst/>
                          <a:latin typeface="+mn-lt"/>
                          <a:ea typeface="Times New Roman" panose="02020603050405020304" pitchFamily="18" charset="0"/>
                        </a:rPr>
                        <a:t>Arratel</a:t>
                      </a:r>
                      <a:endParaRPr lang="pt-PT" sz="900" dirty="0">
                        <a:solidFill>
                          <a:schemeClr val="tx1"/>
                        </a:solidFill>
                        <a:effectLst/>
                        <a:latin typeface="+mn-lt"/>
                        <a:ea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a:cs typeface="Times New Roman"/>
                        </a:rPr>
                        <a:t>No âmbito do tema “Emoções”, foram utilizados diferentes recursos e estratégias para abordar o tópico. Foram ainda realizadas atividades de identificação de emoções positivas e negativas, bem como tarefas de associação de elementos que representavam a mesma emoção.</a:t>
                      </a:r>
                    </a:p>
                    <a:p>
                      <a:pPr algn="just">
                        <a:lnSpc>
                          <a:spcPct val="100000"/>
                        </a:lnSpc>
                        <a:spcAft>
                          <a:spcPts val="0"/>
                        </a:spcAft>
                      </a:pPr>
                      <a:r>
                        <a:rPr lang="pt-PT" sz="900" kern="100" dirty="0">
                          <a:solidFill>
                            <a:schemeClr val="tx1"/>
                          </a:solidFill>
                          <a:effectLst/>
                          <a:latin typeface="+mn-lt"/>
                          <a:ea typeface="Calibri"/>
                          <a:cs typeface="Times New Roman"/>
                        </a:rPr>
                        <a:t>Ainda no contexto deste tema, e considerando o comportamento individual de cada criança, foi dada particular importância ao diálogo e à partilha de ideias sobre este assunto, promovendo a reflexão acerca da forma adequada de lidar com as emoções nas diversas situações do quotidiano.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974049578"/>
                  </a:ext>
                </a:extLst>
              </a:tr>
              <a:tr h="668791">
                <a:tc>
                  <a:txBody>
                    <a:bodyPr/>
                    <a:lstStyle/>
                    <a:p>
                      <a:pPr algn="ctr">
                        <a:lnSpc>
                          <a:spcPct val="107000"/>
                        </a:lnSpc>
                        <a:spcAft>
                          <a:spcPts val="0"/>
                        </a:spcAft>
                      </a:pPr>
                      <a:r>
                        <a:rPr lang="pt-PT" sz="1050" kern="100" dirty="0">
                          <a:solidFill>
                            <a:schemeClr val="tx1"/>
                          </a:solidFill>
                          <a:effectLst/>
                          <a:latin typeface="+mn-lt"/>
                          <a:ea typeface="Calibri"/>
                          <a:cs typeface="Times New Roman"/>
                        </a:rPr>
                        <a:t>Amizade</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10</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Pereira </a:t>
                      </a:r>
                    </a:p>
                    <a:p>
                      <a:pPr algn="ctr">
                        <a:lnSpc>
                          <a:spcPct val="107000"/>
                        </a:lnSpc>
                        <a:spcAft>
                          <a:spcPts val="0"/>
                        </a:spcAft>
                      </a:pPr>
                      <a:r>
                        <a:rPr lang="pt-PT" sz="900" kern="100" dirty="0">
                          <a:solidFill>
                            <a:schemeClr val="tx1"/>
                          </a:solidFill>
                          <a:effectLst/>
                          <a:latin typeface="+mn-lt"/>
                          <a:ea typeface="Calibri"/>
                          <a:cs typeface="Times New Roman"/>
                        </a:rPr>
                        <a:t>Natércia </a:t>
                      </a:r>
                      <a:r>
                        <a:rPr lang="pt-PT" sz="900" kern="100" dirty="0" err="1">
                          <a:solidFill>
                            <a:schemeClr val="tx1"/>
                          </a:solidFill>
                          <a:effectLst/>
                          <a:latin typeface="+mn-lt"/>
                          <a:ea typeface="Calibri"/>
                          <a:cs typeface="Times New Roman"/>
                        </a:rPr>
                        <a:t>Arratel</a:t>
                      </a: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 que diz respeito ao tema “Amizade”, foi dada especial ênfase ao diálogo em grupo e à partilha de ideias sobre este tópico. A abordagem a este tema foi realizada através da aprendizagem de músicas e da celebração de datas comemorativas, nomeadamente o “Dia dos Amigos” e o “Dia das Amigas”. Estas efemérides foram assinaladas com a realização de diversas atividades e com um lanche-convívio, partilhado com a turma A.</a:t>
                      </a:r>
                      <a:endParaRPr lang="pt-PT" dirty="0">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481875"/>
                  </a:ext>
                </a:extLst>
              </a:tr>
              <a:tr h="1447910">
                <a:tc>
                  <a:txBody>
                    <a:bodyPr/>
                    <a:lstStyle/>
                    <a:p>
                      <a:pPr algn="ctr">
                        <a:lnSpc>
                          <a:spcPct val="107000"/>
                        </a:lnSpc>
                        <a:spcAft>
                          <a:spcPts val="0"/>
                        </a:spcAft>
                      </a:pPr>
                      <a:r>
                        <a:rPr lang="pt-PT" sz="1050" kern="100" dirty="0">
                          <a:solidFill>
                            <a:schemeClr val="tx1"/>
                          </a:solidFill>
                          <a:effectLst/>
                          <a:latin typeface="+mn-lt"/>
                          <a:ea typeface="Calibri"/>
                          <a:cs typeface="Times New Roman"/>
                        </a:rPr>
                        <a:t>Dia do pai</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10</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Pereira</a:t>
                      </a:r>
                    </a:p>
                    <a:p>
                      <a:pPr algn="ctr">
                        <a:lnSpc>
                          <a:spcPct val="107000"/>
                        </a:lnSpc>
                        <a:spcAft>
                          <a:spcPts val="0"/>
                        </a:spcAft>
                      </a:pPr>
                      <a:r>
                        <a:rPr lang="pt-PT" sz="900" kern="100" dirty="0">
                          <a:solidFill>
                            <a:schemeClr val="tx1"/>
                          </a:solidFill>
                          <a:effectLst/>
                          <a:latin typeface="+mn-lt"/>
                          <a:ea typeface="Calibri"/>
                          <a:cs typeface="Times New Roman"/>
                        </a:rPr>
                        <a:t>Natércia </a:t>
                      </a:r>
                      <a:r>
                        <a:rPr lang="pt-PT" sz="900" kern="100" dirty="0" err="1">
                          <a:solidFill>
                            <a:schemeClr val="tx1"/>
                          </a:solidFill>
                          <a:effectLst/>
                          <a:latin typeface="+mn-lt"/>
                          <a:ea typeface="Calibri"/>
                          <a:cs typeface="Times New Roman"/>
                        </a:rPr>
                        <a:t>Arratel</a:t>
                      </a: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solidFill>
                            <a:schemeClr val="tx1"/>
                          </a:solidFill>
                          <a:effectLst/>
                          <a:latin typeface="+mn-lt"/>
                          <a:ea typeface="Times New Roman" panose="02020603050405020304" pitchFamily="18" charset="0"/>
                        </a:rPr>
                        <a:t>Na abordagem ao “Dia do Pai”, foram exploradas diversas histórias e realizadas várias atividades relacionadas com esta temática. Cada aluno elaborou um postal e uma agenda para oferecer ao seu pai. Foram também trabalhados poemas e canções, bem como realizadas fichas de trabalho e atividades de expressão plástica alusivas ao tema.</a:t>
                      </a:r>
                    </a:p>
                    <a:p>
                      <a:pPr algn="just">
                        <a:lnSpc>
                          <a:spcPct val="100000"/>
                        </a:lnSpc>
                        <a:spcAft>
                          <a:spcPts val="1000"/>
                        </a:spcAft>
                      </a:pPr>
                      <a:r>
                        <a:rPr lang="pt-PT" sz="900" dirty="0">
                          <a:solidFill>
                            <a:schemeClr val="tx1"/>
                          </a:solidFill>
                          <a:effectLst/>
                          <a:latin typeface="+mn-lt"/>
                          <a:ea typeface="Times New Roman" panose="02020603050405020304" pitchFamily="18" charset="0"/>
                        </a:rPr>
                        <a:t>Foram exploradas várias histórias, das quais se destaca Papá, por favor, apanha-me a Lua, de Eric </a:t>
                      </a:r>
                      <a:r>
                        <a:rPr lang="pt-PT" sz="900" dirty="0" err="1">
                          <a:solidFill>
                            <a:schemeClr val="tx1"/>
                          </a:solidFill>
                          <a:effectLst/>
                          <a:latin typeface="+mn-lt"/>
                          <a:ea typeface="Times New Roman" panose="02020603050405020304" pitchFamily="18" charset="0"/>
                        </a:rPr>
                        <a:t>Carle</a:t>
                      </a:r>
                      <a:r>
                        <a:rPr lang="pt-PT" sz="900" dirty="0">
                          <a:solidFill>
                            <a:schemeClr val="tx1"/>
                          </a:solidFill>
                          <a:effectLst/>
                          <a:latin typeface="+mn-lt"/>
                          <a:ea typeface="Times New Roman" panose="02020603050405020304" pitchFamily="18" charset="0"/>
                        </a:rPr>
                        <a:t>. Ainda no âmbito desta temática, as crianças foram convidadas a construir uma medalha simbólica dedicada ao pai ou a outra figura significativa de cuidado, podendo expressar através de desenho uma mensagem de reconhecimento (ex.: “Obrigado por…”, “Gosto quando…”, “És importante porque…”). A atividade incluiu também um breve momento de reflexão sobre o significado de cuidar, promovendo competências socio emocionais como a empatia, a comunicação positiva e a valorização de comportamentos de apoio e proteção. Esta atividade foi dinamizada assegurada pelo técnico Hugo Valente e promovida pelo Polo Local de Prevenção e Combate à violência Doméstica da ilha da ilha de São Jorge.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705476326"/>
                  </a:ext>
                </a:extLst>
              </a:tr>
            </a:tbl>
          </a:graphicData>
        </a:graphic>
      </p:graphicFrame>
    </p:spTree>
    <p:extLst>
      <p:ext uri="{BB962C8B-B14F-4D97-AF65-F5344CB8AC3E}">
        <p14:creationId xmlns:p14="http://schemas.microsoft.com/office/powerpoint/2010/main" val="275952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171103" y="-215967"/>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434880" y="485347"/>
            <a:ext cx="7283116"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008C9C22-1BEE-4D50-A12F-3E532D2D1970}"/>
              </a:ext>
            </a:extLst>
          </p:cNvPr>
          <p:cNvGraphicFramePr>
            <a:graphicFrameLocks noGrp="1"/>
          </p:cNvGraphicFramePr>
          <p:nvPr>
            <p:extLst>
              <p:ext uri="{D42A27DB-BD31-4B8C-83A1-F6EECF244321}">
                <p14:modId xmlns:p14="http://schemas.microsoft.com/office/powerpoint/2010/main" val="1607891862"/>
              </p:ext>
            </p:extLst>
          </p:nvPr>
        </p:nvGraphicFramePr>
        <p:xfrm>
          <a:off x="166910" y="898497"/>
          <a:ext cx="9378215" cy="5961886"/>
        </p:xfrm>
        <a:graphic>
          <a:graphicData uri="http://schemas.openxmlformats.org/drawingml/2006/table">
            <a:tbl>
              <a:tblPr firstRow="1" firstCol="1" bandRow="1"/>
              <a:tblGrid>
                <a:gridCol w="1184475">
                  <a:extLst>
                    <a:ext uri="{9D8B030D-6E8A-4147-A177-3AD203B41FA5}">
                      <a16:colId xmlns:a16="http://schemas.microsoft.com/office/drawing/2014/main" val="751381529"/>
                    </a:ext>
                  </a:extLst>
                </a:gridCol>
                <a:gridCol w="1066800">
                  <a:extLst>
                    <a:ext uri="{9D8B030D-6E8A-4147-A177-3AD203B41FA5}">
                      <a16:colId xmlns:a16="http://schemas.microsoft.com/office/drawing/2014/main" val="2310993559"/>
                    </a:ext>
                  </a:extLst>
                </a:gridCol>
                <a:gridCol w="1048871">
                  <a:extLst>
                    <a:ext uri="{9D8B030D-6E8A-4147-A177-3AD203B41FA5}">
                      <a16:colId xmlns:a16="http://schemas.microsoft.com/office/drawing/2014/main" val="3127056916"/>
                    </a:ext>
                  </a:extLst>
                </a:gridCol>
                <a:gridCol w="1039905">
                  <a:extLst>
                    <a:ext uri="{9D8B030D-6E8A-4147-A177-3AD203B41FA5}">
                      <a16:colId xmlns:a16="http://schemas.microsoft.com/office/drawing/2014/main" val="1844217293"/>
                    </a:ext>
                  </a:extLst>
                </a:gridCol>
                <a:gridCol w="762000">
                  <a:extLst>
                    <a:ext uri="{9D8B030D-6E8A-4147-A177-3AD203B41FA5}">
                      <a16:colId xmlns:a16="http://schemas.microsoft.com/office/drawing/2014/main" val="258340056"/>
                    </a:ext>
                  </a:extLst>
                </a:gridCol>
                <a:gridCol w="4276164">
                  <a:extLst>
                    <a:ext uri="{9D8B030D-6E8A-4147-A177-3AD203B41FA5}">
                      <a16:colId xmlns:a16="http://schemas.microsoft.com/office/drawing/2014/main" val="1630012670"/>
                    </a:ext>
                  </a:extLst>
                </a:gridCol>
              </a:tblGrid>
              <a:tr h="444086">
                <a:tc gridSpan="6">
                  <a:txBody>
                    <a:bodyPr/>
                    <a:lstStyle/>
                    <a:p>
                      <a:pPr lvl="0" algn="ctr">
                        <a:lnSpc>
                          <a:spcPct val="107000"/>
                        </a:lnSpc>
                        <a:spcAft>
                          <a:spcPts val="0"/>
                        </a:spcAft>
                        <a:buNone/>
                      </a:pPr>
                      <a:r>
                        <a:rPr lang="pt-PT" sz="1400" b="1" kern="100" dirty="0">
                          <a:solidFill>
                            <a:srgbClr val="FFFFFF"/>
                          </a:solidFill>
                          <a:effectLst/>
                          <a:latin typeface="Calibri"/>
                          <a:ea typeface="Calibri"/>
                          <a:cs typeface="Times New Roman"/>
                        </a:rPr>
                        <a:t>SAÚDE ESCOLAR</a:t>
                      </a:r>
                      <a:endParaRPr lang="pt-PT" sz="1050" kern="100" dirty="0">
                        <a:effectLst/>
                        <a:latin typeface="Calibri"/>
                        <a:ea typeface="Calibri"/>
                        <a:cs typeface="Times New Roman"/>
                      </a:endParaRPr>
                    </a:p>
                    <a:p>
                      <a:pPr lvl="0" algn="ctr">
                        <a:lnSpc>
                          <a:spcPct val="107000"/>
                        </a:lnSpc>
                        <a:spcAft>
                          <a:spcPts val="0"/>
                        </a:spcAft>
                        <a:buNone/>
                      </a:pPr>
                      <a:r>
                        <a:rPr lang="pt-PT" sz="1400" b="1" kern="100" dirty="0">
                          <a:solidFill>
                            <a:srgbClr val="FFFFFF"/>
                          </a:solidFill>
                          <a:effectLst/>
                          <a:latin typeface="Calibri"/>
                          <a:ea typeface="Calibri"/>
                          <a:cs typeface="Times New Roman"/>
                        </a:rPr>
                        <a:t>Projeto afetivo sexual</a:t>
                      </a:r>
                      <a:endParaRPr lang="pt-PT" sz="105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07519">
                <a:tc>
                  <a:txBody>
                    <a:bodyPr/>
                    <a:lstStyle/>
                    <a:p>
                      <a:pPr algn="ctr">
                        <a:lnSpc>
                          <a:spcPct val="107000"/>
                        </a:lnSpc>
                        <a:spcAft>
                          <a:spcPts val="0"/>
                        </a:spcAft>
                      </a:pPr>
                      <a:endParaRPr lang="pt-PT" sz="11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Calibri"/>
                          <a:ea typeface="Calibri"/>
                          <a:cs typeface="Times New Roman"/>
                        </a:rPr>
                        <a:t>Ano/turma</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Calibri"/>
                          <a:ea typeface="Calibri"/>
                          <a:cs typeface="Times New Roman"/>
                        </a:rPr>
                        <a:t>Frequência</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dirty="0">
                          <a:solidFill>
                            <a:srgbClr val="FFFFFF"/>
                          </a:solidFill>
                          <a:effectLst/>
                          <a:latin typeface="Calibri"/>
                          <a:ea typeface="Calibri"/>
                          <a:cs typeface="Times New Roman"/>
                        </a:rPr>
                        <a:t>Docente responsável</a:t>
                      </a: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Calibri"/>
                          <a:ea typeface="Calibri"/>
                          <a:cs typeface="Times New Roman"/>
                        </a:rPr>
                        <a:t>Avaliação</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Calibri"/>
                          <a:ea typeface="Calibri"/>
                          <a:cs typeface="Times New Roman"/>
                        </a:rPr>
                        <a:t>Conteúdos abordados</a:t>
                      </a:r>
                      <a:endParaRPr lang="pt-PT" sz="11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46606">
                <a:tc>
                  <a:txBody>
                    <a:bodyPr/>
                    <a:lstStyle/>
                    <a:p>
                      <a:pPr algn="l">
                        <a:lnSpc>
                          <a:spcPct val="107000"/>
                        </a:lnSpc>
                        <a:spcAft>
                          <a:spcPts val="0"/>
                        </a:spcAft>
                      </a:pPr>
                      <a:r>
                        <a:rPr lang="pt-PT" sz="1050" kern="100" dirty="0">
                          <a:solidFill>
                            <a:schemeClr val="tx1"/>
                          </a:solidFill>
                          <a:effectLst/>
                          <a:latin typeface="+mn-lt"/>
                          <a:ea typeface="Calibri"/>
                          <a:cs typeface="Times New Roman"/>
                        </a:rPr>
                        <a:t>Proteção do corpo e noção dos limites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900" kern="100" dirty="0">
                          <a:solidFill>
                            <a:schemeClr val="tx1"/>
                          </a:solidFill>
                          <a:effectLst/>
                          <a:latin typeface="+mn-lt"/>
                          <a:ea typeface="Calibri"/>
                          <a:cs typeface="Times New Roman"/>
                        </a:rPr>
                        <a:t>Ana Bettencourt</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Durante este período foi desenvolvida a atividade “O Meu Corpo é Meu”, integrada no tema “Proteção do corpo e noção dos limites”, com o objetivo de promover a consciência corporal, o respeito por si próprio e a capacidade de estabelecer limites pessoais.</a:t>
                      </a:r>
                    </a:p>
                    <a:p>
                      <a:pPr algn="just">
                        <a:lnSpc>
                          <a:spcPct val="100000"/>
                        </a:lnSpc>
                        <a:spcAft>
                          <a:spcPts val="1000"/>
                        </a:spcAft>
                      </a:pPr>
                      <a:r>
                        <a:rPr lang="pt-PT" sz="900" kern="100" dirty="0">
                          <a:solidFill>
                            <a:schemeClr val="tx1"/>
                          </a:solidFill>
                          <a:effectLst/>
                          <a:latin typeface="+mn-lt"/>
                          <a:ea typeface="Calibri"/>
                          <a:cs typeface="Times New Roman"/>
                        </a:rPr>
                        <a:t>Ao longo da atividade, realizaram-se conversas orientadas que permitiram aos alunos compreender que o corpo é individual e que cada pessoa tem o direito de decidir sobre o mesmo, refletindo sobre situações de conforto e desconforto.</a:t>
                      </a:r>
                    </a:p>
                    <a:p>
                      <a:pPr algn="just">
                        <a:lnSpc>
                          <a:spcPct val="100000"/>
                        </a:lnSpc>
                        <a:spcAft>
                          <a:spcPts val="1000"/>
                        </a:spcAft>
                      </a:pPr>
                      <a:r>
                        <a:rPr lang="pt-PT" sz="900" kern="100" dirty="0">
                          <a:solidFill>
                            <a:schemeClr val="tx1"/>
                          </a:solidFill>
                          <a:effectLst/>
                          <a:latin typeface="+mn-lt"/>
                          <a:ea typeface="Calibri"/>
                          <a:cs typeface="Times New Roman"/>
                        </a:rPr>
                        <a:t>Foram trabalhadas estratégias de afirmação pessoal, incentivando os alunos a expressarem os seus sentimentos através de frases como “não gosto”. Estas aprendizagens foram desenvolvidas através do diálogo, da partilha e de uma atividade de expressão plástica.</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981058">
                <a:tc>
                  <a:txBody>
                    <a:bodyPr/>
                    <a:lstStyle/>
                    <a:p>
                      <a:pPr algn="l">
                        <a:lnSpc>
                          <a:spcPct val="107000"/>
                        </a:lnSpc>
                        <a:spcAft>
                          <a:spcPts val="0"/>
                        </a:spcAft>
                      </a:pPr>
                      <a:r>
                        <a:rPr lang="pt-PT" sz="1050" kern="100" dirty="0">
                          <a:solidFill>
                            <a:schemeClr val="tx1"/>
                          </a:solidFill>
                          <a:effectLst/>
                          <a:latin typeface="+mn-lt"/>
                          <a:ea typeface="Calibri"/>
                          <a:cs typeface="Times New Roman"/>
                        </a:rPr>
                        <a:t>Proteção do corpo e noção dos limites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1.º B</a:t>
                      </a: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900" kern="100" dirty="0">
                          <a:solidFill>
                            <a:schemeClr val="tx1"/>
                          </a:solidFill>
                          <a:effectLst/>
                          <a:latin typeface="+mn-lt"/>
                          <a:ea typeface="Calibri"/>
                          <a:cs typeface="Times New Roman"/>
                        </a:rPr>
                        <a:t>Madalena Alves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(…)Os alunos participaram de forma ativa e interessada, demonstrando entusiasmo, reflexão e capacidade de diálogo. As atividades permitiram promover a expressão de ideias sobre proteção do corpo, a compreensão de comportamentos seguros e a valorização do respeito pelos limites próprios e dos outros, bem como a consciência de responsabilidades individuais na proteção da própria saúde e segurança. Observou-se um envolvimento consistente e adequado à faixa etária, evidenciando sensibilidade e compreensão dos conceitos abordados.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316494858"/>
                  </a:ext>
                </a:extLst>
              </a:tr>
              <a:tr h="884549">
                <a:tc>
                  <a:txBody>
                    <a:bodyPr/>
                    <a:lstStyle/>
                    <a:p>
                      <a:pPr algn="l">
                        <a:lnSpc>
                          <a:spcPct val="107000"/>
                        </a:lnSpc>
                        <a:spcAft>
                          <a:spcPts val="0"/>
                        </a:spcAft>
                      </a:pPr>
                      <a:r>
                        <a:rPr lang="pt-PT" sz="1050" kern="100" dirty="0">
                          <a:solidFill>
                            <a:schemeClr val="tx1"/>
                          </a:solidFill>
                          <a:effectLst/>
                          <a:latin typeface="+mn-lt"/>
                          <a:ea typeface="Calibri"/>
                          <a:cs typeface="Times New Roman"/>
                        </a:rPr>
                        <a:t>Proteção do corpo e noção dos limites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2º A e B</a:t>
                      </a: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2º A: 14</a:t>
                      </a:r>
                    </a:p>
                    <a:p>
                      <a:pPr algn="ctr">
                        <a:lnSpc>
                          <a:spcPct val="107000"/>
                        </a:lnSpc>
                        <a:spcAft>
                          <a:spcPts val="0"/>
                        </a:spcAft>
                      </a:pPr>
                      <a:r>
                        <a:rPr lang="pt-PT" sz="900" kern="100" dirty="0">
                          <a:solidFill>
                            <a:schemeClr val="tx1"/>
                          </a:solidFill>
                          <a:effectLst/>
                          <a:latin typeface="+mn-lt"/>
                          <a:ea typeface="Calibri"/>
                          <a:cs typeface="Times New Roman"/>
                        </a:rPr>
                        <a:t>2º B: 16</a:t>
                      </a:r>
                    </a:p>
                    <a:p>
                      <a:pPr algn="ctr">
                        <a:lnSpc>
                          <a:spcPct val="107000"/>
                        </a:lnSpc>
                        <a:spcAft>
                          <a:spcPts val="0"/>
                        </a:spcAft>
                      </a:pP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900" kern="100" dirty="0" err="1">
                          <a:solidFill>
                            <a:schemeClr val="tx1"/>
                          </a:solidFill>
                          <a:effectLst/>
                          <a:latin typeface="+mn-lt"/>
                          <a:ea typeface="Calibri"/>
                          <a:cs typeface="Times New Roman"/>
                        </a:rPr>
                        <a:t>Karin</a:t>
                      </a:r>
                      <a:r>
                        <a:rPr lang="pt-PT" sz="900" kern="100" dirty="0">
                          <a:solidFill>
                            <a:schemeClr val="tx1"/>
                          </a:solidFill>
                          <a:effectLst/>
                          <a:latin typeface="+mn-lt"/>
                          <a:ea typeface="Calibri"/>
                          <a:cs typeface="Times New Roman"/>
                        </a:rPr>
                        <a:t> Bettencourt e Lisa Borges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O trabalho acerca deste tema foi realizado de forma lúdica, integrada e contínua, respeitando o desenvolvimento global das crianças. Realizaram-se diálogos sobre o corpo humano, utilizando histórias, imagens e bonecos, de forma a identificar as diferentes partes do corpo e distinguir entre “zonas públicas e privadas”. Exploraram-se as emoções, através de cartões e expressões faciais, para o reconhecimento de situações em que os alunos se sentem seguros ou inseguros. Os alunos foram participativos e interessados, ao longo das tarefas propostas.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0748064"/>
                  </a:ext>
                </a:extLst>
              </a:tr>
              <a:tr h="884549">
                <a:tc>
                  <a:txBody>
                    <a:bodyPr/>
                    <a:lstStyle/>
                    <a:p>
                      <a:pPr algn="l">
                        <a:lnSpc>
                          <a:spcPct val="107000"/>
                        </a:lnSpc>
                        <a:spcAft>
                          <a:spcPts val="0"/>
                        </a:spcAft>
                      </a:pPr>
                      <a:r>
                        <a:rPr lang="pt-PT" sz="1050" kern="100" dirty="0">
                          <a:solidFill>
                            <a:schemeClr val="tx1"/>
                          </a:solidFill>
                          <a:effectLst/>
                          <a:latin typeface="+mn-lt"/>
                          <a:ea typeface="Calibri"/>
                          <a:cs typeface="Times New Roman"/>
                        </a:rPr>
                        <a:t>Diferenças entre rapazes e raparigas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3.ºA</a:t>
                      </a: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19</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Sara Marcelino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Calibri"/>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As atividades consistiram num diálogo sobre as diferenças entre rapazes e raparigas, onde foram abordados conceitos como igualdade de direitos, respeito e empatia.</a:t>
                      </a:r>
                    </a:p>
                    <a:p>
                      <a:pPr algn="just">
                        <a:lnSpc>
                          <a:spcPct val="100000"/>
                        </a:lnSpc>
                        <a:spcAft>
                          <a:spcPts val="1000"/>
                        </a:spcAft>
                      </a:pPr>
                      <a:r>
                        <a:rPr lang="pt-PT" sz="900" kern="100" dirty="0">
                          <a:solidFill>
                            <a:schemeClr val="tx1"/>
                          </a:solidFill>
                          <a:effectLst/>
                          <a:latin typeface="+mn-lt"/>
                          <a:ea typeface="Calibri"/>
                          <a:cs typeface="Times New Roman"/>
                        </a:rPr>
                        <a:t>A turma realizou o jogo “Os sapatos do outro”, relacionando o que sentiram ao calçar outros sapatos, com o que sentiriam com as emoções dos outros.</a:t>
                      </a:r>
                    </a:p>
                    <a:p>
                      <a:pPr algn="just">
                        <a:lnSpc>
                          <a:spcPct val="100000"/>
                        </a:lnSpc>
                        <a:spcAft>
                          <a:spcPts val="1000"/>
                        </a:spcAft>
                      </a:pPr>
                      <a:r>
                        <a:rPr lang="pt-PT" sz="900" kern="100" dirty="0">
                          <a:solidFill>
                            <a:schemeClr val="tx1"/>
                          </a:solidFill>
                          <a:effectLst/>
                          <a:latin typeface="+mn-lt"/>
                          <a:ea typeface="Calibri"/>
                          <a:cs typeface="Times New Roman"/>
                        </a:rPr>
                        <a:t>A participação dos alunos foi positiva, tendo estes mostrado interesse pelo tema e empenho na realização das tarefas propostas.</a:t>
                      </a:r>
                    </a:p>
                    <a:p>
                      <a:pPr algn="just">
                        <a:lnSpc>
                          <a:spcPct val="100000"/>
                        </a:lnSpc>
                        <a:spcAft>
                          <a:spcPts val="1000"/>
                        </a:spcAft>
                      </a:pPr>
                      <a:endParaRPr lang="pt-PT" sz="900" kern="100" dirty="0">
                        <a:solidFill>
                          <a:schemeClr val="tx1"/>
                        </a:solidFill>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393769"/>
                  </a:ext>
                </a:extLst>
              </a:tr>
            </a:tbl>
          </a:graphicData>
        </a:graphic>
      </p:graphicFrame>
    </p:spTree>
    <p:extLst>
      <p:ext uri="{BB962C8B-B14F-4D97-AF65-F5344CB8AC3E}">
        <p14:creationId xmlns:p14="http://schemas.microsoft.com/office/powerpoint/2010/main" val="3155621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AFFC9-08B2-0A52-D1DB-88E58BDC8D71}"/>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9561D73-F31C-EA61-BF08-059D23A036AB}"/>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C094D9DF-360B-FF14-0C74-571585AEDF70}"/>
              </a:ext>
            </a:extLst>
          </p:cNvPr>
          <p:cNvSpPr txBox="1"/>
          <p:nvPr/>
        </p:nvSpPr>
        <p:spPr>
          <a:xfrm>
            <a:off x="291478" y="137160"/>
            <a:ext cx="7283116"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95F654B9-F3BB-24DC-499F-83F0FA419A97}"/>
              </a:ext>
            </a:extLst>
          </p:cNvPr>
          <p:cNvGraphicFramePr>
            <a:graphicFrameLocks noGrp="1"/>
          </p:cNvGraphicFramePr>
          <p:nvPr>
            <p:extLst>
              <p:ext uri="{D42A27DB-BD31-4B8C-83A1-F6EECF244321}">
                <p14:modId xmlns:p14="http://schemas.microsoft.com/office/powerpoint/2010/main" val="2368728631"/>
              </p:ext>
            </p:extLst>
          </p:nvPr>
        </p:nvGraphicFramePr>
        <p:xfrm>
          <a:off x="90077" y="500361"/>
          <a:ext cx="9427399" cy="6249717"/>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745067">
                  <a:extLst>
                    <a:ext uri="{9D8B030D-6E8A-4147-A177-3AD203B41FA5}">
                      <a16:colId xmlns:a16="http://schemas.microsoft.com/office/drawing/2014/main" val="3127056916"/>
                    </a:ext>
                  </a:extLst>
                </a:gridCol>
                <a:gridCol w="753035">
                  <a:extLst>
                    <a:ext uri="{9D8B030D-6E8A-4147-A177-3AD203B41FA5}">
                      <a16:colId xmlns:a16="http://schemas.microsoft.com/office/drawing/2014/main" val="1844217293"/>
                    </a:ext>
                  </a:extLst>
                </a:gridCol>
                <a:gridCol w="797859">
                  <a:extLst>
                    <a:ext uri="{9D8B030D-6E8A-4147-A177-3AD203B41FA5}">
                      <a16:colId xmlns:a16="http://schemas.microsoft.com/office/drawing/2014/main" val="258340056"/>
                    </a:ext>
                  </a:extLst>
                </a:gridCol>
                <a:gridCol w="5528182">
                  <a:extLst>
                    <a:ext uri="{9D8B030D-6E8A-4147-A177-3AD203B41FA5}">
                      <a16:colId xmlns:a16="http://schemas.microsoft.com/office/drawing/2014/main" val="1630012670"/>
                    </a:ext>
                  </a:extLst>
                </a:gridCol>
              </a:tblGrid>
              <a:tr h="675236">
                <a:tc gridSpan="6">
                  <a:txBody>
                    <a:bodyPr/>
                    <a:lstStyle/>
                    <a:p>
                      <a:pPr algn="ctr">
                        <a:lnSpc>
                          <a:spcPct val="107000"/>
                        </a:lnSpc>
                        <a:spcAft>
                          <a:spcPts val="0"/>
                        </a:spcAft>
                      </a:pPr>
                      <a:endParaRPr lang="pt-PT" sz="1600" b="1" kern="100" dirty="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27653">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Ano/turma</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Frequência</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mn-lt"/>
                          <a:ea typeface="Calibri"/>
                          <a:cs typeface="Times New Roman"/>
                        </a:rPr>
                        <a:t>Docente responsável</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Avaliação</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Conteúdos abordados</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546516">
                <a:tc>
                  <a:txBody>
                    <a:bodyPr/>
                    <a:lstStyle/>
                    <a:p>
                      <a:pPr algn="ctr">
                        <a:lnSpc>
                          <a:spcPct val="107000"/>
                        </a:lnSpc>
                        <a:spcAft>
                          <a:spcPts val="0"/>
                        </a:spcAft>
                      </a:pPr>
                      <a:r>
                        <a:rPr lang="pt-PT" sz="1050" kern="100" dirty="0">
                          <a:solidFill>
                            <a:schemeClr val="tx1"/>
                          </a:solidFill>
                          <a:effectLst/>
                          <a:latin typeface="+mn-lt"/>
                          <a:ea typeface="Calibri"/>
                          <a:cs typeface="Times New Roman"/>
                        </a:rPr>
                        <a:t>Prevenção dos maus-tratos e das aproximações abusivas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4.º 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20</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Manuela </a:t>
                      </a:r>
                      <a:r>
                        <a:rPr lang="pt-PT" sz="900" kern="100" dirty="0" err="1">
                          <a:solidFill>
                            <a:schemeClr val="tx1"/>
                          </a:solidFill>
                          <a:effectLst/>
                          <a:latin typeface="+mn-lt"/>
                          <a:ea typeface="Calibri"/>
                          <a:cs typeface="Times New Roman"/>
                        </a:rPr>
                        <a:t>Zimbron</a:t>
                      </a: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 âmbito da prevenção dos maus-tratos e das aproximações abusivas, foi realizada uma atividade educativa com a turma, com o objetivo de promover a segurança, o respeito e o bem-estar das crianças.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843882">
                <a:tc>
                  <a:txBody>
                    <a:bodyPr/>
                    <a:lstStyle/>
                    <a:p>
                      <a:pPr algn="ctr">
                        <a:lnSpc>
                          <a:spcPct val="115000"/>
                        </a:lnSpc>
                        <a:spcAft>
                          <a:spcPts val="0"/>
                        </a:spcAft>
                      </a:pPr>
                      <a:r>
                        <a:rPr lang="pt-PT" sz="1050" kern="100" dirty="0">
                          <a:solidFill>
                            <a:schemeClr val="tx1"/>
                          </a:solidFill>
                          <a:effectLst/>
                          <a:latin typeface="+mn-lt"/>
                          <a:ea typeface="Calibri"/>
                          <a:cs typeface="Times New Roman"/>
                        </a:rPr>
                        <a:t>Lenda de São Valentim</a:t>
                      </a:r>
                    </a:p>
                    <a:p>
                      <a:pPr algn="ctr">
                        <a:lnSpc>
                          <a:spcPct val="115000"/>
                        </a:lnSpc>
                        <a:spcAft>
                          <a:spcPts val="0"/>
                        </a:spcAft>
                      </a:pPr>
                      <a:r>
                        <a:rPr lang="pt-PT" sz="1050" kern="100" dirty="0">
                          <a:solidFill>
                            <a:schemeClr val="tx1"/>
                          </a:solidFill>
                          <a:effectLst/>
                          <a:latin typeface="+mn-lt"/>
                          <a:ea typeface="Calibri"/>
                          <a:cs typeface="Times New Roman"/>
                        </a:rPr>
                        <a:t>Respeito por si e pelos outros</a:t>
                      </a:r>
                    </a:p>
                    <a:p>
                      <a:pPr algn="ctr">
                        <a:lnSpc>
                          <a:spcPct val="115000"/>
                        </a:lnSpc>
                        <a:spcAft>
                          <a:spcPts val="0"/>
                        </a:spcAft>
                      </a:pPr>
                      <a:endParaRPr lang="pt-PT" sz="105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5ºA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a:solidFill>
                            <a:schemeClr val="tx1"/>
                          </a:solidFill>
                          <a:effectLst/>
                          <a:latin typeface="+mn-lt"/>
                          <a:ea typeface="Times New Roman" panose="02020603050405020304" pitchFamily="18" charset="0"/>
                        </a:rPr>
                        <a:t>Cármen Café</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No âmbito da visualização de um pequeno vídeo sobre a lenda de São Valentim foram abordados em sala de aula o respeito por si e pelos outros e a violência no namoro. Foram elaborados cartões com mensagens e posteriormente distribuídos pelos alunos.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974049578"/>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São Valentim – respeito nos relacionamentos de namoro / amizade</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6ºA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20</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Ana Silva – Inglês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Foram abordadas as tradições de S. Valentim em países de língua inglesa. Um dos aspetos consiste na oferta de cartões apenas para desejar um feliz dia, sejam de namoro ou de amizade.</a:t>
                      </a:r>
                    </a:p>
                    <a:p>
                      <a:pPr algn="just">
                        <a:lnSpc>
                          <a:spcPct val="100000"/>
                        </a:lnSpc>
                        <a:spcAft>
                          <a:spcPts val="1000"/>
                        </a:spcAft>
                      </a:pPr>
                      <a:r>
                        <a:rPr lang="pt-PT" sz="900" dirty="0">
                          <a:latin typeface="+mn-lt"/>
                          <a:ea typeface="Calibri"/>
                          <a:cs typeface="Times New Roman"/>
                        </a:rPr>
                        <a:t>Os alunos procederam à elaboração de cartões de S. Valentim que foram distribuídos a elementos da escola (atividade organizada pelo Departamento de Línguas Estrangeiras), sempre respeitando o outro e transmitindo uma mensagem positiva.</a:t>
                      </a:r>
                    </a:p>
                    <a:p>
                      <a:pPr algn="just">
                        <a:lnSpc>
                          <a:spcPct val="100000"/>
                        </a:lnSpc>
                        <a:spcAft>
                          <a:spcPts val="1000"/>
                        </a:spcAft>
                      </a:pPr>
                      <a:r>
                        <a:rPr lang="pt-PT" sz="900" dirty="0">
                          <a:latin typeface="+mn-lt"/>
                          <a:ea typeface="Calibri"/>
                          <a:cs typeface="Times New Roman"/>
                        </a:rPr>
                        <a:t>Os alunos mostraram interesse e empenho na realização da atividade.</a:t>
                      </a:r>
                    </a:p>
                    <a:p>
                      <a:pPr algn="just">
                        <a:lnSpc>
                          <a:spcPct val="100000"/>
                        </a:lnSpc>
                        <a:spcAft>
                          <a:spcPts val="1000"/>
                        </a:spcAft>
                      </a:pPr>
                      <a:endParaRPr lang="pt-PT" sz="900" dirty="0">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481875"/>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Enamoramento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7ºA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16</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Botelho - Francês  </a:t>
                      </a:r>
                    </a:p>
                    <a:p>
                      <a:pPr algn="ctr">
                        <a:lnSpc>
                          <a:spcPct val="107000"/>
                        </a:lnSpc>
                        <a:spcAft>
                          <a:spcPts val="0"/>
                        </a:spcAft>
                      </a:pPr>
                      <a:r>
                        <a:rPr lang="pt-PT" sz="900" kern="100" dirty="0">
                          <a:solidFill>
                            <a:schemeClr val="tx1"/>
                          </a:solidFill>
                          <a:effectLst/>
                          <a:latin typeface="+mn-lt"/>
                          <a:ea typeface="Calibri"/>
                          <a:cs typeface="Times New Roman"/>
                        </a:rPr>
                        <a:t>Maria José da Silva - Inglês</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Foram realizadas atividades de desenvolvimento de vocabulário alusivo ao tema do enamoramento e do dia de São Valentim em língua francesa e inglesa. Posteriormente, foram elaborados cartões colocando em prática o vocabulário adquirido.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182337715"/>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Enamoramento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8ºA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Botelho - Francês  </a:t>
                      </a:r>
                    </a:p>
                    <a:p>
                      <a:pPr algn="ctr">
                        <a:lnSpc>
                          <a:spcPct val="107000"/>
                        </a:lnSpc>
                        <a:spcAft>
                          <a:spcPts val="0"/>
                        </a:spcAft>
                      </a:pPr>
                      <a:r>
                        <a:rPr lang="pt-PT" sz="900" kern="100" dirty="0">
                          <a:solidFill>
                            <a:schemeClr val="tx1"/>
                          </a:solidFill>
                          <a:effectLst/>
                          <a:latin typeface="+mn-lt"/>
                          <a:ea typeface="Calibri"/>
                          <a:cs typeface="Times New Roman"/>
                        </a:rPr>
                        <a:t>Maria José da Silva - Inglês</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Foram realizadas atividades de desenvolvimento de vocabulário alusivo ao tema do enamoramento e do dia de São Valentim em língua francesa e inglesa. Posteriormente, foram elaborados cartões colocando em prática o vocabulário adquirido.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06474084"/>
                  </a:ext>
                </a:extLst>
              </a:tr>
            </a:tbl>
          </a:graphicData>
        </a:graphic>
      </p:graphicFrame>
    </p:spTree>
    <p:extLst>
      <p:ext uri="{BB962C8B-B14F-4D97-AF65-F5344CB8AC3E}">
        <p14:creationId xmlns:p14="http://schemas.microsoft.com/office/powerpoint/2010/main" val="1319720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14EF8-2A74-F6BE-31E5-1491700101F0}"/>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79A322BE-919E-E59E-A672-63EE297F0F72}"/>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53870BF5-0898-5734-8FBF-6F1542ACB937}"/>
              </a:ext>
            </a:extLst>
          </p:cNvPr>
          <p:cNvSpPr txBox="1"/>
          <p:nvPr/>
        </p:nvSpPr>
        <p:spPr>
          <a:xfrm>
            <a:off x="291478" y="137160"/>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3" name="Tabela 2">
            <a:extLst>
              <a:ext uri="{FF2B5EF4-FFF2-40B4-BE49-F238E27FC236}">
                <a16:creationId xmlns:a16="http://schemas.microsoft.com/office/drawing/2014/main" id="{D65AAFA9-9A98-F173-46C6-F573AAF0FAC0}"/>
              </a:ext>
            </a:extLst>
          </p:cNvPr>
          <p:cNvGraphicFramePr>
            <a:graphicFrameLocks noGrp="1"/>
          </p:cNvGraphicFramePr>
          <p:nvPr>
            <p:extLst>
              <p:ext uri="{D42A27DB-BD31-4B8C-83A1-F6EECF244321}">
                <p14:modId xmlns:p14="http://schemas.microsoft.com/office/powerpoint/2010/main" val="2538993306"/>
              </p:ext>
            </p:extLst>
          </p:nvPr>
        </p:nvGraphicFramePr>
        <p:xfrm>
          <a:off x="90077" y="516836"/>
          <a:ext cx="9427399" cy="6702565"/>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745067">
                  <a:extLst>
                    <a:ext uri="{9D8B030D-6E8A-4147-A177-3AD203B41FA5}">
                      <a16:colId xmlns:a16="http://schemas.microsoft.com/office/drawing/2014/main" val="3127056916"/>
                    </a:ext>
                  </a:extLst>
                </a:gridCol>
                <a:gridCol w="753035">
                  <a:extLst>
                    <a:ext uri="{9D8B030D-6E8A-4147-A177-3AD203B41FA5}">
                      <a16:colId xmlns:a16="http://schemas.microsoft.com/office/drawing/2014/main" val="1844217293"/>
                    </a:ext>
                  </a:extLst>
                </a:gridCol>
                <a:gridCol w="797859">
                  <a:extLst>
                    <a:ext uri="{9D8B030D-6E8A-4147-A177-3AD203B41FA5}">
                      <a16:colId xmlns:a16="http://schemas.microsoft.com/office/drawing/2014/main" val="258340056"/>
                    </a:ext>
                  </a:extLst>
                </a:gridCol>
                <a:gridCol w="5528182">
                  <a:extLst>
                    <a:ext uri="{9D8B030D-6E8A-4147-A177-3AD203B41FA5}">
                      <a16:colId xmlns:a16="http://schemas.microsoft.com/office/drawing/2014/main" val="1630012670"/>
                    </a:ext>
                  </a:extLst>
                </a:gridCol>
              </a:tblGrid>
              <a:tr h="671236">
                <a:tc gridSpan="6">
                  <a:txBody>
                    <a:bodyPr/>
                    <a:lstStyle/>
                    <a:p>
                      <a:pPr algn="ctr">
                        <a:lnSpc>
                          <a:spcPct val="107000"/>
                        </a:lnSpc>
                        <a:spcAft>
                          <a:spcPts val="0"/>
                        </a:spcAft>
                      </a:pPr>
                      <a:endParaRPr lang="pt-PT" sz="1600" b="1" kern="10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41732">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Ano/turma</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Frequência</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mn-lt"/>
                          <a:ea typeface="Calibri"/>
                          <a:cs typeface="Times New Roman"/>
                        </a:rPr>
                        <a:t>Docente responsável</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Avaliação</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Conteúdos abordados</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339689">
                <a:tc>
                  <a:txBody>
                    <a:bodyPr/>
                    <a:lstStyle/>
                    <a:p>
                      <a:pPr algn="ctr">
                        <a:lnSpc>
                          <a:spcPct val="107000"/>
                        </a:lnSpc>
                        <a:spcAft>
                          <a:spcPts val="0"/>
                        </a:spcAft>
                      </a:pPr>
                      <a:r>
                        <a:rPr lang="pt-PT" sz="1050" kern="100" dirty="0">
                          <a:solidFill>
                            <a:schemeClr val="tx1"/>
                          </a:solidFill>
                          <a:effectLst/>
                          <a:latin typeface="+mn-lt"/>
                          <a:ea typeface="Calibri"/>
                          <a:cs typeface="Times New Roman"/>
                        </a:rPr>
                        <a:t>Enamoramento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9ºA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17</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Botelho - Francês </a:t>
                      </a:r>
                    </a:p>
                    <a:p>
                      <a:pPr algn="ctr">
                        <a:lnSpc>
                          <a:spcPct val="107000"/>
                        </a:lnSpc>
                        <a:spcAft>
                          <a:spcPts val="0"/>
                        </a:spcAft>
                      </a:pPr>
                      <a:r>
                        <a:rPr lang="pt-PT" sz="900" kern="100" dirty="0">
                          <a:solidFill>
                            <a:schemeClr val="tx1"/>
                          </a:solidFill>
                          <a:effectLst/>
                          <a:latin typeface="+mn-lt"/>
                          <a:ea typeface="Calibri"/>
                          <a:cs typeface="Times New Roman"/>
                        </a:rPr>
                        <a:t> Maria José da Silva – inglês</a:t>
                      </a:r>
                    </a:p>
                    <a:p>
                      <a:pPr algn="ctr">
                        <a:lnSpc>
                          <a:spcPct val="107000"/>
                        </a:lnSpc>
                        <a:spcAft>
                          <a:spcPts val="0"/>
                        </a:spcAft>
                      </a:pPr>
                      <a:r>
                        <a:rPr lang="pt-PT" sz="900" kern="100" dirty="0">
                          <a:solidFill>
                            <a:schemeClr val="tx1"/>
                          </a:solidFill>
                          <a:effectLst/>
                          <a:latin typeface="+mn-lt"/>
                          <a:ea typeface="Calibri"/>
                          <a:cs typeface="Times New Roman"/>
                        </a:rPr>
                        <a:t>Lucrécia Ferreira - TIC</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Foram realizadas atividades de desenvolvimento de vocabulário alusivo ao tema do enamoramento e do dia de São Valentim em língua francesa e inglesa. Posteriormente, foram elaborados cartões colocando em prática o vocabulário adquirido.</a:t>
                      </a:r>
                    </a:p>
                    <a:p>
                      <a:pPr algn="just">
                        <a:lnSpc>
                          <a:spcPct val="100000"/>
                        </a:lnSpc>
                        <a:spcAft>
                          <a:spcPts val="1000"/>
                        </a:spcAft>
                      </a:pPr>
                      <a:r>
                        <a:rPr lang="pt-PT" sz="900" dirty="0">
                          <a:latin typeface="+mn-lt"/>
                          <a:ea typeface="Calibri"/>
                          <a:cs typeface="Times New Roman"/>
                        </a:rPr>
                        <a:t>Foram elaborados cartazes no âmbito do Dia de São Valentim, sobre o tema “Violência no Namoro”. Para além de passarem uma mensagem, clara e precisa, alusiva ao tema, também incluíam dados estatísticos de dados em Portugal de fontes fidedignas, bem como a disponibilização de linhas de apoio às vítimas.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06474084"/>
                  </a:ext>
                </a:extLst>
              </a:tr>
              <a:tr h="968340">
                <a:tc>
                  <a:txBody>
                    <a:bodyPr/>
                    <a:lstStyle/>
                    <a:p>
                      <a:pPr algn="ctr">
                        <a:lnSpc>
                          <a:spcPct val="107000"/>
                        </a:lnSpc>
                        <a:spcAft>
                          <a:spcPts val="0"/>
                        </a:spcAft>
                      </a:pPr>
                      <a:r>
                        <a:rPr lang="pt-PT" sz="1050" kern="100" dirty="0">
                          <a:solidFill>
                            <a:schemeClr val="tx1"/>
                          </a:solidFill>
                          <a:effectLst/>
                          <a:latin typeface="+mn-lt"/>
                          <a:ea typeface="Calibri"/>
                          <a:cs typeface="Times New Roman"/>
                        </a:rPr>
                        <a:t>Afetos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10.º 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6 + 8</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 Joel da Cunha – Inglês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No âmbito do tema dos afetos, foi dinamizada uma atividade alusiva ao Dia de São Valentim na disciplina de Inglês, dirigida a alunos do ensino secundário. A atividade consistiu na criação de postais de São Valentim, redigidos em língua inglesa, posteriormente distribuídos através de um sistema de correio interno da escola e dirigidos a colegas.</a:t>
                      </a:r>
                    </a:p>
                    <a:p>
                      <a:pPr algn="just">
                        <a:lnSpc>
                          <a:spcPct val="100000"/>
                        </a:lnSpc>
                        <a:spcAft>
                          <a:spcPts val="1000"/>
                        </a:spcAft>
                      </a:pPr>
                      <a:r>
                        <a:rPr lang="pt-PT" sz="900" dirty="0">
                          <a:latin typeface="+mn-lt"/>
                          <a:ea typeface="Calibri"/>
                          <a:cs typeface="Times New Roman"/>
                        </a:rPr>
                        <a:t>Numa fase inicial, foram explorados exemplos de mensagens associadas à data, bem como vocabulário e estruturas linguísticas relacionadas com sentimentos, emoções e relações interpessoais, promovendo o desenvolvimento da competência lexical e gramatical.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179836"/>
                  </a:ext>
                </a:extLst>
              </a:tr>
              <a:tr h="705598">
                <a:tc>
                  <a:txBody>
                    <a:bodyPr/>
                    <a:lstStyle/>
                    <a:p>
                      <a:pPr algn="ctr">
                        <a:lnSpc>
                          <a:spcPct val="107000"/>
                        </a:lnSpc>
                        <a:spcAft>
                          <a:spcPts val="0"/>
                        </a:spcAft>
                      </a:pPr>
                      <a:r>
                        <a:rPr lang="pt-PT" sz="1050" kern="100" dirty="0">
                          <a:solidFill>
                            <a:schemeClr val="tx1"/>
                          </a:solidFill>
                          <a:effectLst/>
                          <a:latin typeface="+mn-lt"/>
                          <a:ea typeface="Calibri"/>
                          <a:cs typeface="Times New Roman"/>
                        </a:rPr>
                        <a:t>Afetos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10.º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Botelho - Francês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Foram realizadas atividades de desenvolvimento de vocabulário alusivo ao tema dos afetos e do dia de São Valentim em língua francesa. Posteriormente, foram elaborados cartões colocando em prática o vocabulário adquirido.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55330785"/>
                  </a:ext>
                </a:extLst>
              </a:tr>
              <a:tr h="705598">
                <a:tc>
                  <a:txBody>
                    <a:bodyPr/>
                    <a:lstStyle/>
                    <a:p>
                      <a:pPr algn="ctr">
                        <a:lnSpc>
                          <a:spcPct val="107000"/>
                        </a:lnSpc>
                        <a:spcAft>
                          <a:spcPts val="0"/>
                        </a:spcAft>
                      </a:pPr>
                      <a:r>
                        <a:rPr lang="pt-PT" sz="1050" kern="100" dirty="0">
                          <a:solidFill>
                            <a:schemeClr val="tx1"/>
                          </a:solidFill>
                          <a:effectLst/>
                          <a:latin typeface="+mn-lt"/>
                          <a:ea typeface="Calibri"/>
                          <a:cs typeface="Times New Roman"/>
                        </a:rPr>
                        <a:t>Afetos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11.º 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3 + 6</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 Joel da Cunha – Inglês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No âmbito do tema dos afetos, foi dinamizada uma atividade alusiva ao Dia de São Valentim na disciplina de Inglês, dirigida a alunos do ensino secundário. A atividade consistiu na criação de postais de São Valentim, redigidos em língua inglesa, posteriormente distribuídos através de um sistema de correio interno da escola e dirigidos a colegas.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990664927"/>
                  </a:ext>
                </a:extLst>
              </a:tr>
              <a:tr h="864774">
                <a:tc>
                  <a:txBody>
                    <a:bodyPr/>
                    <a:lstStyle/>
                    <a:p>
                      <a:pPr algn="ctr">
                        <a:lnSpc>
                          <a:spcPct val="107000"/>
                        </a:lnSpc>
                        <a:spcAft>
                          <a:spcPts val="0"/>
                        </a:spcAft>
                      </a:pPr>
                      <a:r>
                        <a:rPr lang="pt-PT" sz="1050" kern="100" dirty="0">
                          <a:solidFill>
                            <a:schemeClr val="tx1"/>
                          </a:solidFill>
                          <a:effectLst/>
                          <a:latin typeface="+mn-lt"/>
                          <a:ea typeface="Calibri"/>
                          <a:cs typeface="Times New Roman"/>
                        </a:rPr>
                        <a:t>O papel da mulher e a metamorfose social da figura feminina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Domingos Nunes / Português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A partir da leitura e análise do conto George, de Maria Judite de Carvalho, promoção de uma reflexão sobre o papel da mulher na sociedade contemporânea, bem como da metamorfose social da figura feminina na atualidade.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986805704"/>
                  </a:ext>
                </a:extLst>
              </a:tr>
              <a:tr h="705598">
                <a:tc>
                  <a:txBody>
                    <a:bodyPr/>
                    <a:lstStyle/>
                    <a:p>
                      <a:pPr algn="ctr">
                        <a:lnSpc>
                          <a:spcPct val="107000"/>
                        </a:lnSpc>
                        <a:spcAft>
                          <a:spcPts val="0"/>
                        </a:spcAft>
                      </a:pPr>
                      <a:r>
                        <a:rPr lang="pt-PT" sz="1050" kern="100" dirty="0">
                          <a:solidFill>
                            <a:schemeClr val="tx1"/>
                          </a:solidFill>
                          <a:effectLst/>
                          <a:latin typeface="+mn-lt"/>
                          <a:ea typeface="Calibri"/>
                          <a:cs typeface="Times New Roman"/>
                        </a:rPr>
                        <a:t>Afetos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12.º 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 + 2</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 Joel da Cunha – Inglês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No âmbito do tema dos afetos, foi dinamizada uma atividade alusiva ao Dia de São Valentim na disciplina de Inglês, dirigida a alunos do ensino secundário. A atividade consistiu na criação de postais de São Valentim, redigidos em língua inglesa, posteriormente distribuídos através de um sistema de correio interno da escola e dirigidos a colegas.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611637041"/>
                  </a:ext>
                </a:extLst>
              </a:tr>
            </a:tbl>
          </a:graphicData>
        </a:graphic>
      </p:graphicFrame>
    </p:spTree>
    <p:extLst>
      <p:ext uri="{BB962C8B-B14F-4D97-AF65-F5344CB8AC3E}">
        <p14:creationId xmlns:p14="http://schemas.microsoft.com/office/powerpoint/2010/main" val="478371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C3628-DC7E-7F43-44A5-0492B82014C7}"/>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B4D496A8-DC78-0CCB-3E74-CE39E227364C}"/>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4963DB3A-9A32-F163-2C4E-786C0E4F46FD}"/>
              </a:ext>
            </a:extLst>
          </p:cNvPr>
          <p:cNvSpPr txBox="1"/>
          <p:nvPr/>
        </p:nvSpPr>
        <p:spPr>
          <a:xfrm>
            <a:off x="291478" y="137160"/>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3" name="Tabela 2">
            <a:extLst>
              <a:ext uri="{FF2B5EF4-FFF2-40B4-BE49-F238E27FC236}">
                <a16:creationId xmlns:a16="http://schemas.microsoft.com/office/drawing/2014/main" id="{CE97988A-69DD-3288-FAE6-1763F330E6FC}"/>
              </a:ext>
            </a:extLst>
          </p:cNvPr>
          <p:cNvGraphicFramePr>
            <a:graphicFrameLocks noGrp="1"/>
          </p:cNvGraphicFramePr>
          <p:nvPr>
            <p:extLst>
              <p:ext uri="{D42A27DB-BD31-4B8C-83A1-F6EECF244321}">
                <p14:modId xmlns:p14="http://schemas.microsoft.com/office/powerpoint/2010/main" val="3934518431"/>
              </p:ext>
            </p:extLst>
          </p:nvPr>
        </p:nvGraphicFramePr>
        <p:xfrm>
          <a:off x="187123" y="731701"/>
          <a:ext cx="9427399" cy="3328209"/>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745067">
                  <a:extLst>
                    <a:ext uri="{9D8B030D-6E8A-4147-A177-3AD203B41FA5}">
                      <a16:colId xmlns:a16="http://schemas.microsoft.com/office/drawing/2014/main" val="3127056916"/>
                    </a:ext>
                  </a:extLst>
                </a:gridCol>
                <a:gridCol w="753035">
                  <a:extLst>
                    <a:ext uri="{9D8B030D-6E8A-4147-A177-3AD203B41FA5}">
                      <a16:colId xmlns:a16="http://schemas.microsoft.com/office/drawing/2014/main" val="1844217293"/>
                    </a:ext>
                  </a:extLst>
                </a:gridCol>
                <a:gridCol w="797859">
                  <a:extLst>
                    <a:ext uri="{9D8B030D-6E8A-4147-A177-3AD203B41FA5}">
                      <a16:colId xmlns:a16="http://schemas.microsoft.com/office/drawing/2014/main" val="258340056"/>
                    </a:ext>
                  </a:extLst>
                </a:gridCol>
                <a:gridCol w="5528182">
                  <a:extLst>
                    <a:ext uri="{9D8B030D-6E8A-4147-A177-3AD203B41FA5}">
                      <a16:colId xmlns:a16="http://schemas.microsoft.com/office/drawing/2014/main" val="1630012670"/>
                    </a:ext>
                  </a:extLst>
                </a:gridCol>
              </a:tblGrid>
              <a:tr h="675236">
                <a:tc gridSpan="6">
                  <a:txBody>
                    <a:bodyPr/>
                    <a:lstStyle/>
                    <a:p>
                      <a:pPr algn="ctr">
                        <a:lnSpc>
                          <a:spcPct val="107000"/>
                        </a:lnSpc>
                        <a:spcAft>
                          <a:spcPts val="0"/>
                        </a:spcAft>
                      </a:pPr>
                      <a:endParaRPr lang="pt-PT" sz="1600" b="1" kern="10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27653">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Ano/turma</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Frequência</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mn-lt"/>
                          <a:ea typeface="Calibri"/>
                          <a:cs typeface="Times New Roman"/>
                        </a:rPr>
                        <a:t>Docente responsável</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Avaliação</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Conteúdos abordados</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Lenda de São Valentim</a:t>
                      </a:r>
                    </a:p>
                    <a:p>
                      <a:pPr algn="ctr">
                        <a:lnSpc>
                          <a:spcPct val="107000"/>
                        </a:lnSpc>
                        <a:spcAft>
                          <a:spcPts val="0"/>
                        </a:spcAft>
                      </a:pPr>
                      <a:r>
                        <a:rPr lang="pt-PT" sz="1050" kern="100" dirty="0">
                          <a:solidFill>
                            <a:schemeClr val="tx1"/>
                          </a:solidFill>
                          <a:effectLst/>
                          <a:latin typeface="+mn-lt"/>
                          <a:ea typeface="Calibri"/>
                          <a:cs typeface="Times New Roman"/>
                        </a:rPr>
                        <a:t>Respeito por si e pelos outros</a:t>
                      </a:r>
                    </a:p>
                    <a:p>
                      <a:pPr algn="ctr">
                        <a:lnSpc>
                          <a:spcPct val="107000"/>
                        </a:lnSpc>
                        <a:spcAft>
                          <a:spcPts val="0"/>
                        </a:spcAft>
                      </a:pPr>
                      <a:endParaRPr lang="pt-PT" sz="105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PEEF FP</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Cármen Café</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No âmbito da visualização de um pequeno vídeo sobre a lenda de São Valentim foram abordados em sala de aula o respeito por si e pelos os outros e a violência no namoro. Foram elaborados postais de alusivos ao dia de S. Valentim.</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06474084"/>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Afetos/ Enamoramento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PROFIJ IV - ASC</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 Joel da Cunha – Inglês</a:t>
                      </a:r>
                    </a:p>
                    <a:p>
                      <a:pPr algn="ctr">
                        <a:lnSpc>
                          <a:spcPct val="107000"/>
                        </a:lnSpc>
                        <a:spcAft>
                          <a:spcPts val="0"/>
                        </a:spcAft>
                      </a:pPr>
                      <a:r>
                        <a:rPr lang="pt-PT" sz="900" kern="100" dirty="0">
                          <a:solidFill>
                            <a:schemeClr val="tx1"/>
                          </a:solidFill>
                          <a:effectLst/>
                          <a:latin typeface="+mn-lt"/>
                          <a:ea typeface="Calibri"/>
                          <a:cs typeface="Times New Roman"/>
                        </a:rPr>
                        <a:t>Prof. Amélia Ventura Silva - Francês</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No âmbito do tema dos afetos, foi dinamizada uma atividade alusiva ao Dia de São Valentim no Curso de Animador Sociocultural (Programa PROFIJ), que consistiu na elaboração e distribuição de postais através do correio interno da escola, dirigidos a colegas e comunidade educativa.</a:t>
                      </a:r>
                    </a:p>
                    <a:p>
                      <a:pPr algn="just">
                        <a:lnSpc>
                          <a:spcPct val="100000"/>
                        </a:lnSpc>
                        <a:spcAft>
                          <a:spcPts val="1000"/>
                        </a:spcAft>
                      </a:pPr>
                      <a:r>
                        <a:rPr lang="pt-PT" sz="900" dirty="0">
                          <a:latin typeface="+mn-lt"/>
                          <a:ea typeface="Calibri"/>
                          <a:cs typeface="Times New Roman"/>
                        </a:rPr>
                        <a:t>Numa fase inicial, refletiu-se sobre a importância dos afetos, da empatia e da comunicação positiva. Posteriormente, os alunos criaram os seus postais, desenvolvendo a criatividade, expressão escrita, autonomia e sentido estético.</a:t>
                      </a:r>
                    </a:p>
                    <a:p>
                      <a:pPr algn="just">
                        <a:lnSpc>
                          <a:spcPct val="100000"/>
                        </a:lnSpc>
                        <a:spcAft>
                          <a:spcPts val="1000"/>
                        </a:spcAft>
                      </a:pPr>
                      <a:r>
                        <a:rPr lang="pt-PT" sz="900" dirty="0">
                          <a:latin typeface="+mn-lt"/>
                          <a:ea typeface="Calibri"/>
                          <a:cs typeface="Times New Roman"/>
                        </a:rPr>
                        <a:t>(…)</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179836"/>
                  </a:ext>
                </a:extLst>
              </a:tr>
            </a:tbl>
          </a:graphicData>
        </a:graphic>
      </p:graphicFrame>
    </p:spTree>
    <p:extLst>
      <p:ext uri="{BB962C8B-B14F-4D97-AF65-F5344CB8AC3E}">
        <p14:creationId xmlns:p14="http://schemas.microsoft.com/office/powerpoint/2010/main" val="3280684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99920-9967-6753-917C-8190514E194C}"/>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BC1AB90-BC24-835B-5274-76E8E333F0DA}"/>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9831299E-1C63-1313-AF35-5A80FE2A4DB6}"/>
              </a:ext>
            </a:extLst>
          </p:cNvPr>
          <p:cNvSpPr txBox="1"/>
          <p:nvPr/>
        </p:nvSpPr>
        <p:spPr>
          <a:xfrm>
            <a:off x="444138" y="55087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825E18D3-F437-E6AA-6417-A90B194B35A3}"/>
              </a:ext>
            </a:extLst>
          </p:cNvPr>
          <p:cNvGraphicFramePr>
            <a:graphicFrameLocks noGrp="1"/>
          </p:cNvGraphicFramePr>
          <p:nvPr>
            <p:extLst>
              <p:ext uri="{D42A27DB-BD31-4B8C-83A1-F6EECF244321}">
                <p14:modId xmlns:p14="http://schemas.microsoft.com/office/powerpoint/2010/main" val="2210101358"/>
              </p:ext>
            </p:extLst>
          </p:nvPr>
        </p:nvGraphicFramePr>
        <p:xfrm>
          <a:off x="194408" y="1540668"/>
          <a:ext cx="9226222" cy="3857846"/>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Plano de Escola de Prevenção e Combate ao </a:t>
                      </a:r>
                      <a:r>
                        <a:rPr lang="pt-PT" sz="1600" b="1" kern="1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Bullying</a:t>
                      </a:r>
                      <a:r>
                        <a:rPr lang="pt-PT" sz="16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e </a:t>
                      </a:r>
                      <a:r>
                        <a:rPr lang="pt-PT" sz="1600" b="1" kern="1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Ciberbullying</a:t>
                      </a:r>
                      <a:endParaRPr lang="pt-P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Criação e aplicação de questionários aos alunos do 2º e 3º ciclos sobre os temas de </a:t>
                      </a:r>
                      <a:r>
                        <a:rPr lang="pt-PT" sz="1050" kern="100" dirty="0" err="1">
                          <a:solidFill>
                            <a:schemeClr val="tx1"/>
                          </a:solidFill>
                          <a:effectLst/>
                          <a:latin typeface="+mn-lt"/>
                          <a:ea typeface="Calibri" panose="020F0502020204030204" pitchFamily="34" charset="0"/>
                          <a:cs typeface="Times New Roman" panose="02020603050405020304" pitchFamily="18" charset="0"/>
                        </a:rPr>
                        <a:t>Bullying</a:t>
                      </a:r>
                      <a:r>
                        <a:rPr lang="pt-PT" sz="1050" kern="100" dirty="0">
                          <a:solidFill>
                            <a:schemeClr val="tx1"/>
                          </a:solidFill>
                          <a:effectLst/>
                          <a:latin typeface="+mn-lt"/>
                          <a:ea typeface="Calibri" panose="020F0502020204030204" pitchFamily="34" charset="0"/>
                          <a:cs typeface="Times New Roman" panose="02020603050405020304" pitchFamily="18" charset="0"/>
                        </a:rPr>
                        <a:t>/ </a:t>
                      </a:r>
                      <a:r>
                        <a:rPr lang="pt-PT" sz="1050" kern="100" dirty="0" err="1">
                          <a:solidFill>
                            <a:schemeClr val="tx1"/>
                          </a:solidFill>
                          <a:effectLst/>
                          <a:latin typeface="+mn-lt"/>
                          <a:ea typeface="Calibri" panose="020F0502020204030204" pitchFamily="34" charset="0"/>
                          <a:cs typeface="Times New Roman" panose="02020603050405020304" pitchFamily="18" charset="0"/>
                        </a:rPr>
                        <a:t>Ciberbullying</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103</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100" b="0" i="0" kern="1200" dirty="0">
                          <a:solidFill>
                            <a:schemeClr val="tx1"/>
                          </a:solidFill>
                          <a:effectLst/>
                          <a:latin typeface="+mn-lt"/>
                          <a:ea typeface="+mn-ea"/>
                          <a:cs typeface="+mn-cs"/>
                        </a:rPr>
                        <a:t>Equipa Saúde Escolar e Equipa </a:t>
                      </a:r>
                      <a:r>
                        <a:rPr lang="pt-PT" sz="1100" b="0" i="0" kern="1200" dirty="0" err="1">
                          <a:solidFill>
                            <a:schemeClr val="tx1"/>
                          </a:solidFill>
                          <a:effectLst/>
                          <a:latin typeface="+mn-lt"/>
                          <a:ea typeface="+mn-ea"/>
                          <a:cs typeface="+mn-cs"/>
                        </a:rPr>
                        <a:t>Bullying</a:t>
                      </a:r>
                      <a:r>
                        <a:rPr lang="pt-PT" sz="1100" b="0" i="0" kern="1200" dirty="0">
                          <a:solidFill>
                            <a:schemeClr val="tx1"/>
                          </a:solidFill>
                          <a:effectLst/>
                          <a:latin typeface="+mn-lt"/>
                          <a:ea typeface="+mn-ea"/>
                          <a:cs typeface="+mn-cs"/>
                        </a:rPr>
                        <a:t> e </a:t>
                      </a:r>
                      <a:r>
                        <a:rPr lang="pt-PT" sz="1100" b="0" i="0" kern="1200" dirty="0" err="1">
                          <a:solidFill>
                            <a:schemeClr val="tx1"/>
                          </a:solidFill>
                          <a:effectLst/>
                          <a:latin typeface="+mn-lt"/>
                          <a:ea typeface="+mn-ea"/>
                          <a:cs typeface="+mn-cs"/>
                        </a:rPr>
                        <a:t>Ciberbullying</a:t>
                      </a:r>
                      <a:endParaRPr lang="pt-PT" sz="1100" b="0" i="0" kern="1200" dirty="0">
                        <a:solidFill>
                          <a:schemeClr val="tx1"/>
                        </a:solidFill>
                        <a:effectLst/>
                        <a:latin typeface="+mn-lt"/>
                        <a:ea typeface="+mn-ea"/>
                        <a:cs typeface="+mn-cs"/>
                      </a:endParaRPr>
                    </a:p>
                    <a:p>
                      <a:pPr algn="l">
                        <a:lnSpc>
                          <a:spcPct val="107000"/>
                        </a:lnSpc>
                        <a:spcAft>
                          <a:spcPts val="0"/>
                        </a:spcAft>
                      </a:pPr>
                      <a:r>
                        <a:rPr lang="pt-PT" sz="1100" b="0" i="0" kern="1200" dirty="0">
                          <a:solidFill>
                            <a:schemeClr val="tx1"/>
                          </a:solidFill>
                          <a:effectLst/>
                          <a:latin typeface="+mn-lt"/>
                          <a:ea typeface="+mn-ea"/>
                          <a:cs typeface="+mn-cs"/>
                        </a:rPr>
                        <a:t>Professora de Ed. Digital 9ºano</a:t>
                      </a:r>
                    </a:p>
                    <a:p>
                      <a:pPr algn="l">
                        <a:lnSpc>
                          <a:spcPct val="107000"/>
                        </a:lnSpc>
                        <a:spcAft>
                          <a:spcPts val="0"/>
                        </a:spcAft>
                      </a:pPr>
                      <a:r>
                        <a:rPr lang="pt-PT" sz="1100" b="0" i="0" kern="1200" dirty="0">
                          <a:solidFill>
                            <a:schemeClr val="tx1"/>
                          </a:solidFill>
                          <a:effectLst/>
                          <a:latin typeface="+mn-lt"/>
                          <a:ea typeface="+mn-ea"/>
                          <a:cs typeface="+mn-cs"/>
                        </a:rPr>
                        <a:t>(e alunas de Educação Digital 9º ano)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Muito BOM</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1100" kern="100" dirty="0">
                          <a:solidFill>
                            <a:schemeClr val="tx1"/>
                          </a:solidFill>
                          <a:effectLst/>
                          <a:latin typeface="+mn-lt"/>
                          <a:ea typeface="Calibri"/>
                          <a:cs typeface="Times New Roman"/>
                        </a:rPr>
                        <a:t>Ao longo do mês de janeiro as alunas de Educação Digital do 9º ano (4 alunas), desenvolveram ao longo das aulas um questionário online, intitulado “Ajuda-nos a perceber o teu lado!“, no sentido de apurar informações sobre as realidades vividas pelos nossos alunos face ao </a:t>
                      </a:r>
                      <a:r>
                        <a:rPr lang="pt-PT" sz="1100" kern="100" dirty="0" err="1">
                          <a:solidFill>
                            <a:schemeClr val="tx1"/>
                          </a:solidFill>
                          <a:effectLst/>
                          <a:latin typeface="+mn-lt"/>
                          <a:ea typeface="Calibri"/>
                          <a:cs typeface="Times New Roman"/>
                        </a:rPr>
                        <a:t>Bullying</a:t>
                      </a:r>
                      <a:r>
                        <a:rPr lang="pt-PT" sz="1100" kern="100" dirty="0">
                          <a:solidFill>
                            <a:schemeClr val="tx1"/>
                          </a:solidFill>
                          <a:effectLst/>
                          <a:latin typeface="+mn-lt"/>
                          <a:ea typeface="Calibri"/>
                          <a:cs typeface="Times New Roman"/>
                        </a:rPr>
                        <a:t>/</a:t>
                      </a:r>
                      <a:r>
                        <a:rPr lang="pt-PT" sz="1100" kern="100" dirty="0" err="1">
                          <a:solidFill>
                            <a:schemeClr val="tx1"/>
                          </a:solidFill>
                          <a:effectLst/>
                          <a:latin typeface="+mn-lt"/>
                          <a:ea typeface="Calibri"/>
                          <a:cs typeface="Times New Roman"/>
                        </a:rPr>
                        <a:t>Ciberbullying</a:t>
                      </a:r>
                      <a:r>
                        <a:rPr lang="pt-PT" sz="1100" kern="100" dirty="0">
                          <a:solidFill>
                            <a:schemeClr val="tx1"/>
                          </a:solidFill>
                          <a:effectLst/>
                          <a:latin typeface="+mn-lt"/>
                          <a:ea typeface="Calibri"/>
                          <a:cs typeface="Times New Roman"/>
                        </a:rPr>
                        <a:t> e sobre as suas opiniões sobre a intervenção da escola relativamente a estes fenómenos. Os questionários foram aplicados às turmas do 2º e 3º ciclos, turma do Ensino Profissionalizante, turma do PROFIJ IV, e 10º ano, no âmbito da semana do “Dia da Internet mais Segura”. No total foram apuradas 103 respostas.</a:t>
                      </a:r>
                    </a:p>
                    <a:p>
                      <a:pPr algn="just">
                        <a:lnSpc>
                          <a:spcPct val="100000"/>
                        </a:lnSpc>
                        <a:spcAft>
                          <a:spcPts val="1000"/>
                        </a:spcAft>
                      </a:pPr>
                      <a:r>
                        <a:rPr lang="pt-PT" sz="1100" kern="100" dirty="0">
                          <a:solidFill>
                            <a:schemeClr val="tx1"/>
                          </a:solidFill>
                          <a:effectLst/>
                          <a:latin typeface="+mn-lt"/>
                          <a:ea typeface="Calibri"/>
                          <a:cs typeface="Times New Roman"/>
                        </a:rPr>
                        <a:t>Posteriormente foi elaborado um relatório com os resultados apurados e entregues ao Conselho Executivo.</a:t>
                      </a:r>
                    </a:p>
                    <a:p>
                      <a:pPr algn="just">
                        <a:lnSpc>
                          <a:spcPct val="100000"/>
                        </a:lnSpc>
                        <a:spcAft>
                          <a:spcPts val="1000"/>
                        </a:spcAft>
                      </a:pPr>
                      <a:r>
                        <a:rPr lang="pt-PT" sz="1100" kern="100" dirty="0">
                          <a:solidFill>
                            <a:schemeClr val="tx1"/>
                          </a:solidFill>
                          <a:effectLst/>
                          <a:latin typeface="+mn-lt"/>
                          <a:ea typeface="Calibri"/>
                          <a:cs typeface="Times New Roman"/>
                        </a:rPr>
                        <a:t>No geral, os alunos mostraram interesse e participaram, aparentemente, com verdade.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3263781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D323A-162F-0D2B-8FB7-DACBA693E4A4}"/>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FDB08E2A-E504-FE6C-EA56-8FD5D59EF906}"/>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AC2A5D51-8683-FA9C-282D-48B95CC551F5}"/>
              </a:ext>
            </a:extLst>
          </p:cNvPr>
          <p:cNvSpPr txBox="1"/>
          <p:nvPr/>
        </p:nvSpPr>
        <p:spPr>
          <a:xfrm>
            <a:off x="444138" y="550872"/>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3" name="Tabela 2">
            <a:extLst>
              <a:ext uri="{FF2B5EF4-FFF2-40B4-BE49-F238E27FC236}">
                <a16:creationId xmlns:a16="http://schemas.microsoft.com/office/drawing/2014/main" id="{B4039068-6F87-F592-F993-79221B7FC321}"/>
              </a:ext>
            </a:extLst>
          </p:cNvPr>
          <p:cNvGraphicFramePr>
            <a:graphicFrameLocks noGrp="1"/>
          </p:cNvGraphicFramePr>
          <p:nvPr>
            <p:extLst>
              <p:ext uri="{D42A27DB-BD31-4B8C-83A1-F6EECF244321}">
                <p14:modId xmlns:p14="http://schemas.microsoft.com/office/powerpoint/2010/main" val="3726624835"/>
              </p:ext>
            </p:extLst>
          </p:nvPr>
        </p:nvGraphicFramePr>
        <p:xfrm>
          <a:off x="194408" y="1540668"/>
          <a:ext cx="9226222" cy="3654646"/>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Criação e apresentação de vídeos sobre a </a:t>
                      </a:r>
                      <a:r>
                        <a:rPr lang="pt-PT" sz="1600" b="1" kern="1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Cibersegurança</a:t>
                      </a:r>
                      <a:endParaRPr lang="pt-P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Criação e apresentação de vídeos sobre a </a:t>
                      </a:r>
                      <a:r>
                        <a:rPr lang="pt-PT" sz="1050" kern="100" dirty="0" err="1">
                          <a:solidFill>
                            <a:schemeClr val="tx1"/>
                          </a:solidFill>
                          <a:effectLst/>
                          <a:latin typeface="+mn-lt"/>
                          <a:ea typeface="Calibri" panose="020F0502020204030204" pitchFamily="34" charset="0"/>
                          <a:cs typeface="Times New Roman" panose="02020603050405020304" pitchFamily="18" charset="0"/>
                        </a:rPr>
                        <a:t>Cibersegurança</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12+ 100</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200" b="0" i="0" kern="1200" dirty="0">
                          <a:solidFill>
                            <a:schemeClr val="tx1"/>
                          </a:solidFill>
                          <a:effectLst/>
                          <a:latin typeface="+mn-lt"/>
                          <a:ea typeface="+mn-ea"/>
                          <a:cs typeface="+mn-cs"/>
                        </a:rPr>
                        <a:t>Professores de TIC e de Aplicações Informáticas (AI) B - 12º ano. </a:t>
                      </a:r>
                    </a:p>
                    <a:p>
                      <a:pPr algn="l">
                        <a:lnSpc>
                          <a:spcPct val="107000"/>
                        </a:lnSpc>
                        <a:spcAft>
                          <a:spcPts val="0"/>
                        </a:spcAft>
                      </a:pPr>
                      <a:r>
                        <a:rPr lang="pt-PT" sz="1200" b="0" i="0" kern="1200" dirty="0">
                          <a:solidFill>
                            <a:schemeClr val="tx1"/>
                          </a:solidFill>
                          <a:effectLst/>
                          <a:latin typeface="+mn-lt"/>
                          <a:ea typeface="+mn-ea"/>
                          <a:cs typeface="+mn-cs"/>
                        </a:rPr>
                        <a:t>Alunos de AI</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Muito BOM</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Os doze alunos de Aplicações Informáticas B do 12º ano, elaboraram vídeos sobre fenómenos do Cibercrime e cuidados a ter online:</a:t>
                      </a:r>
                    </a:p>
                    <a:p>
                      <a:pPr algn="just">
                        <a:lnSpc>
                          <a:spcPct val="100000"/>
                        </a:lnSpc>
                        <a:spcAft>
                          <a:spcPts val="1000"/>
                        </a:spcAft>
                      </a:pPr>
                      <a:r>
                        <a:rPr lang="pt-PT" sz="900" kern="100" dirty="0">
                          <a:solidFill>
                            <a:schemeClr val="tx1"/>
                          </a:solidFill>
                          <a:effectLst/>
                          <a:latin typeface="+mn-lt"/>
                          <a:ea typeface="Calibri"/>
                          <a:cs typeface="Times New Roman"/>
                        </a:rPr>
                        <a:t>·	Dependência digital (gestão do tempo de ecrã)</a:t>
                      </a:r>
                    </a:p>
                    <a:p>
                      <a:pPr algn="just">
                        <a:lnSpc>
                          <a:spcPct val="100000"/>
                        </a:lnSpc>
                        <a:spcAft>
                          <a:spcPts val="1000"/>
                        </a:spcAft>
                      </a:pPr>
                      <a:r>
                        <a:rPr lang="pt-PT" sz="900" kern="100" dirty="0">
                          <a:solidFill>
                            <a:schemeClr val="tx1"/>
                          </a:solidFill>
                          <a:effectLst/>
                          <a:latin typeface="+mn-lt"/>
                          <a:ea typeface="Calibri"/>
                          <a:cs typeface="Times New Roman"/>
                        </a:rPr>
                        <a:t>·	</a:t>
                      </a:r>
                      <a:r>
                        <a:rPr lang="pt-PT" sz="900" kern="100" dirty="0" err="1">
                          <a:solidFill>
                            <a:schemeClr val="tx1"/>
                          </a:solidFill>
                          <a:effectLst/>
                          <a:latin typeface="+mn-lt"/>
                          <a:ea typeface="Calibri"/>
                          <a:cs typeface="Times New Roman"/>
                        </a:rPr>
                        <a:t>Ciberbullying</a:t>
                      </a:r>
                      <a:r>
                        <a:rPr lang="pt-PT" sz="900" kern="100" dirty="0">
                          <a:solidFill>
                            <a:schemeClr val="tx1"/>
                          </a:solidFill>
                          <a:effectLst/>
                          <a:latin typeface="+mn-lt"/>
                          <a:ea typeface="Calibri"/>
                          <a:cs typeface="Times New Roman"/>
                        </a:rPr>
                        <a:t> e discurso de ódio</a:t>
                      </a:r>
                    </a:p>
                    <a:p>
                      <a:pPr algn="just">
                        <a:lnSpc>
                          <a:spcPct val="100000"/>
                        </a:lnSpc>
                        <a:spcAft>
                          <a:spcPts val="1000"/>
                        </a:spcAft>
                      </a:pPr>
                      <a:r>
                        <a:rPr lang="pt-PT" sz="900" kern="100" dirty="0">
                          <a:solidFill>
                            <a:schemeClr val="tx1"/>
                          </a:solidFill>
                          <a:effectLst/>
                          <a:latin typeface="+mn-lt"/>
                          <a:ea typeface="Calibri"/>
                          <a:cs typeface="Times New Roman"/>
                        </a:rPr>
                        <a:t>·	Pegada digital</a:t>
                      </a:r>
                    </a:p>
                    <a:p>
                      <a:pPr algn="just">
                        <a:lnSpc>
                          <a:spcPct val="100000"/>
                        </a:lnSpc>
                        <a:spcAft>
                          <a:spcPts val="1000"/>
                        </a:spcAft>
                      </a:pPr>
                      <a:r>
                        <a:rPr lang="pt-PT" sz="900" kern="100" dirty="0">
                          <a:solidFill>
                            <a:schemeClr val="tx1"/>
                          </a:solidFill>
                          <a:effectLst/>
                          <a:latin typeface="+mn-lt"/>
                          <a:ea typeface="Calibri"/>
                          <a:cs typeface="Times New Roman"/>
                        </a:rPr>
                        <a:t>·	Sexting/ </a:t>
                      </a:r>
                      <a:r>
                        <a:rPr lang="pt-PT" sz="900" kern="100" dirty="0" err="1">
                          <a:solidFill>
                            <a:schemeClr val="tx1"/>
                          </a:solidFill>
                          <a:effectLst/>
                          <a:latin typeface="+mn-lt"/>
                          <a:ea typeface="Calibri"/>
                          <a:cs typeface="Times New Roman"/>
                        </a:rPr>
                        <a:t>Sextortion</a:t>
                      </a:r>
                      <a:endParaRPr lang="pt-PT" sz="900" kern="100" dirty="0">
                        <a:solidFill>
                          <a:schemeClr val="tx1"/>
                        </a:solidFill>
                        <a:effectLst/>
                        <a:latin typeface="+mn-lt"/>
                        <a:ea typeface="Calibri"/>
                        <a:cs typeface="Times New Roman"/>
                      </a:endParaRPr>
                    </a:p>
                    <a:p>
                      <a:pPr algn="just">
                        <a:lnSpc>
                          <a:spcPct val="100000"/>
                        </a:lnSpc>
                        <a:spcAft>
                          <a:spcPts val="1000"/>
                        </a:spcAft>
                      </a:pPr>
                      <a:r>
                        <a:rPr lang="pt-PT" sz="900" kern="100" dirty="0">
                          <a:solidFill>
                            <a:schemeClr val="tx1"/>
                          </a:solidFill>
                          <a:effectLst/>
                          <a:latin typeface="+mn-lt"/>
                          <a:ea typeface="Calibri"/>
                          <a:cs typeface="Times New Roman"/>
                        </a:rPr>
                        <a:t>·	</a:t>
                      </a:r>
                      <a:r>
                        <a:rPr lang="pt-PT" sz="900" kern="100" dirty="0" err="1">
                          <a:solidFill>
                            <a:schemeClr val="tx1"/>
                          </a:solidFill>
                          <a:effectLst/>
                          <a:latin typeface="+mn-lt"/>
                          <a:ea typeface="Calibri"/>
                          <a:cs typeface="Times New Roman"/>
                        </a:rPr>
                        <a:t>Grooming</a:t>
                      </a:r>
                      <a:r>
                        <a:rPr lang="pt-PT" sz="900" kern="100" dirty="0">
                          <a:solidFill>
                            <a:schemeClr val="tx1"/>
                          </a:solidFill>
                          <a:effectLst/>
                          <a:latin typeface="+mn-lt"/>
                          <a:ea typeface="Calibri"/>
                          <a:cs typeface="Times New Roman"/>
                        </a:rPr>
                        <a:t>/ aliciamento online</a:t>
                      </a:r>
                    </a:p>
                    <a:p>
                      <a:pPr algn="just">
                        <a:lnSpc>
                          <a:spcPct val="100000"/>
                        </a:lnSpc>
                        <a:spcAft>
                          <a:spcPts val="1000"/>
                        </a:spcAft>
                      </a:pPr>
                      <a:r>
                        <a:rPr lang="pt-PT" sz="900" kern="100" dirty="0">
                          <a:solidFill>
                            <a:schemeClr val="tx1"/>
                          </a:solidFill>
                          <a:effectLst/>
                          <a:latin typeface="+mn-lt"/>
                          <a:ea typeface="Calibri"/>
                          <a:cs typeface="Times New Roman"/>
                        </a:rPr>
                        <a:t>·	Influência das redes sociais na autoestima e imagem corporal</a:t>
                      </a:r>
                    </a:p>
                    <a:p>
                      <a:pPr algn="just">
                        <a:lnSpc>
                          <a:spcPct val="100000"/>
                        </a:lnSpc>
                        <a:spcAft>
                          <a:spcPts val="1000"/>
                        </a:spcAft>
                      </a:pPr>
                      <a:r>
                        <a:rPr lang="pt-PT" sz="900" kern="100" dirty="0">
                          <a:solidFill>
                            <a:schemeClr val="tx1"/>
                          </a:solidFill>
                          <a:effectLst/>
                          <a:latin typeface="+mn-lt"/>
                          <a:ea typeface="Calibri"/>
                          <a:cs typeface="Times New Roman"/>
                        </a:rPr>
                        <a:t>Posteriormente esses vídeos foram apresentados às turmas do 2º ciclo, 3º ciclo e PP – Profissionalizante, pelos professores de TIC, no âmbito do Dia da Internet + Segura (semana 9-13 de fevereiro).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31596684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5DEA0-0588-470B-CDC7-ABDF05C57740}"/>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D307D33-4B93-06AA-76AC-1C356379A1A7}"/>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8613E341-2F38-F9CF-6F40-42867F5011A4}"/>
              </a:ext>
            </a:extLst>
          </p:cNvPr>
          <p:cNvSpPr txBox="1"/>
          <p:nvPr/>
        </p:nvSpPr>
        <p:spPr>
          <a:xfrm>
            <a:off x="444138" y="55087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9F5435AC-FBD4-8713-5393-21C733326059}"/>
              </a:ext>
            </a:extLst>
          </p:cNvPr>
          <p:cNvGraphicFramePr>
            <a:graphicFrameLocks noGrp="1"/>
          </p:cNvGraphicFramePr>
          <p:nvPr>
            <p:extLst>
              <p:ext uri="{D42A27DB-BD31-4B8C-83A1-F6EECF244321}">
                <p14:modId xmlns:p14="http://schemas.microsoft.com/office/powerpoint/2010/main" val="1974316391"/>
              </p:ext>
            </p:extLst>
          </p:nvPr>
        </p:nvGraphicFramePr>
        <p:xfrm>
          <a:off x="194408" y="1540668"/>
          <a:ext cx="9226222" cy="2712217"/>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Projeto Academia Empreendedora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Academia Empreendedora – Escola de Líderes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200" b="0" i="0" kern="1200" dirty="0">
                          <a:solidFill>
                            <a:schemeClr val="tx1"/>
                          </a:solidFill>
                          <a:effectLst/>
                          <a:latin typeface="+mn-lt"/>
                          <a:ea typeface="+mn-ea"/>
                          <a:cs typeface="+mn-cs"/>
                        </a:rPr>
                        <a:t>Sandra Alves e Dalila Santos </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Feira de Empreendedorismo do Ensino Secundário</a:t>
                      </a:r>
                    </a:p>
                    <a:p>
                      <a:pPr algn="just">
                        <a:lnSpc>
                          <a:spcPct val="100000"/>
                        </a:lnSpc>
                        <a:spcAft>
                          <a:spcPts val="1000"/>
                        </a:spcAft>
                      </a:pPr>
                      <a:r>
                        <a:rPr lang="pt-PT" sz="900" kern="100" dirty="0">
                          <a:solidFill>
                            <a:schemeClr val="tx1"/>
                          </a:solidFill>
                          <a:effectLst/>
                          <a:latin typeface="+mn-lt"/>
                          <a:ea typeface="Calibri"/>
                          <a:cs typeface="Times New Roman"/>
                        </a:rPr>
                        <a:t>No passado dia 20 de março, realizou-se na nossa escola mais uma edição do Sarau Cultural. O projeto Academia Empreendedora juntou-se ao evento e promoveu a Feira de Empreendedorismo para o Ensino Secundário. Os alunos participantes revelaram empenho e interesse pela atividade.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898505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6D608-2AB9-37B7-24F9-AA5641FDCCA1}"/>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1BECD326-5FB7-E6BF-2654-90BBD10E6850}"/>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1AF7FE08-51A9-5A5A-EF47-D8D96074637A}"/>
              </a:ext>
            </a:extLst>
          </p:cNvPr>
          <p:cNvSpPr txBox="1"/>
          <p:nvPr/>
        </p:nvSpPr>
        <p:spPr>
          <a:xfrm>
            <a:off x="444138" y="550872"/>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3" name="Tabela 2">
            <a:extLst>
              <a:ext uri="{FF2B5EF4-FFF2-40B4-BE49-F238E27FC236}">
                <a16:creationId xmlns:a16="http://schemas.microsoft.com/office/drawing/2014/main" id="{BC0CB0A9-5180-FAC6-7EAB-B86D93174147}"/>
              </a:ext>
            </a:extLst>
          </p:cNvPr>
          <p:cNvGraphicFramePr>
            <a:graphicFrameLocks noGrp="1"/>
          </p:cNvGraphicFramePr>
          <p:nvPr>
            <p:extLst>
              <p:ext uri="{D42A27DB-BD31-4B8C-83A1-F6EECF244321}">
                <p14:modId xmlns:p14="http://schemas.microsoft.com/office/powerpoint/2010/main" val="1495129472"/>
              </p:ext>
            </p:extLst>
          </p:nvPr>
        </p:nvGraphicFramePr>
        <p:xfrm>
          <a:off x="194408" y="1540668"/>
          <a:ext cx="9226222" cy="2712217"/>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Projeto Academia Empreendedora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Academia Empreendedora – Escola de Líderes </a:t>
                      </a:r>
                    </a:p>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Concurso de Ideias I9.Açores - Fase de escola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200" b="0" i="0" kern="1200" dirty="0">
                          <a:solidFill>
                            <a:schemeClr val="tx1"/>
                          </a:solidFill>
                          <a:effectLst/>
                          <a:latin typeface="+mn-lt"/>
                          <a:ea typeface="+mn-ea"/>
                          <a:cs typeface="+mn-cs"/>
                        </a:rPr>
                        <a:t>Sandra Alves e Dalila Santos </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 âmbito do Concurso Regional I9.Açores - Academia Jovem de Ideias Inovadoras 2026, teve lugar no auditório da Escola Básica e Secundária da Calheta, no passado dia 19 de março, mais uma edição do Concurso Local de Ideias, com o objetivo de selecionar a equipa que nos irá representar no I9 Açores (fase Regional), no próximo mês de maio, na Ilha Graciosa.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2817954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F1D75FC9-D62B-3401-C83E-205A01E55F3D}"/>
              </a:ext>
            </a:extLst>
          </p:cNvPr>
          <p:cNvPicPr>
            <a:picLocks noChangeAspect="1"/>
          </p:cNvPicPr>
          <p:nvPr/>
        </p:nvPicPr>
        <p:blipFill>
          <a:blip r:embed="rId2"/>
          <a:stretch>
            <a:fillRect/>
          </a:stretch>
        </p:blipFill>
        <p:spPr>
          <a:xfrm>
            <a:off x="6835358" y="-246457"/>
            <a:ext cx="3358057" cy="2775863"/>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26173" y="42029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1.CUMPRIMENTO DE PLANIFICAÇÕES</a:t>
            </a:r>
          </a:p>
        </p:txBody>
      </p:sp>
      <p:graphicFrame>
        <p:nvGraphicFramePr>
          <p:cNvPr id="8" name="Tabela 7">
            <a:extLst>
              <a:ext uri="{FF2B5EF4-FFF2-40B4-BE49-F238E27FC236}">
                <a16:creationId xmlns:a16="http://schemas.microsoft.com/office/drawing/2014/main" id="{2B4B9917-C2A5-452A-AB85-777D075B3995}"/>
              </a:ext>
            </a:extLst>
          </p:cNvPr>
          <p:cNvGraphicFramePr>
            <a:graphicFrameLocks noGrp="1"/>
          </p:cNvGraphicFramePr>
          <p:nvPr>
            <p:extLst>
              <p:ext uri="{D42A27DB-BD31-4B8C-83A1-F6EECF244321}">
                <p14:modId xmlns:p14="http://schemas.microsoft.com/office/powerpoint/2010/main" val="738503868"/>
              </p:ext>
            </p:extLst>
          </p:nvPr>
        </p:nvGraphicFramePr>
        <p:xfrm>
          <a:off x="326173" y="1321549"/>
          <a:ext cx="7725800" cy="2480280"/>
        </p:xfrm>
        <a:graphic>
          <a:graphicData uri="http://schemas.openxmlformats.org/drawingml/2006/table">
            <a:tbl>
              <a:tblPr/>
              <a:tblGrid>
                <a:gridCol w="1829376">
                  <a:extLst>
                    <a:ext uri="{9D8B030D-6E8A-4147-A177-3AD203B41FA5}">
                      <a16:colId xmlns:a16="http://schemas.microsoft.com/office/drawing/2014/main" val="959483937"/>
                    </a:ext>
                  </a:extLst>
                </a:gridCol>
                <a:gridCol w="1442290">
                  <a:extLst>
                    <a:ext uri="{9D8B030D-6E8A-4147-A177-3AD203B41FA5}">
                      <a16:colId xmlns:a16="http://schemas.microsoft.com/office/drawing/2014/main" val="4171333386"/>
                    </a:ext>
                  </a:extLst>
                </a:gridCol>
                <a:gridCol w="1505922">
                  <a:extLst>
                    <a:ext uri="{9D8B030D-6E8A-4147-A177-3AD203B41FA5}">
                      <a16:colId xmlns:a16="http://schemas.microsoft.com/office/drawing/2014/main" val="1997821743"/>
                    </a:ext>
                  </a:extLst>
                </a:gridCol>
                <a:gridCol w="1505922">
                  <a:extLst>
                    <a:ext uri="{9D8B030D-6E8A-4147-A177-3AD203B41FA5}">
                      <a16:colId xmlns:a16="http://schemas.microsoft.com/office/drawing/2014/main" val="1136796288"/>
                    </a:ext>
                  </a:extLst>
                </a:gridCol>
                <a:gridCol w="1442290">
                  <a:extLst>
                    <a:ext uri="{9D8B030D-6E8A-4147-A177-3AD203B41FA5}">
                      <a16:colId xmlns:a16="http://schemas.microsoft.com/office/drawing/2014/main" val="272575566"/>
                    </a:ext>
                  </a:extLst>
                </a:gridCol>
              </a:tblGrid>
              <a:tr h="327564">
                <a:tc gridSpan="5">
                  <a:txBody>
                    <a:bodyPr/>
                    <a:lstStyle/>
                    <a:p>
                      <a:pPr algn="ctr" fontAlgn="b"/>
                      <a:r>
                        <a:rPr lang="pt-PT" sz="1200" b="0" i="0" u="none" strike="noStrike" dirty="0">
                          <a:solidFill>
                            <a:srgbClr val="FFFFFF"/>
                          </a:solidFill>
                          <a:effectLst/>
                          <a:latin typeface="Calibri"/>
                        </a:rPr>
                        <a:t>Disciplinas e turmas em que não foi cumprido o inicialmente planificado </a:t>
                      </a:r>
                    </a:p>
                  </a:txBody>
                  <a:tcPr marL="8780" marR="8780" marT="8780" marB="42144"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52833374"/>
                  </a:ext>
                </a:extLst>
              </a:tr>
              <a:tr h="327564">
                <a:tc>
                  <a:txBody>
                    <a:bodyPr/>
                    <a:lstStyle/>
                    <a:p>
                      <a:pPr algn="ctr" rtl="0" fontAlgn="ctr"/>
                      <a:r>
                        <a:rPr lang="pt-PT" sz="1200" b="1" i="0" u="none" strike="noStrike" dirty="0">
                          <a:solidFill>
                            <a:srgbClr val="FFFFFF"/>
                          </a:solidFill>
                          <a:effectLst/>
                          <a:latin typeface="Calibri"/>
                        </a:rPr>
                        <a:t>Departamento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Disciplina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Ano </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Turma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Justificação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extLst>
                  <a:ext uri="{0D108BD9-81ED-4DB2-BD59-A6C34878D82A}">
                    <a16:rowId xmlns:a16="http://schemas.microsoft.com/office/drawing/2014/main" val="147835629"/>
                  </a:ext>
                </a:extLst>
              </a:tr>
              <a:tr h="352117">
                <a:tc rowSpan="5">
                  <a:txBody>
                    <a:bodyPr/>
                    <a:lstStyle/>
                    <a:p>
                      <a:pPr algn="ctr" rtl="0" fontAlgn="ctr"/>
                      <a:r>
                        <a:rPr lang="pt-PT" sz="1200" b="0" i="0" u="none" strike="noStrike" dirty="0">
                          <a:solidFill>
                            <a:schemeClr val="tx1"/>
                          </a:solidFill>
                          <a:effectLst/>
                          <a:latin typeface="Calibri"/>
                        </a:rPr>
                        <a:t>Departamento de</a:t>
                      </a:r>
                    </a:p>
                    <a:p>
                      <a:pPr algn="ctr" rtl="0" fontAlgn="ctr"/>
                      <a:r>
                        <a:rPr lang="pt-PT" sz="1200" b="0" i="0" u="none" strike="noStrike" dirty="0">
                          <a:solidFill>
                            <a:schemeClr val="tx1"/>
                          </a:solidFill>
                          <a:effectLst/>
                          <a:latin typeface="Calibri"/>
                        </a:rPr>
                        <a:t>CEN</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200" b="0" i="0" u="none" strike="noStrike" dirty="0">
                          <a:solidFill>
                            <a:schemeClr val="tx1"/>
                          </a:solidFill>
                          <a:effectLst/>
                          <a:latin typeface="+mn-lt"/>
                        </a:rPr>
                        <a:t>Ciências naturais</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200" b="0" i="0" u="none" strike="noStrike" dirty="0">
                          <a:solidFill>
                            <a:schemeClr val="tx1"/>
                          </a:solidFill>
                          <a:effectLst/>
                          <a:latin typeface="Calibri"/>
                        </a:rPr>
                        <a:t>7</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43291255"/>
                  </a:ext>
                </a:extLst>
              </a:tr>
              <a:tr h="352117">
                <a:tc vMerge="1">
                  <a:txBody>
                    <a:bodyPr/>
                    <a:lstStyle/>
                    <a:p>
                      <a:endParaRP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200" b="0" i="0" u="none" strike="noStrike" dirty="0">
                          <a:solidFill>
                            <a:schemeClr val="tx1"/>
                          </a:solidFill>
                          <a:effectLst/>
                          <a:latin typeface="+mn-lt"/>
                        </a:rPr>
                        <a:t>Matemática A</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200" b="0" i="0" u="none" strike="noStrike" dirty="0">
                          <a:solidFill>
                            <a:schemeClr val="tx1"/>
                          </a:solidFill>
                          <a:effectLst/>
                          <a:latin typeface="Calibri"/>
                        </a:rPr>
                        <a:t>11º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56328393"/>
                  </a:ext>
                </a:extLst>
              </a:tr>
              <a:tr h="352117">
                <a:tc vMerge="1">
                  <a:txBody>
                    <a:bodyPr/>
                    <a:lstStyle/>
                    <a:p>
                      <a:pPr algn="ctr" rtl="0" fontAlgn="ctr"/>
                      <a:endParaRPr lang="pt-PT" sz="1000" b="0" i="0" u="none" strike="noStrike" dirty="0">
                        <a:solidFill>
                          <a:schemeClr val="tx1"/>
                        </a:solidFill>
                        <a:effectLst/>
                        <a:latin typeface="Calibri"/>
                      </a:endParaRP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200" b="0" i="0" u="none" strike="noStrike" dirty="0">
                          <a:solidFill>
                            <a:schemeClr val="tx1"/>
                          </a:solidFill>
                          <a:effectLst/>
                          <a:latin typeface="+mn-lt"/>
                        </a:rPr>
                        <a:t>MACS</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200" b="0" i="0" u="none" strike="noStrike" dirty="0">
                          <a:solidFill>
                            <a:schemeClr val="tx1"/>
                          </a:solidFill>
                          <a:effectLst/>
                          <a:latin typeface="Calibri"/>
                        </a:rPr>
                        <a:t>11º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c)</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240702976"/>
                  </a:ext>
                </a:extLst>
              </a:tr>
              <a:tr h="352117">
                <a:tc vMerge="1">
                  <a:txBody>
                    <a:bodyPr/>
                    <a:lstStyle/>
                    <a:p>
                      <a:pPr algn="ctr" rtl="0" fontAlgn="ctr"/>
                      <a:endParaRPr lang="pt-PT" sz="1000" b="0" i="0" u="none" strike="noStrike" dirty="0">
                        <a:solidFill>
                          <a:schemeClr val="tx1"/>
                        </a:solidFill>
                        <a:effectLst/>
                        <a:latin typeface="Calibri"/>
                      </a:endParaRP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200" b="0" i="0" u="none" strike="noStrike" dirty="0">
                          <a:solidFill>
                            <a:schemeClr val="tx1"/>
                          </a:solidFill>
                          <a:effectLst/>
                          <a:latin typeface="+mn-lt"/>
                        </a:rPr>
                        <a:t>Biologia e Geologia </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200" b="0" i="0" u="none" strike="noStrike" dirty="0">
                          <a:solidFill>
                            <a:schemeClr val="tx1"/>
                          </a:solidFill>
                          <a:effectLst/>
                          <a:latin typeface="Calibri"/>
                        </a:rPr>
                        <a:t>10</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d)</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3833987897"/>
                  </a:ext>
                </a:extLst>
              </a:tr>
              <a:tr h="352117">
                <a:tc vMerge="1">
                  <a:txBody>
                    <a:bodyPr/>
                    <a:lstStyle/>
                    <a:p>
                      <a:pPr algn="ctr" rtl="0" fontAlgn="ctr"/>
                      <a:endParaRPr lang="pt-PT" sz="1000" b="0" i="0" u="none" strike="noStrike" dirty="0">
                        <a:solidFill>
                          <a:schemeClr val="tx1"/>
                        </a:solidFill>
                        <a:effectLst/>
                        <a:latin typeface="Calibri"/>
                      </a:endParaRP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200" b="0" i="0" u="none" strike="noStrike" dirty="0">
                          <a:solidFill>
                            <a:schemeClr val="tx1"/>
                          </a:solidFill>
                          <a:effectLst/>
                          <a:latin typeface="+mn-lt"/>
                        </a:rPr>
                        <a:t>Matemática </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200" b="0" i="0" u="none" strike="noStrike" dirty="0">
                          <a:solidFill>
                            <a:schemeClr val="tx1"/>
                          </a:solidFill>
                          <a:effectLst/>
                          <a:latin typeface="Calibri"/>
                        </a:rPr>
                        <a:t>8º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mn-lt"/>
                        </a:rPr>
                        <a:t>A/B</a:t>
                      </a:r>
                    </a:p>
                    <a:p>
                      <a:pPr algn="ctr" rtl="0" fontAlgn="ctr"/>
                      <a:endParaRPr lang="pt-PT" sz="1200" b="0" i="0" u="none" strike="noStrike" dirty="0">
                        <a:solidFill>
                          <a:schemeClr val="tx1"/>
                        </a:solidFill>
                        <a:effectLst/>
                        <a:latin typeface="Calibri"/>
                      </a:endParaRP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e)</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407168253"/>
                  </a:ext>
                </a:extLst>
              </a:tr>
            </a:tbl>
          </a:graphicData>
        </a:graphic>
      </p:graphicFrame>
      <p:graphicFrame>
        <p:nvGraphicFramePr>
          <p:cNvPr id="5" name="Tabela 4">
            <a:extLst>
              <a:ext uri="{FF2B5EF4-FFF2-40B4-BE49-F238E27FC236}">
                <a16:creationId xmlns:a16="http://schemas.microsoft.com/office/drawing/2014/main" id="{8BFFFFDA-A31C-7260-03DD-70686E67939C}"/>
              </a:ext>
            </a:extLst>
          </p:cNvPr>
          <p:cNvGraphicFramePr>
            <a:graphicFrameLocks noGrp="1"/>
          </p:cNvGraphicFramePr>
          <p:nvPr>
            <p:extLst>
              <p:ext uri="{D42A27DB-BD31-4B8C-83A1-F6EECF244321}">
                <p14:modId xmlns:p14="http://schemas.microsoft.com/office/powerpoint/2010/main" val="3636761378"/>
              </p:ext>
            </p:extLst>
          </p:nvPr>
        </p:nvGraphicFramePr>
        <p:xfrm>
          <a:off x="326173" y="4049542"/>
          <a:ext cx="7725800" cy="1168482"/>
        </p:xfrm>
        <a:graphic>
          <a:graphicData uri="http://schemas.openxmlformats.org/drawingml/2006/table">
            <a:tbl>
              <a:tblPr/>
              <a:tblGrid>
                <a:gridCol w="1829376">
                  <a:extLst>
                    <a:ext uri="{9D8B030D-6E8A-4147-A177-3AD203B41FA5}">
                      <a16:colId xmlns:a16="http://schemas.microsoft.com/office/drawing/2014/main" val="959483937"/>
                    </a:ext>
                  </a:extLst>
                </a:gridCol>
                <a:gridCol w="1442290">
                  <a:extLst>
                    <a:ext uri="{9D8B030D-6E8A-4147-A177-3AD203B41FA5}">
                      <a16:colId xmlns:a16="http://schemas.microsoft.com/office/drawing/2014/main" val="4171333386"/>
                    </a:ext>
                  </a:extLst>
                </a:gridCol>
                <a:gridCol w="1505922">
                  <a:extLst>
                    <a:ext uri="{9D8B030D-6E8A-4147-A177-3AD203B41FA5}">
                      <a16:colId xmlns:a16="http://schemas.microsoft.com/office/drawing/2014/main" val="1997821743"/>
                    </a:ext>
                  </a:extLst>
                </a:gridCol>
                <a:gridCol w="1505922">
                  <a:extLst>
                    <a:ext uri="{9D8B030D-6E8A-4147-A177-3AD203B41FA5}">
                      <a16:colId xmlns:a16="http://schemas.microsoft.com/office/drawing/2014/main" val="1136796288"/>
                    </a:ext>
                  </a:extLst>
                </a:gridCol>
                <a:gridCol w="1442290">
                  <a:extLst>
                    <a:ext uri="{9D8B030D-6E8A-4147-A177-3AD203B41FA5}">
                      <a16:colId xmlns:a16="http://schemas.microsoft.com/office/drawing/2014/main" val="272575566"/>
                    </a:ext>
                  </a:extLst>
                </a:gridCol>
              </a:tblGrid>
              <a:tr h="179963">
                <a:tc gridSpan="5">
                  <a:txBody>
                    <a:bodyPr/>
                    <a:lstStyle/>
                    <a:p>
                      <a:pPr algn="ctr" fontAlgn="b"/>
                      <a:r>
                        <a:rPr lang="pt-PT" sz="1200" b="0" i="0" u="none" strike="noStrike" dirty="0">
                          <a:solidFill>
                            <a:srgbClr val="FFFFFF"/>
                          </a:solidFill>
                          <a:effectLst/>
                          <a:latin typeface="Calibri"/>
                        </a:rPr>
                        <a:t>Disciplinas e turmas em que não foi cumprido o inicialmente planificado </a:t>
                      </a:r>
                    </a:p>
                  </a:txBody>
                  <a:tcPr marL="8780" marR="8780" marT="8780" marB="42144"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52833374"/>
                  </a:ext>
                </a:extLst>
              </a:tr>
              <a:tr h="266436">
                <a:tc>
                  <a:txBody>
                    <a:bodyPr/>
                    <a:lstStyle/>
                    <a:p>
                      <a:pPr algn="ctr" rtl="0" fontAlgn="ctr"/>
                      <a:r>
                        <a:rPr lang="pt-PT" sz="1200" b="1" i="0" u="none" strike="noStrike" dirty="0">
                          <a:solidFill>
                            <a:srgbClr val="FFFFFF"/>
                          </a:solidFill>
                          <a:effectLst/>
                          <a:latin typeface="Calibri"/>
                        </a:rPr>
                        <a:t>Departamento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Disciplina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Ano </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Turma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Justificação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extLst>
                  <a:ext uri="{0D108BD9-81ED-4DB2-BD59-A6C34878D82A}">
                    <a16:rowId xmlns:a16="http://schemas.microsoft.com/office/drawing/2014/main" val="147835629"/>
                  </a:ext>
                </a:extLst>
              </a:tr>
              <a:tr h="668242">
                <a:tc>
                  <a:txBody>
                    <a:bodyPr/>
                    <a:lstStyle/>
                    <a:p>
                      <a:pPr algn="ctr" rtl="0" fontAlgn="ctr"/>
                      <a:r>
                        <a:rPr lang="pt-PT" sz="1200" b="0" i="0" u="none" strike="noStrike" dirty="0">
                          <a:solidFill>
                            <a:schemeClr val="tx1"/>
                          </a:solidFill>
                          <a:effectLst/>
                          <a:latin typeface="Calibri"/>
                        </a:rPr>
                        <a:t>Departamento de Expressões</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endParaRPr lang="pt-PT" sz="1200" b="0" i="0" u="none" strike="noStrike" dirty="0">
                        <a:solidFill>
                          <a:schemeClr val="tx1"/>
                        </a:solidFill>
                        <a:effectLst/>
                        <a:latin typeface="+mn-lt"/>
                      </a:endParaRPr>
                    </a:p>
                    <a:p>
                      <a:pPr algn="ctr" rtl="0" fontAlgn="t"/>
                      <a:r>
                        <a:rPr lang="pt-PT" sz="1200" b="0" i="0" u="none" strike="noStrike" dirty="0">
                          <a:solidFill>
                            <a:schemeClr val="tx1"/>
                          </a:solidFill>
                          <a:effectLst/>
                          <a:latin typeface="+mn-lt"/>
                        </a:rPr>
                        <a:t>Educação Física</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endParaRPr lang="pt-PT" sz="1200" b="0" i="0" u="none" strike="noStrike" dirty="0">
                        <a:solidFill>
                          <a:schemeClr val="tx1"/>
                        </a:solidFill>
                        <a:effectLst/>
                        <a:latin typeface="Calibri"/>
                      </a:endParaRPr>
                    </a:p>
                    <a:p>
                      <a:pPr algn="ctr" rtl="0" fontAlgn="t"/>
                      <a:r>
                        <a:rPr lang="pt-PT" sz="1200" b="0" i="0" u="none" strike="noStrike" dirty="0">
                          <a:solidFill>
                            <a:schemeClr val="tx1"/>
                          </a:solidFill>
                          <a:effectLst/>
                          <a:latin typeface="Calibri"/>
                        </a:rPr>
                        <a:t>7.º e 8.º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f)</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43291255"/>
                  </a:ext>
                </a:extLst>
              </a:tr>
            </a:tbl>
          </a:graphicData>
        </a:graphic>
      </p:graphicFrame>
    </p:spTree>
    <p:extLst>
      <p:ext uri="{BB962C8B-B14F-4D97-AF65-F5344CB8AC3E}">
        <p14:creationId xmlns:p14="http://schemas.microsoft.com/office/powerpoint/2010/main" val="3163272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60026-88A6-7B84-E12C-ABB2A1209D2E}"/>
            </a:ext>
          </a:extLst>
        </p:cNvPr>
        <p:cNvGrpSpPr/>
        <p:nvPr/>
      </p:nvGrpSpPr>
      <p:grpSpPr>
        <a:xfrm>
          <a:off x="0" y="0"/>
          <a:ext cx="0" cy="0"/>
          <a:chOff x="0" y="0"/>
          <a:chExt cx="0" cy="0"/>
        </a:xfrm>
      </p:grpSpPr>
      <p:pic>
        <p:nvPicPr>
          <p:cNvPr id="4" name="Imagem 3">
            <a:extLst>
              <a:ext uri="{FF2B5EF4-FFF2-40B4-BE49-F238E27FC236}">
                <a16:creationId xmlns:a16="http://schemas.microsoft.com/office/drawing/2014/main" id="{9EED5C1B-68F6-AD3C-C8A8-22693FE37D3D}"/>
              </a:ext>
            </a:extLst>
          </p:cNvPr>
          <p:cNvPicPr>
            <a:picLocks noChangeAspect="1"/>
          </p:cNvPicPr>
          <p:nvPr/>
        </p:nvPicPr>
        <p:blipFill>
          <a:blip r:embed="rId2"/>
          <a:stretch>
            <a:fillRect/>
          </a:stretch>
        </p:blipFill>
        <p:spPr>
          <a:xfrm>
            <a:off x="7436080" y="-570910"/>
            <a:ext cx="3359187" cy="2773920"/>
          </a:xfrm>
          <a:prstGeom prst="rect">
            <a:avLst/>
          </a:prstGeom>
        </p:spPr>
      </p:pic>
      <p:sp>
        <p:nvSpPr>
          <p:cNvPr id="18" name="CaixaDeTexto 17">
            <a:extLst>
              <a:ext uri="{FF2B5EF4-FFF2-40B4-BE49-F238E27FC236}">
                <a16:creationId xmlns:a16="http://schemas.microsoft.com/office/drawing/2014/main" id="{8BE52C55-1FC2-DF29-C9AF-12461B8150EA}"/>
              </a:ext>
            </a:extLst>
          </p:cNvPr>
          <p:cNvSpPr txBox="1"/>
          <p:nvPr/>
        </p:nvSpPr>
        <p:spPr>
          <a:xfrm>
            <a:off x="303854" y="666009"/>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FAD37B07-8602-8E8C-0A4F-C56AD272BD3D}"/>
              </a:ext>
            </a:extLst>
          </p:cNvPr>
          <p:cNvGraphicFramePr>
            <a:graphicFrameLocks noGrp="1"/>
          </p:cNvGraphicFramePr>
          <p:nvPr>
            <p:extLst>
              <p:ext uri="{D42A27DB-BD31-4B8C-83A1-F6EECF244321}">
                <p14:modId xmlns:p14="http://schemas.microsoft.com/office/powerpoint/2010/main" val="3142232168"/>
              </p:ext>
            </p:extLst>
          </p:nvPr>
        </p:nvGraphicFramePr>
        <p:xfrm>
          <a:off x="232136" y="1696461"/>
          <a:ext cx="9073229" cy="2651062"/>
        </p:xfrm>
        <a:graphic>
          <a:graphicData uri="http://schemas.openxmlformats.org/drawingml/2006/table">
            <a:tbl>
              <a:tblPr firstRow="1" firstCol="1" bandRow="1"/>
              <a:tblGrid>
                <a:gridCol w="1126474">
                  <a:extLst>
                    <a:ext uri="{9D8B030D-6E8A-4147-A177-3AD203B41FA5}">
                      <a16:colId xmlns:a16="http://schemas.microsoft.com/office/drawing/2014/main" val="470020346"/>
                    </a:ext>
                  </a:extLst>
                </a:gridCol>
                <a:gridCol w="842654">
                  <a:extLst>
                    <a:ext uri="{9D8B030D-6E8A-4147-A177-3AD203B41FA5}">
                      <a16:colId xmlns:a16="http://schemas.microsoft.com/office/drawing/2014/main" val="856498550"/>
                    </a:ext>
                  </a:extLst>
                </a:gridCol>
                <a:gridCol w="897020">
                  <a:extLst>
                    <a:ext uri="{9D8B030D-6E8A-4147-A177-3AD203B41FA5}">
                      <a16:colId xmlns:a16="http://schemas.microsoft.com/office/drawing/2014/main" val="1621042817"/>
                    </a:ext>
                  </a:extLst>
                </a:gridCol>
                <a:gridCol w="878898">
                  <a:extLst>
                    <a:ext uri="{9D8B030D-6E8A-4147-A177-3AD203B41FA5}">
                      <a16:colId xmlns:a16="http://schemas.microsoft.com/office/drawing/2014/main" val="47478417"/>
                    </a:ext>
                  </a:extLst>
                </a:gridCol>
                <a:gridCol w="5328183">
                  <a:extLst>
                    <a:ext uri="{9D8B030D-6E8A-4147-A177-3AD203B41FA5}">
                      <a16:colId xmlns:a16="http://schemas.microsoft.com/office/drawing/2014/main" val="2204465513"/>
                    </a:ext>
                  </a:extLst>
                </a:gridCol>
              </a:tblGrid>
              <a:tr h="473829">
                <a:tc gridSpan="5">
                  <a:txBody>
                    <a:bodyPr/>
                    <a:lstStyle/>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ECO-ESCOLAS</a:t>
                      </a:r>
                      <a:endParaRPr lang="pt-PT" sz="2000" kern="100" dirty="0">
                        <a:solidFill>
                          <a:schemeClr val="bg1"/>
                        </a:solidFill>
                        <a:effectLst/>
                        <a:latin typeface="+mn-lt"/>
                        <a:ea typeface="Calibri" panose="020F0502020204030204" pitchFamily="34" charset="0"/>
                        <a:cs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89565635"/>
                  </a:ext>
                </a:extLst>
              </a:tr>
              <a:tr h="172885">
                <a:tc>
                  <a:txBody>
                    <a:bodyPr/>
                    <a:lstStyle/>
                    <a:p>
                      <a:pPr>
                        <a:lnSpc>
                          <a:spcPct val="107000"/>
                        </a:lnSpc>
                        <a:spcAft>
                          <a:spcPts val="0"/>
                        </a:spcAft>
                      </a:pPr>
                      <a:r>
                        <a:rPr lang="pt-PT" sz="1100" b="1" kern="100">
                          <a:solidFill>
                            <a:srgbClr val="FFFFFF"/>
                          </a:solidFill>
                          <a:effectLst/>
                          <a:latin typeface="+mn-lt"/>
                          <a:ea typeface="Calibri"/>
                          <a:cs typeface="Times New Roman"/>
                        </a:rPr>
                        <a:t>ATIVIDADE</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INSCRITOS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FREQUÊNCIA</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 </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CONSIDERAÇÕES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502971690"/>
                  </a:ext>
                </a:extLst>
              </a:tr>
              <a:tr h="1002174">
                <a:tc>
                  <a:txBody>
                    <a:bodyPr/>
                    <a:lstStyle/>
                    <a:p>
                      <a:pPr algn="ctr">
                        <a:lnSpc>
                          <a:spcPct val="107000"/>
                        </a:lnSpc>
                        <a:spcAft>
                          <a:spcPts val="0"/>
                        </a:spcAft>
                      </a:pPr>
                      <a:r>
                        <a:rPr lang="pt-PT" sz="900" kern="100" dirty="0">
                          <a:solidFill>
                            <a:schemeClr val="tx1"/>
                          </a:solidFill>
                          <a:effectLst/>
                          <a:latin typeface="+mn-lt"/>
                          <a:ea typeface="Calibri"/>
                          <a:cs typeface="Times New Roman"/>
                        </a:rPr>
                        <a:t>Eco escola</a:t>
                      </a:r>
                    </a:p>
                    <a:p>
                      <a:pPr algn="ctr">
                        <a:lnSpc>
                          <a:spcPct val="107000"/>
                        </a:lnSpc>
                        <a:spcAft>
                          <a:spcPts val="0"/>
                        </a:spcAft>
                      </a:pPr>
                      <a:r>
                        <a:rPr lang="pt-PT" sz="900" kern="100" dirty="0">
                          <a:solidFill>
                            <a:schemeClr val="tx1"/>
                          </a:solidFill>
                          <a:effectLst/>
                          <a:latin typeface="+mn-lt"/>
                          <a:ea typeface="Calibri"/>
                          <a:cs typeface="Times New Roman"/>
                        </a:rPr>
                        <a:t>(Nair Bastos e João Abrantes)</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r>
                        <a:rPr lang="pt-PT" sz="900" kern="1200" dirty="0">
                          <a:solidFill>
                            <a:schemeClr val="tx1"/>
                          </a:solidFill>
                          <a:effectLst/>
                          <a:latin typeface="+mn-lt"/>
                          <a:ea typeface="Times New Roman" panose="02020603050405020304" pitchFamily="18" charset="0"/>
                          <a:cs typeface="+mn-cs"/>
                        </a:rPr>
                        <a:t>Pré A, Pré B, 1ºB, 2ºA e 3ºA. </a:t>
                      </a:r>
                      <a:endParaRPr lang="pt-PT" sz="900" kern="100" dirty="0">
                        <a:solidFill>
                          <a:schemeClr val="tx1"/>
                        </a:solidFill>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r>
                        <a:rPr lang="pt-PT" sz="900" kern="1200" dirty="0">
                          <a:solidFill>
                            <a:schemeClr val="tx1"/>
                          </a:solidFill>
                          <a:effectLst/>
                          <a:latin typeface="+mn-lt"/>
                          <a:ea typeface="Times New Roman" panose="02020603050405020304" pitchFamily="18" charset="0"/>
                          <a:cs typeface="+mn-cs"/>
                        </a:rPr>
                        <a:t>Pré A, Pré B, 1ºB, 2ºA e 3ºA. </a:t>
                      </a:r>
                      <a:endParaRPr lang="pt-PT" sz="900" kern="100" dirty="0">
                        <a:solidFill>
                          <a:schemeClr val="tx1"/>
                        </a:solidFill>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spcAft>
                          <a:spcPts val="0"/>
                        </a:spcAft>
                      </a:pPr>
                      <a:r>
                        <a:rPr lang="pt-PT" sz="900" kern="1200" dirty="0">
                          <a:solidFill>
                            <a:schemeClr val="tx1"/>
                          </a:solidFill>
                          <a:effectLst/>
                          <a:latin typeface="+mn-lt"/>
                          <a:ea typeface="Times New Roman" panose="02020603050405020304" pitchFamily="18" charset="0"/>
                          <a:cs typeface="+mn-cs"/>
                        </a:rPr>
                        <a:t>Grupo dos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da Escola Básica e Secundária da Calheta, saiu pela primeira vez à rua, no desfile de Carnaval, dia 13/02/2026.</a:t>
                      </a:r>
                    </a:p>
                    <a:p>
                      <a:pPr algn="just">
                        <a:spcAft>
                          <a:spcPts val="0"/>
                        </a:spcAft>
                      </a:pPr>
                      <a:r>
                        <a:rPr lang="pt-PT" sz="900" kern="1200" dirty="0">
                          <a:solidFill>
                            <a:schemeClr val="tx1"/>
                          </a:solidFill>
                          <a:effectLst/>
                          <a:latin typeface="+mn-lt"/>
                          <a:ea typeface="Times New Roman" panose="02020603050405020304" pitchFamily="18" charset="0"/>
                          <a:cs typeface="+mn-cs"/>
                        </a:rPr>
                        <a:t>Atuações do Grupo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participaram no desfile de Carnaval, dia 13/02/2026, atuaram para o grupo de professores italianos que estiveram de visita à nossa escola, dia 12/03/206, participaram no SARAU, dia 20/03/2026 e no hastear da bandeira no dia do </a:t>
                      </a:r>
                      <a:r>
                        <a:rPr lang="pt-PT" sz="900" kern="1200" dirty="0" err="1">
                          <a:solidFill>
                            <a:schemeClr val="tx1"/>
                          </a:solidFill>
                          <a:effectLst/>
                          <a:latin typeface="+mn-lt"/>
                          <a:ea typeface="Times New Roman" panose="02020603050405020304" pitchFamily="18" charset="0"/>
                          <a:cs typeface="+mn-cs"/>
                        </a:rPr>
                        <a:t>ECO-escola</a:t>
                      </a:r>
                      <a:r>
                        <a:rPr lang="pt-PT" sz="900" kern="1200" dirty="0">
                          <a:solidFill>
                            <a:schemeClr val="tx1"/>
                          </a:solidFill>
                          <a:effectLst/>
                          <a:latin typeface="+mn-lt"/>
                          <a:ea typeface="Times New Roman" panose="02020603050405020304" pitchFamily="18" charset="0"/>
                          <a:cs typeface="+mn-cs"/>
                        </a:rPr>
                        <a:t>. 27/03/2026. </a:t>
                      </a:r>
                    </a:p>
                    <a:p>
                      <a:pPr algn="just">
                        <a:spcAft>
                          <a:spcPts val="0"/>
                        </a:spcAft>
                      </a:pPr>
                      <a:r>
                        <a:rPr lang="pt-PT" sz="900" kern="1200" dirty="0">
                          <a:solidFill>
                            <a:schemeClr val="tx1"/>
                          </a:solidFill>
                          <a:effectLst/>
                          <a:latin typeface="+mn-lt"/>
                          <a:ea typeface="Times New Roman" panose="02020603050405020304" pitchFamily="18" charset="0"/>
                          <a:cs typeface="+mn-cs"/>
                        </a:rPr>
                        <a:t>Exposição coletiva dos trabalhos dos alunos do 2º e 3º ciclo, na disciplina de Educação Visual e Educação Tecnológica – mês de janeiro. </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0714226"/>
                  </a:ext>
                </a:extLst>
              </a:tr>
              <a:tr h="1002174">
                <a:tc>
                  <a:txBody>
                    <a:bodyPr/>
                    <a:lstStyle/>
                    <a:p>
                      <a:pPr algn="ctr">
                        <a:lnSpc>
                          <a:spcPct val="107000"/>
                        </a:lnSpc>
                        <a:spcAft>
                          <a:spcPts val="0"/>
                        </a:spcAft>
                      </a:pPr>
                      <a:r>
                        <a:rPr lang="pt-PT" sz="900" kern="100" dirty="0">
                          <a:solidFill>
                            <a:schemeClr val="tx1"/>
                          </a:solidFill>
                          <a:effectLst/>
                          <a:latin typeface="+mn-lt"/>
                          <a:ea typeface="Calibri"/>
                          <a:cs typeface="Times New Roman"/>
                        </a:rPr>
                        <a:t>Recursos hídricos – A viagem da água</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a:cs typeface="Times New Roman"/>
                      </a:endParaRPr>
                    </a:p>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spcAft>
                          <a:spcPts val="0"/>
                        </a:spcAft>
                      </a:pPr>
                      <a:r>
                        <a:rPr lang="pt-PT" sz="900" kern="1200" dirty="0">
                          <a:solidFill>
                            <a:schemeClr val="tx1"/>
                          </a:solidFill>
                          <a:effectLst/>
                          <a:latin typeface="+mn-lt"/>
                          <a:ea typeface="Times New Roman" panose="02020603050405020304" pitchFamily="18" charset="0"/>
                          <a:cs typeface="+mn-cs"/>
                        </a:rPr>
                        <a:t>A atividade decorreu no dia 13 de janeiro, nas salas de Pré-escolar A e B, e consistiu na visualização de uma animação sobre a importância da preservação dos recursos hídricos. Foram apresentados o ciclo da água, os processos de captação para consumo humano e o tratamento de águas residuais, com o intuito de promover hábitos sustentáveis e reduzir o desperdício deste recurso. A sessão incluiu ainda atividades experimentais e foi dinamizada pela Dra. Ana Lúcia, técnica da Secretaria Regional do Ambiente e Ação Climática da ilha de São Jorge. Devido ao seu sucesso, a atividade foi posteriormente solicitada para todas as turmas do 1.º Ciclo.</a:t>
                      </a:r>
                    </a:p>
                    <a:p>
                      <a:pPr algn="just">
                        <a:spcAft>
                          <a:spcPts val="0"/>
                        </a:spcAft>
                      </a:pPr>
                      <a:endParaRPr lang="pt-PT" sz="900" kern="1200" dirty="0">
                        <a:solidFill>
                          <a:schemeClr val="tx1"/>
                        </a:solidFill>
                        <a:effectLst/>
                        <a:latin typeface="+mn-lt"/>
                        <a:ea typeface="Times New Roman" panose="02020603050405020304" pitchFamily="18" charset="0"/>
                        <a:cs typeface="+mn-cs"/>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201316790"/>
                  </a:ext>
                </a:extLst>
              </a:tr>
            </a:tbl>
          </a:graphicData>
        </a:graphic>
      </p:graphicFrame>
    </p:spTree>
    <p:extLst>
      <p:ext uri="{BB962C8B-B14F-4D97-AF65-F5344CB8AC3E}">
        <p14:creationId xmlns:p14="http://schemas.microsoft.com/office/powerpoint/2010/main" val="2987822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0E679-3B6B-D6E6-ED59-929ECE6BE7C2}"/>
            </a:ext>
          </a:extLst>
        </p:cNvPr>
        <p:cNvGrpSpPr/>
        <p:nvPr/>
      </p:nvGrpSpPr>
      <p:grpSpPr>
        <a:xfrm>
          <a:off x="0" y="0"/>
          <a:ext cx="0" cy="0"/>
          <a:chOff x="0" y="0"/>
          <a:chExt cx="0" cy="0"/>
        </a:xfrm>
      </p:grpSpPr>
      <p:pic>
        <p:nvPicPr>
          <p:cNvPr id="4" name="Imagem 3">
            <a:extLst>
              <a:ext uri="{FF2B5EF4-FFF2-40B4-BE49-F238E27FC236}">
                <a16:creationId xmlns:a16="http://schemas.microsoft.com/office/drawing/2014/main" id="{115856E5-2FA7-86E3-FB7E-9509256408C0}"/>
              </a:ext>
            </a:extLst>
          </p:cNvPr>
          <p:cNvPicPr>
            <a:picLocks noChangeAspect="1"/>
          </p:cNvPicPr>
          <p:nvPr/>
        </p:nvPicPr>
        <p:blipFill>
          <a:blip r:embed="rId2"/>
          <a:stretch>
            <a:fillRect/>
          </a:stretch>
        </p:blipFill>
        <p:spPr>
          <a:xfrm>
            <a:off x="7436080" y="-570910"/>
            <a:ext cx="3359187" cy="2773920"/>
          </a:xfrm>
          <a:prstGeom prst="rect">
            <a:avLst/>
          </a:prstGeom>
        </p:spPr>
      </p:pic>
      <p:sp>
        <p:nvSpPr>
          <p:cNvPr id="18" name="CaixaDeTexto 17">
            <a:extLst>
              <a:ext uri="{FF2B5EF4-FFF2-40B4-BE49-F238E27FC236}">
                <a16:creationId xmlns:a16="http://schemas.microsoft.com/office/drawing/2014/main" id="{F0A82FCA-8DBB-1114-B889-21D43E5EF407}"/>
              </a:ext>
            </a:extLst>
          </p:cNvPr>
          <p:cNvSpPr txBox="1"/>
          <p:nvPr/>
        </p:nvSpPr>
        <p:spPr>
          <a:xfrm>
            <a:off x="232136" y="666009"/>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3" name="Tabela 2">
            <a:extLst>
              <a:ext uri="{FF2B5EF4-FFF2-40B4-BE49-F238E27FC236}">
                <a16:creationId xmlns:a16="http://schemas.microsoft.com/office/drawing/2014/main" id="{0F591EFA-3659-B6EB-3C74-FE423144E929}"/>
              </a:ext>
            </a:extLst>
          </p:cNvPr>
          <p:cNvGraphicFramePr>
            <a:graphicFrameLocks noGrp="1"/>
          </p:cNvGraphicFramePr>
          <p:nvPr>
            <p:extLst>
              <p:ext uri="{D42A27DB-BD31-4B8C-83A1-F6EECF244321}">
                <p14:modId xmlns:p14="http://schemas.microsoft.com/office/powerpoint/2010/main" val="920576107"/>
              </p:ext>
            </p:extLst>
          </p:nvPr>
        </p:nvGraphicFramePr>
        <p:xfrm>
          <a:off x="550817" y="1385065"/>
          <a:ext cx="8804366" cy="4654160"/>
        </p:xfrm>
        <a:graphic>
          <a:graphicData uri="http://schemas.openxmlformats.org/drawingml/2006/table">
            <a:tbl>
              <a:tblPr firstRow="1" firstCol="1" bandRow="1"/>
              <a:tblGrid>
                <a:gridCol w="1093094">
                  <a:extLst>
                    <a:ext uri="{9D8B030D-6E8A-4147-A177-3AD203B41FA5}">
                      <a16:colId xmlns:a16="http://schemas.microsoft.com/office/drawing/2014/main" val="470020346"/>
                    </a:ext>
                  </a:extLst>
                </a:gridCol>
                <a:gridCol w="817684">
                  <a:extLst>
                    <a:ext uri="{9D8B030D-6E8A-4147-A177-3AD203B41FA5}">
                      <a16:colId xmlns:a16="http://schemas.microsoft.com/office/drawing/2014/main" val="856498550"/>
                    </a:ext>
                  </a:extLst>
                </a:gridCol>
                <a:gridCol w="870439">
                  <a:extLst>
                    <a:ext uri="{9D8B030D-6E8A-4147-A177-3AD203B41FA5}">
                      <a16:colId xmlns:a16="http://schemas.microsoft.com/office/drawing/2014/main" val="1621042817"/>
                    </a:ext>
                  </a:extLst>
                </a:gridCol>
                <a:gridCol w="852854">
                  <a:extLst>
                    <a:ext uri="{9D8B030D-6E8A-4147-A177-3AD203B41FA5}">
                      <a16:colId xmlns:a16="http://schemas.microsoft.com/office/drawing/2014/main" val="47478417"/>
                    </a:ext>
                  </a:extLst>
                </a:gridCol>
                <a:gridCol w="5170295">
                  <a:extLst>
                    <a:ext uri="{9D8B030D-6E8A-4147-A177-3AD203B41FA5}">
                      <a16:colId xmlns:a16="http://schemas.microsoft.com/office/drawing/2014/main" val="2204465513"/>
                    </a:ext>
                  </a:extLst>
                </a:gridCol>
              </a:tblGrid>
              <a:tr h="483041">
                <a:tc gridSpan="5">
                  <a:txBody>
                    <a:bodyPr/>
                    <a:lstStyle/>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ECO-ESCOLAS</a:t>
                      </a:r>
                      <a:endParaRPr lang="pt-PT" sz="2000" kern="100" dirty="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 </a:t>
                      </a:r>
                      <a:endParaRPr lang="pt-PT" sz="1800" kern="100" dirty="0">
                        <a:solidFill>
                          <a:schemeClr val="bg1"/>
                        </a:solidFill>
                        <a:effectLst/>
                        <a:latin typeface="+mn-lt"/>
                        <a:ea typeface="Calibri" panose="020F0502020204030204" pitchFamily="34" charset="0"/>
                        <a:cs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89565635"/>
                  </a:ext>
                </a:extLst>
              </a:tr>
              <a:tr h="176246">
                <a:tc>
                  <a:txBody>
                    <a:bodyPr/>
                    <a:lstStyle/>
                    <a:p>
                      <a:pPr>
                        <a:lnSpc>
                          <a:spcPct val="107000"/>
                        </a:lnSpc>
                        <a:spcAft>
                          <a:spcPts val="0"/>
                        </a:spcAft>
                      </a:pPr>
                      <a:r>
                        <a:rPr lang="pt-PT" sz="1100" b="1" kern="100">
                          <a:solidFill>
                            <a:srgbClr val="FFFFFF"/>
                          </a:solidFill>
                          <a:effectLst/>
                          <a:latin typeface="+mn-lt"/>
                          <a:ea typeface="Calibri"/>
                          <a:cs typeface="Times New Roman"/>
                        </a:rPr>
                        <a:t>ATIVIDADE</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INSCRITOS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FREQUÊNCIA</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 </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CONSIDERAÇÕES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502971690"/>
                  </a:ext>
                </a:extLst>
              </a:tr>
              <a:tr h="720000">
                <a:tc>
                  <a:txBody>
                    <a:bodyPr/>
                    <a:lstStyle/>
                    <a:p>
                      <a:pPr algn="ctr">
                        <a:lnSpc>
                          <a:spcPct val="107000"/>
                        </a:lnSpc>
                        <a:spcAft>
                          <a:spcPts val="0"/>
                        </a:spcAft>
                      </a:pPr>
                      <a:r>
                        <a:rPr lang="pt-PT" sz="1050" kern="100" dirty="0">
                          <a:solidFill>
                            <a:schemeClr val="tx1"/>
                          </a:solidFill>
                          <a:effectLst/>
                          <a:latin typeface="+mn-lt"/>
                          <a:ea typeface="Calibri"/>
                          <a:cs typeface="Times New Roman"/>
                        </a:rPr>
                        <a:t>Reservas da Biosfera – Baleia a Bordo</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spcAft>
                          <a:spcPts val="0"/>
                        </a:spcAft>
                      </a:pPr>
                      <a:r>
                        <a:rPr lang="pt-PT" sz="900" kern="1200" dirty="0">
                          <a:solidFill>
                            <a:schemeClr val="tx1"/>
                          </a:solidFill>
                          <a:effectLst/>
                          <a:latin typeface="+mn-lt"/>
                          <a:ea typeface="Times New Roman" panose="02020603050405020304" pitchFamily="18" charset="0"/>
                          <a:cs typeface="+mn-cs"/>
                        </a:rPr>
                        <a:t>No passado dia 10 de fevereiro, realizou-se uma sessão formativa dirigida às turmas de Pré-escolar A e B. A temática incidiu sobre as Reservas da Biosfera, salientando o património baleeiro açoriano e a sua transição para um modelo sustentável. A componente teórica foi complementada pela atividade prática 'Ritinha – a Baleia', baseada na obra de Nuno Mata e Salgado Almeida. A sessão foi orientada pela Dra. Ana Lúcia, técnica da Secretaria Regional do Ambiente e Ação Climática (Ilha de São Jorge).</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0714226"/>
                  </a:ext>
                </a:extLst>
              </a:tr>
              <a:tr h="720000">
                <a:tc>
                  <a:txBody>
                    <a:bodyPr/>
                    <a:lstStyle/>
                    <a:p>
                      <a:pPr algn="ctr">
                        <a:lnSpc>
                          <a:spcPct val="107000"/>
                        </a:lnSpc>
                        <a:spcAft>
                          <a:spcPts val="0"/>
                        </a:spcAft>
                      </a:pPr>
                      <a:r>
                        <a:rPr lang="pt-PT" sz="1050" kern="100" dirty="0">
                          <a:solidFill>
                            <a:schemeClr val="tx1"/>
                          </a:solidFill>
                          <a:effectLst/>
                          <a:latin typeface="+mn-lt"/>
                          <a:ea typeface="Calibri"/>
                          <a:cs typeface="Times New Roman"/>
                        </a:rPr>
                        <a:t>Centro de Interpretação da Fajã da Caldeira de Santo Cristo</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23</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A atividade realizou-se no dia 3 de março. Devido à tenra idade do público-alvo, a sessão decorreu nas salas de Pré-escolar A e B, onde foram partilhadas as 'Histórias de uma fajã'. A iniciativa incluiu a explicação do processo de formação e da história da Fajã da Caldeira de Santo Cristo, tendo sido dinamizada pela Dra. Marta Cunha, técnica da Secretaria Regional do Ambiente e Ação Climática da Ilha de São Jorge."</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123873385"/>
                  </a:ext>
                </a:extLst>
              </a:tr>
              <a:tr h="720000">
                <a:tc>
                  <a:txBody>
                    <a:bodyPr/>
                    <a:lstStyle/>
                    <a:p>
                      <a:pPr algn="ctr">
                        <a:lnSpc>
                          <a:spcPct val="107000"/>
                        </a:lnSpc>
                        <a:spcAft>
                          <a:spcPts val="0"/>
                        </a:spcAft>
                      </a:pPr>
                      <a:r>
                        <a:rPr lang="pt-PT" sz="1050" dirty="0">
                          <a:effectLst/>
                          <a:latin typeface="+mn-lt"/>
                          <a:ea typeface="Arial" panose="020B0604020202020204" pitchFamily="34" charset="0"/>
                        </a:rPr>
                        <a:t>Comemoração dos 10 anos das Reservas da Biosfera</a:t>
                      </a:r>
                      <a:endParaRPr lang="pt-PT" sz="105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56</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56</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A nossa escola associou-se à comemoração do 10.º aniversário das Reservas da Biosfera com uma sessão no auditório. A iniciativa contou com a participação das turmas do 3.º Ciclo e dos respetivos docentes, reforçando o compromisso da comunidade escolar com a preservação ambiental. (…)</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178955780"/>
                  </a:ext>
                </a:extLst>
              </a:tr>
              <a:tr h="720000">
                <a:tc>
                  <a:txBody>
                    <a:bodyPr/>
                    <a:lstStyle/>
                    <a:p>
                      <a:pPr algn="ctr">
                        <a:lnSpc>
                          <a:spcPct val="107000"/>
                        </a:lnSpc>
                        <a:spcAft>
                          <a:spcPts val="0"/>
                        </a:spcAft>
                      </a:pPr>
                      <a:r>
                        <a:rPr lang="pt-PT" sz="1050" kern="100" dirty="0">
                          <a:solidFill>
                            <a:schemeClr val="tx1"/>
                          </a:solidFill>
                          <a:effectLst/>
                          <a:latin typeface="+mn-lt"/>
                          <a:ea typeface="Calibri"/>
                          <a:cs typeface="Times New Roman"/>
                        </a:rPr>
                        <a:t>Importância das Reservas da Biosfera</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A atividade realizou-se no dia 27 de março com a participação da turma do 12.º A, acompanhada pela diretora de turma, Sandra Alves. A sessão iniciou-se no auditório do Museu Francisco de Lacerda com uma ação de sensibilização sobre a importância das Reservas da Biosfera e a organização do turismo de natureza nos Açores, focando-se na conciliação entre preservação ambiental e desenvolvimento económico. Foi também apresentada uma breve formação sobre o PRIS – Plano de Rápida Intervenção e Socorro. Posteriormente, o grupo realizou um percurso de 1,5 km no Trilho das Fontes, que incluiu um simulacro de resgate em terreno acidentado, com o apoio da Corporação de Bombeiros da Calheta.</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88027209"/>
                  </a:ext>
                </a:extLst>
              </a:tr>
              <a:tr h="720000">
                <a:tc>
                  <a:txBody>
                    <a:bodyPr/>
                    <a:lstStyle/>
                    <a:p>
                      <a:pPr algn="ctr">
                        <a:lnSpc>
                          <a:spcPct val="107000"/>
                        </a:lnSpc>
                        <a:spcAft>
                          <a:spcPts val="0"/>
                        </a:spcAft>
                      </a:pPr>
                      <a:r>
                        <a:rPr lang="pt-PT" sz="1050" kern="100" dirty="0">
                          <a:solidFill>
                            <a:schemeClr val="tx1"/>
                          </a:solidFill>
                          <a:effectLst/>
                          <a:latin typeface="+mn-lt"/>
                          <a:ea typeface="Calibri"/>
                          <a:cs typeface="Times New Roman"/>
                        </a:rPr>
                        <a:t>Dia do </a:t>
                      </a:r>
                      <a:r>
                        <a:rPr lang="pt-PT" sz="1050" kern="100" dirty="0" err="1">
                          <a:solidFill>
                            <a:schemeClr val="tx1"/>
                          </a:solidFill>
                          <a:effectLst/>
                          <a:latin typeface="+mn-lt"/>
                          <a:ea typeface="Calibri"/>
                          <a:cs typeface="Times New Roman"/>
                        </a:rPr>
                        <a:t>Eco-Escolas</a:t>
                      </a:r>
                      <a:endParaRPr lang="pt-PT" sz="105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a:solidFill>
                            <a:schemeClr val="tx1"/>
                          </a:solidFill>
                          <a:effectLst/>
                          <a:latin typeface="+mn-lt"/>
                          <a:ea typeface="Calibri"/>
                          <a:cs typeface="Times New Roman"/>
                        </a:rPr>
                        <a:t>Toda a comunidade escolar</a:t>
                      </a: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Toda a comunidade escolar</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O Dia </a:t>
                      </a:r>
                      <a:r>
                        <a:rPr lang="pt-PT" sz="900" dirty="0" err="1">
                          <a:solidFill>
                            <a:schemeClr val="tx1"/>
                          </a:solidFill>
                          <a:effectLst/>
                          <a:latin typeface="+mn-lt"/>
                          <a:ea typeface="Times New Roman" panose="02020603050405020304" pitchFamily="18" charset="0"/>
                        </a:rPr>
                        <a:t>Eco-Escolas</a:t>
                      </a:r>
                      <a:r>
                        <a:rPr lang="pt-PT" sz="900" dirty="0">
                          <a:solidFill>
                            <a:schemeClr val="tx1"/>
                          </a:solidFill>
                          <a:effectLst/>
                          <a:latin typeface="+mn-lt"/>
                          <a:ea typeface="Times New Roman" panose="02020603050405020304" pitchFamily="18" charset="0"/>
                        </a:rPr>
                        <a:t> foi celebrado na escola com um conjunto de atividades de sensibilização ambiental, envolvendo alunos de diferentes níveis de ensino.</a:t>
                      </a:r>
                    </a:p>
                    <a:p>
                      <a:pPr algn="just">
                        <a:lnSpc>
                          <a:spcPct val="100000"/>
                        </a:lnSpc>
                        <a:spcAft>
                          <a:spcPts val="0"/>
                        </a:spcAft>
                      </a:pPr>
                      <a:r>
                        <a:rPr lang="pt-PT" sz="900" dirty="0">
                          <a:solidFill>
                            <a:schemeClr val="tx1"/>
                          </a:solidFill>
                          <a:effectLst/>
                          <a:latin typeface="+mn-lt"/>
                          <a:ea typeface="Times New Roman" panose="02020603050405020304" pitchFamily="18" charset="0"/>
                        </a:rPr>
                        <a:t>A iniciativa teve início com a atuação do Grupo </a:t>
                      </a:r>
                      <a:r>
                        <a:rPr lang="pt-PT" sz="900" dirty="0" err="1">
                          <a:solidFill>
                            <a:schemeClr val="tx1"/>
                          </a:solidFill>
                          <a:effectLst/>
                          <a:latin typeface="+mn-lt"/>
                          <a:ea typeface="Times New Roman" panose="02020603050405020304" pitchFamily="18" charset="0"/>
                        </a:rPr>
                        <a:t>Garrafombos</a:t>
                      </a:r>
                      <a:r>
                        <a:rPr lang="pt-PT" sz="900" dirty="0">
                          <a:solidFill>
                            <a:schemeClr val="tx1"/>
                          </a:solidFill>
                          <a:effectLst/>
                          <a:latin typeface="+mn-lt"/>
                          <a:ea typeface="Times New Roman" panose="02020603050405020304" pitchFamily="18" charset="0"/>
                        </a:rPr>
                        <a:t>, com o hastear da bandeira </a:t>
                      </a:r>
                      <a:r>
                        <a:rPr lang="pt-PT" sz="900" dirty="0" err="1">
                          <a:solidFill>
                            <a:schemeClr val="tx1"/>
                          </a:solidFill>
                          <a:effectLst/>
                          <a:latin typeface="+mn-lt"/>
                          <a:ea typeface="Times New Roman" panose="02020603050405020304" pitchFamily="18" charset="0"/>
                        </a:rPr>
                        <a:t>Eco-Escolas</a:t>
                      </a:r>
                      <a:r>
                        <a:rPr lang="pt-PT" sz="900" dirty="0">
                          <a:solidFill>
                            <a:schemeClr val="tx1"/>
                          </a:solidFill>
                          <a:effectLst/>
                          <a:latin typeface="+mn-lt"/>
                          <a:ea typeface="Times New Roman" panose="02020603050405020304" pitchFamily="18" charset="0"/>
                        </a:rPr>
                        <a:t>, num momento simbólico que destacou o compromisso da escola com a sustentabilidade e a educação ambiental.</a:t>
                      </a:r>
                    </a:p>
                    <a:p>
                      <a:pPr algn="just">
                        <a:lnSpc>
                          <a:spcPct val="100000"/>
                        </a:lnSpc>
                        <a:spcAft>
                          <a:spcPts val="0"/>
                        </a:spcAft>
                      </a:pPr>
                      <a:r>
                        <a:rPr lang="pt-PT" sz="900" dirty="0">
                          <a:solidFill>
                            <a:schemeClr val="tx1"/>
                          </a:solidFill>
                          <a:effectLst/>
                          <a:latin typeface="+mn-lt"/>
                          <a:ea typeface="Times New Roman" panose="02020603050405020304" pitchFamily="18" charset="0"/>
                        </a:rPr>
                        <a:t>(…)</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68375343"/>
                  </a:ext>
                </a:extLst>
              </a:tr>
            </a:tbl>
          </a:graphicData>
        </a:graphic>
      </p:graphicFrame>
    </p:spTree>
    <p:extLst>
      <p:ext uri="{BB962C8B-B14F-4D97-AF65-F5344CB8AC3E}">
        <p14:creationId xmlns:p14="http://schemas.microsoft.com/office/powerpoint/2010/main" val="3046539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61C7A49-4982-997A-0821-E82F6FE652F4}"/>
              </a:ext>
            </a:extLst>
          </p:cNvPr>
          <p:cNvPicPr>
            <a:picLocks noChangeAspect="1"/>
          </p:cNvPicPr>
          <p:nvPr/>
        </p:nvPicPr>
        <p:blipFill>
          <a:blip r:embed="rId2"/>
          <a:stretch>
            <a:fillRect/>
          </a:stretch>
        </p:blipFill>
        <p:spPr>
          <a:xfrm>
            <a:off x="6547931" y="-142010"/>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85657" y="676477"/>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43DDD960-4800-4C43-915D-30C0A5EA017D}"/>
              </a:ext>
            </a:extLst>
          </p:cNvPr>
          <p:cNvGraphicFramePr>
            <a:graphicFrameLocks noGrp="1"/>
          </p:cNvGraphicFramePr>
          <p:nvPr>
            <p:extLst>
              <p:ext uri="{D42A27DB-BD31-4B8C-83A1-F6EECF244321}">
                <p14:modId xmlns:p14="http://schemas.microsoft.com/office/powerpoint/2010/main" val="2768947743"/>
              </p:ext>
            </p:extLst>
          </p:nvPr>
        </p:nvGraphicFramePr>
        <p:xfrm>
          <a:off x="385657" y="1244950"/>
          <a:ext cx="9227470" cy="4934991"/>
        </p:xfrm>
        <a:graphic>
          <a:graphicData uri="http://schemas.openxmlformats.org/drawingml/2006/table">
            <a:tbl>
              <a:tblPr firstRow="1" firstCol="1" bandRow="1"/>
              <a:tblGrid>
                <a:gridCol w="1101237">
                  <a:extLst>
                    <a:ext uri="{9D8B030D-6E8A-4147-A177-3AD203B41FA5}">
                      <a16:colId xmlns:a16="http://schemas.microsoft.com/office/drawing/2014/main" val="2311843041"/>
                    </a:ext>
                  </a:extLst>
                </a:gridCol>
                <a:gridCol w="1313440">
                  <a:extLst>
                    <a:ext uri="{9D8B030D-6E8A-4147-A177-3AD203B41FA5}">
                      <a16:colId xmlns:a16="http://schemas.microsoft.com/office/drawing/2014/main" val="426588318"/>
                    </a:ext>
                  </a:extLst>
                </a:gridCol>
                <a:gridCol w="1132828">
                  <a:extLst>
                    <a:ext uri="{9D8B030D-6E8A-4147-A177-3AD203B41FA5}">
                      <a16:colId xmlns:a16="http://schemas.microsoft.com/office/drawing/2014/main" val="1337936179"/>
                    </a:ext>
                  </a:extLst>
                </a:gridCol>
                <a:gridCol w="1144697">
                  <a:extLst>
                    <a:ext uri="{9D8B030D-6E8A-4147-A177-3AD203B41FA5}">
                      <a16:colId xmlns:a16="http://schemas.microsoft.com/office/drawing/2014/main" val="3344179821"/>
                    </a:ext>
                  </a:extLst>
                </a:gridCol>
                <a:gridCol w="1044645">
                  <a:extLst>
                    <a:ext uri="{9D8B030D-6E8A-4147-A177-3AD203B41FA5}">
                      <a16:colId xmlns:a16="http://schemas.microsoft.com/office/drawing/2014/main" val="453627094"/>
                    </a:ext>
                  </a:extLst>
                </a:gridCol>
                <a:gridCol w="2401294">
                  <a:extLst>
                    <a:ext uri="{9D8B030D-6E8A-4147-A177-3AD203B41FA5}">
                      <a16:colId xmlns:a16="http://schemas.microsoft.com/office/drawing/2014/main" val="2132934279"/>
                    </a:ext>
                  </a:extLst>
                </a:gridCol>
                <a:gridCol w="1089329">
                  <a:extLst>
                    <a:ext uri="{9D8B030D-6E8A-4147-A177-3AD203B41FA5}">
                      <a16:colId xmlns:a16="http://schemas.microsoft.com/office/drawing/2014/main" val="902069963"/>
                    </a:ext>
                  </a:extLst>
                </a:gridCol>
              </a:tblGrid>
              <a:tr h="458266">
                <a:tc gridSpan="7">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 </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025298376"/>
                  </a:ext>
                </a:extLst>
              </a:tr>
              <a:tr h="189540">
                <a:tc rowSpan="2">
                  <a:txBody>
                    <a:bodyPr/>
                    <a:lstStyle/>
                    <a:p>
                      <a:pPr>
                        <a:lnSpc>
                          <a:spcPct val="107000"/>
                        </a:lnSpc>
                        <a:spcAft>
                          <a:spcPts val="0"/>
                        </a:spcAft>
                      </a:pPr>
                      <a:r>
                        <a:rPr lang="pt-PT" sz="1100" kern="100">
                          <a:solidFill>
                            <a:srgbClr val="FFFFFF"/>
                          </a:solidFill>
                          <a:effectLst/>
                          <a:latin typeface="+mn-lt"/>
                          <a:ea typeface="Calibri" panose="020F0502020204030204" pitchFamily="34" charset="0"/>
                          <a:cs typeface="Times New Roman" panose="02020603050405020304" pitchFamily="18" charset="0"/>
                        </a:rPr>
                        <a:t> </a:t>
                      </a:r>
                      <a:endParaRPr lang="pt-PT" sz="1100" kern="10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DEPARTAMENTO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ENVOLVIDOS</a:t>
                      </a:r>
                      <a:endParaRPr lang="pt-PT" sz="1100" kern="100" dirty="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888907904"/>
                  </a:ext>
                </a:extLst>
              </a:tr>
              <a:tr h="387856">
                <a:tc vMerge="1">
                  <a:txBody>
                    <a:bodyPr/>
                    <a:lstStyle/>
                    <a:p>
                      <a:endParaRPr lang="pt-PT"/>
                    </a:p>
                  </a:txBody>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322628588"/>
                  </a:ext>
                </a:extLst>
              </a:tr>
              <a:tr h="1159705">
                <a:tc rowSpan="4">
                  <a:txBody>
                    <a:bodyPr/>
                    <a:lstStyle/>
                    <a:p>
                      <a:pPr algn="ctr">
                        <a:lnSpc>
                          <a:spcPct val="107000"/>
                        </a:lnSpc>
                        <a:spcAft>
                          <a:spcPts val="0"/>
                        </a:spcAft>
                      </a:pPr>
                      <a:r>
                        <a:rPr lang="pt-PT" sz="1100" b="1" kern="100" dirty="0">
                          <a:solidFill>
                            <a:schemeClr val="tx1"/>
                          </a:solidFill>
                          <a:effectLst/>
                          <a:latin typeface="+mn-lt"/>
                          <a:ea typeface="Calibri" panose="020F0502020204030204" pitchFamily="34" charset="0"/>
                          <a:cs typeface="Times New Roman" panose="02020603050405020304" pitchFamily="18" charset="0"/>
                        </a:rPr>
                        <a:t>CEN</a:t>
                      </a: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Olimpíadas Portuguesas da Matemática</a:t>
                      </a: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5000"/>
                        </a:lnSpc>
                        <a:spcBef>
                          <a:spcPts val="0"/>
                        </a:spcBef>
                        <a:spcAft>
                          <a:spcPts val="0"/>
                        </a:spcAft>
                        <a:buClrTx/>
                        <a:buSzTx/>
                        <a:buFontTx/>
                        <a:buNone/>
                        <a:tabLst/>
                        <a:defRPr/>
                      </a:pPr>
                      <a:r>
                        <a:rPr lang="pt-PT" sz="1100" kern="1200" dirty="0">
                          <a:solidFill>
                            <a:schemeClr val="tx1"/>
                          </a:solidFill>
                          <a:effectLst/>
                          <a:latin typeface="+mn-lt"/>
                          <a:ea typeface="+mn-ea"/>
                          <a:cs typeface="+mn-cs"/>
                        </a:rPr>
                        <a:t>Para esta eliminatória tinham sido selecionados dois alunos, um da categoria Júnior e um da categoria B. Ambos participaram nesta eliminatória.</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134693181"/>
                  </a:ext>
                </a:extLst>
              </a:tr>
              <a:tr h="688891">
                <a:tc v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dirty="0">
                          <a:effectLst/>
                          <a:latin typeface="+mn-lt"/>
                          <a:ea typeface="Arial" panose="020B0604020202020204" pitchFamily="34" charset="0"/>
                        </a:rPr>
                        <a:t>Dia Internacional da Matemática</a:t>
                      </a:r>
                      <a:endParaRPr lang="pt-PT" sz="1100" b="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0"/>
                        </a:spcAft>
                      </a:pPr>
                      <a:endParaRPr lang="pt-PT" sz="1100" kern="1200" dirty="0">
                        <a:solidFill>
                          <a:schemeClr val="tx1"/>
                        </a:solidFill>
                        <a:effectLst/>
                        <a:highlight>
                          <a:srgbClr val="00FF00"/>
                        </a:highlight>
                        <a:latin typeface="+mn-lt"/>
                        <a:ea typeface="+mn-ea"/>
                        <a:cs typeface="+mn-cs"/>
                      </a:endParaRPr>
                    </a:p>
                    <a:p>
                      <a:pPr algn="just">
                        <a:lnSpc>
                          <a:spcPct val="105000"/>
                        </a:lnSpc>
                        <a:spcAft>
                          <a:spcPts val="0"/>
                        </a:spcAft>
                      </a:pPr>
                      <a:r>
                        <a:rPr lang="pt-PT" sz="1100" kern="1200" dirty="0">
                          <a:solidFill>
                            <a:schemeClr val="tx1"/>
                          </a:solidFill>
                          <a:effectLst/>
                          <a:latin typeface="+mn-lt"/>
                          <a:ea typeface="+mn-ea"/>
                          <a:cs typeface="+mn-cs"/>
                        </a:rPr>
                        <a:t>Pré-Escolar e do 1º ciclo</a:t>
                      </a:r>
                    </a:p>
                    <a:p>
                      <a:pPr algn="just">
                        <a:lnSpc>
                          <a:spcPct val="105000"/>
                        </a:lnSpc>
                        <a:spcAft>
                          <a:spcPts val="0"/>
                        </a:spcAft>
                      </a:pPr>
                      <a:r>
                        <a:rPr lang="pt-PT" sz="1100" kern="1200" dirty="0">
                          <a:solidFill>
                            <a:schemeClr val="tx1"/>
                          </a:solidFill>
                          <a:effectLst/>
                          <a:latin typeface="+mn-lt"/>
                          <a:ea typeface="+mn-ea"/>
                          <a:cs typeface="+mn-cs"/>
                        </a:rPr>
                        <a:t>Toda a comunidade escolar</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310052624"/>
                  </a:ext>
                </a:extLst>
              </a:tr>
              <a:tr h="387856">
                <a:tc v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b="0" kern="100" dirty="0">
                          <a:solidFill>
                            <a:schemeClr val="tx1"/>
                          </a:solidFill>
                          <a:effectLst/>
                          <a:latin typeface="+mn-lt"/>
                          <a:ea typeface="Calibri" panose="020F0502020204030204" pitchFamily="34" charset="0"/>
                          <a:cs typeface="Times New Roman" panose="02020603050405020304" pitchFamily="18" charset="0"/>
                        </a:rPr>
                        <a:t>Canguru Matemático </a:t>
                      </a:r>
                    </a:p>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r>
                        <a:rPr lang="pt-PT" sz="1100" b="1" kern="1200" dirty="0">
                          <a:solidFill>
                            <a:schemeClr val="tx1"/>
                          </a:solidFill>
                          <a:effectLst/>
                          <a:latin typeface="+mn-lt"/>
                          <a:ea typeface="+mn-ea"/>
                          <a:cs typeface="+mn-cs"/>
                        </a:rPr>
                        <a:t>(2.º ano):</a:t>
                      </a:r>
                      <a:r>
                        <a:rPr lang="pt-PT" sz="1100" kern="1200" dirty="0">
                          <a:solidFill>
                            <a:schemeClr val="tx1"/>
                          </a:solidFill>
                          <a:effectLst/>
                          <a:latin typeface="+mn-lt"/>
                          <a:ea typeface="+mn-ea"/>
                          <a:cs typeface="+mn-cs"/>
                        </a:rPr>
                        <a:t> 12 alunos</a:t>
                      </a:r>
                    </a:p>
                    <a:p>
                      <a:pPr lvl="0"/>
                      <a:r>
                        <a:rPr lang="pt-PT" sz="1100" b="1" kern="1200" dirty="0">
                          <a:solidFill>
                            <a:schemeClr val="tx1"/>
                          </a:solidFill>
                          <a:effectLst/>
                          <a:latin typeface="+mn-lt"/>
                          <a:ea typeface="+mn-ea"/>
                          <a:cs typeface="+mn-cs"/>
                        </a:rPr>
                        <a:t>(3.º ano):</a:t>
                      </a:r>
                      <a:r>
                        <a:rPr lang="pt-PT" sz="1100" kern="1200" dirty="0">
                          <a:solidFill>
                            <a:schemeClr val="tx1"/>
                          </a:solidFill>
                          <a:effectLst/>
                          <a:latin typeface="+mn-lt"/>
                          <a:ea typeface="+mn-ea"/>
                          <a:cs typeface="+mn-cs"/>
                        </a:rPr>
                        <a:t> 19 alunos</a:t>
                      </a:r>
                    </a:p>
                    <a:p>
                      <a:pPr lvl="0"/>
                      <a:r>
                        <a:rPr lang="pt-PT" sz="1100" b="1" kern="1200" dirty="0">
                          <a:solidFill>
                            <a:schemeClr val="tx1"/>
                          </a:solidFill>
                          <a:effectLst/>
                          <a:latin typeface="+mn-lt"/>
                          <a:ea typeface="+mn-ea"/>
                          <a:cs typeface="+mn-cs"/>
                        </a:rPr>
                        <a:t>(4.º ano):</a:t>
                      </a:r>
                      <a:r>
                        <a:rPr lang="pt-PT" sz="1100" kern="1200" dirty="0">
                          <a:solidFill>
                            <a:schemeClr val="tx1"/>
                          </a:solidFill>
                          <a:effectLst/>
                          <a:latin typeface="+mn-lt"/>
                          <a:ea typeface="+mn-ea"/>
                          <a:cs typeface="+mn-cs"/>
                        </a:rPr>
                        <a:t> 23 alunos</a:t>
                      </a:r>
                    </a:p>
                    <a:p>
                      <a:pPr lvl="0"/>
                      <a:r>
                        <a:rPr lang="pt-PT" sz="1100" b="1" kern="1200" dirty="0">
                          <a:solidFill>
                            <a:schemeClr val="tx1"/>
                          </a:solidFill>
                          <a:effectLst/>
                          <a:latin typeface="+mn-lt"/>
                          <a:ea typeface="+mn-ea"/>
                          <a:cs typeface="+mn-cs"/>
                        </a:rPr>
                        <a:t>(5.º e 6.º anos):</a:t>
                      </a:r>
                      <a:r>
                        <a:rPr lang="pt-PT" sz="1100" kern="1200" dirty="0">
                          <a:solidFill>
                            <a:schemeClr val="tx1"/>
                          </a:solidFill>
                          <a:effectLst/>
                          <a:latin typeface="+mn-lt"/>
                          <a:ea typeface="+mn-ea"/>
                          <a:cs typeface="+mn-cs"/>
                        </a:rPr>
                        <a:t> 17 alunos</a:t>
                      </a:r>
                    </a:p>
                    <a:p>
                      <a:pPr lvl="0"/>
                      <a:r>
                        <a:rPr lang="pt-PT" sz="1100" b="1" kern="1200" dirty="0">
                          <a:solidFill>
                            <a:schemeClr val="tx1"/>
                          </a:solidFill>
                          <a:effectLst/>
                          <a:latin typeface="+mn-lt"/>
                          <a:ea typeface="+mn-ea"/>
                          <a:cs typeface="+mn-cs"/>
                        </a:rPr>
                        <a:t> (7.º e 8.º anos):</a:t>
                      </a:r>
                      <a:r>
                        <a:rPr lang="pt-PT" sz="1100" kern="1200" dirty="0">
                          <a:solidFill>
                            <a:schemeClr val="tx1"/>
                          </a:solidFill>
                          <a:effectLst/>
                          <a:latin typeface="+mn-lt"/>
                          <a:ea typeface="+mn-ea"/>
                          <a:cs typeface="+mn-cs"/>
                        </a:rPr>
                        <a:t> 5 alunos</a:t>
                      </a:r>
                    </a:p>
                    <a:p>
                      <a:pPr lvl="0"/>
                      <a:r>
                        <a:rPr lang="pt-PT" sz="1100" b="1" kern="1200" dirty="0">
                          <a:solidFill>
                            <a:schemeClr val="tx1"/>
                          </a:solidFill>
                          <a:effectLst/>
                          <a:latin typeface="+mn-lt"/>
                          <a:ea typeface="+mn-ea"/>
                          <a:cs typeface="+mn-cs"/>
                        </a:rPr>
                        <a:t> (9.º ano):</a:t>
                      </a:r>
                      <a:r>
                        <a:rPr lang="pt-PT" sz="1100" kern="1200" dirty="0">
                          <a:solidFill>
                            <a:schemeClr val="tx1"/>
                          </a:solidFill>
                          <a:effectLst/>
                          <a:latin typeface="+mn-lt"/>
                          <a:ea typeface="+mn-ea"/>
                          <a:cs typeface="+mn-cs"/>
                        </a:rPr>
                        <a:t> 2 alunos</a:t>
                      </a:r>
                    </a:p>
                    <a:p>
                      <a:pPr lvl="0"/>
                      <a:r>
                        <a:rPr lang="pt-PT" sz="1100" b="1" kern="1200" dirty="0">
                          <a:solidFill>
                            <a:schemeClr val="tx1"/>
                          </a:solidFill>
                          <a:effectLst/>
                          <a:latin typeface="+mn-lt"/>
                          <a:ea typeface="+mn-ea"/>
                          <a:cs typeface="+mn-cs"/>
                        </a:rPr>
                        <a:t> (10.º e 11.º anos):</a:t>
                      </a:r>
                      <a:r>
                        <a:rPr lang="pt-PT" sz="1100" kern="1200" dirty="0">
                          <a:solidFill>
                            <a:schemeClr val="tx1"/>
                          </a:solidFill>
                          <a:effectLst/>
                          <a:latin typeface="+mn-lt"/>
                          <a:ea typeface="+mn-ea"/>
                          <a:cs typeface="+mn-cs"/>
                        </a:rPr>
                        <a:t> 8 alunos</a:t>
                      </a:r>
                    </a:p>
                    <a:p>
                      <a:pPr lvl="0"/>
                      <a:r>
                        <a:rPr lang="pt-PT" sz="1100" b="1" kern="1200" dirty="0">
                          <a:solidFill>
                            <a:schemeClr val="tx1"/>
                          </a:solidFill>
                          <a:effectLst/>
                          <a:latin typeface="+mn-lt"/>
                          <a:ea typeface="+mn-ea"/>
                          <a:cs typeface="+mn-cs"/>
                        </a:rPr>
                        <a:t> (12.º ano):</a:t>
                      </a:r>
                      <a:r>
                        <a:rPr lang="pt-PT" sz="1100" kern="1200" dirty="0">
                          <a:solidFill>
                            <a:schemeClr val="tx1"/>
                          </a:solidFill>
                          <a:effectLst/>
                          <a:latin typeface="+mn-lt"/>
                          <a:ea typeface="+mn-ea"/>
                          <a:cs typeface="+mn-cs"/>
                        </a:rPr>
                        <a:t> 1 aluno</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Bom</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78101872"/>
                  </a:ext>
                </a:extLst>
              </a:tr>
              <a:tr h="401264">
                <a:tc v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Atividade - Comemorações do Dia da Ciência - “Sentir a Ciência”</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5000"/>
                        </a:lnSpc>
                        <a:spcBef>
                          <a:spcPts val="0"/>
                        </a:spcBef>
                        <a:spcAft>
                          <a:spcPts val="0"/>
                        </a:spcAft>
                        <a:buClrTx/>
                        <a:buSzTx/>
                        <a:buFontTx/>
                        <a:buNone/>
                        <a:tabLst/>
                        <a:defRPr/>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5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12.ºano e alguns alunos do 7.ºano</a:t>
                      </a:r>
                    </a:p>
                    <a:p>
                      <a:pPr algn="just">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44178486"/>
                  </a:ext>
                </a:extLst>
              </a:tr>
            </a:tbl>
          </a:graphicData>
        </a:graphic>
      </p:graphicFrame>
    </p:spTree>
    <p:extLst>
      <p:ext uri="{BB962C8B-B14F-4D97-AF65-F5344CB8AC3E}">
        <p14:creationId xmlns:p14="http://schemas.microsoft.com/office/powerpoint/2010/main" val="2647420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C89977-1928-B3A2-89F7-B878CC011EF5}"/>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F5CCAFDC-5843-86B5-2E42-F58CD718A235}"/>
              </a:ext>
            </a:extLst>
          </p:cNvPr>
          <p:cNvPicPr>
            <a:picLocks noChangeAspect="1"/>
          </p:cNvPicPr>
          <p:nvPr/>
        </p:nvPicPr>
        <p:blipFill>
          <a:blip r:embed="rId2"/>
          <a:stretch>
            <a:fillRect/>
          </a:stretch>
        </p:blipFill>
        <p:spPr>
          <a:xfrm>
            <a:off x="6547931" y="-142010"/>
            <a:ext cx="3359187" cy="2773920"/>
          </a:xfrm>
          <a:prstGeom prst="rect">
            <a:avLst/>
          </a:prstGeom>
        </p:spPr>
      </p:pic>
      <p:sp>
        <p:nvSpPr>
          <p:cNvPr id="18" name="CaixaDeTexto 17">
            <a:extLst>
              <a:ext uri="{FF2B5EF4-FFF2-40B4-BE49-F238E27FC236}">
                <a16:creationId xmlns:a16="http://schemas.microsoft.com/office/drawing/2014/main" id="{7C59FC4E-03B2-F9F9-F719-8FF29F6ECED2}"/>
              </a:ext>
            </a:extLst>
          </p:cNvPr>
          <p:cNvSpPr txBox="1"/>
          <p:nvPr/>
        </p:nvSpPr>
        <p:spPr>
          <a:xfrm>
            <a:off x="385657" y="676477"/>
            <a:ext cx="4175710"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2.4	Plano Anual de Atividades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2" name="Tabela 1">
            <a:extLst>
              <a:ext uri="{FF2B5EF4-FFF2-40B4-BE49-F238E27FC236}">
                <a16:creationId xmlns:a16="http://schemas.microsoft.com/office/drawing/2014/main" id="{CCBAF0E6-A94A-3C2D-61F3-C62D5CF50EF3}"/>
              </a:ext>
            </a:extLst>
          </p:cNvPr>
          <p:cNvGraphicFramePr>
            <a:graphicFrameLocks noGrp="1"/>
          </p:cNvGraphicFramePr>
          <p:nvPr>
            <p:extLst>
              <p:ext uri="{D42A27DB-BD31-4B8C-83A1-F6EECF244321}">
                <p14:modId xmlns:p14="http://schemas.microsoft.com/office/powerpoint/2010/main" val="1121984956"/>
              </p:ext>
            </p:extLst>
          </p:nvPr>
        </p:nvGraphicFramePr>
        <p:xfrm>
          <a:off x="385657" y="1244950"/>
          <a:ext cx="8543925" cy="2078459"/>
        </p:xfrm>
        <a:graphic>
          <a:graphicData uri="http://schemas.openxmlformats.org/drawingml/2006/table">
            <a:tbl>
              <a:tblPr firstRow="1" firstCol="1" bandRow="1"/>
              <a:tblGrid>
                <a:gridCol w="1177736">
                  <a:extLst>
                    <a:ext uri="{9D8B030D-6E8A-4147-A177-3AD203B41FA5}">
                      <a16:colId xmlns:a16="http://schemas.microsoft.com/office/drawing/2014/main" val="2311843041"/>
                    </a:ext>
                  </a:extLst>
                </a:gridCol>
                <a:gridCol w="1058069">
                  <a:extLst>
                    <a:ext uri="{9D8B030D-6E8A-4147-A177-3AD203B41FA5}">
                      <a16:colId xmlns:a16="http://schemas.microsoft.com/office/drawing/2014/main" val="426588318"/>
                    </a:ext>
                  </a:extLst>
                </a:gridCol>
                <a:gridCol w="1048911">
                  <a:extLst>
                    <a:ext uri="{9D8B030D-6E8A-4147-A177-3AD203B41FA5}">
                      <a16:colId xmlns:a16="http://schemas.microsoft.com/office/drawing/2014/main" val="1337936179"/>
                    </a:ext>
                  </a:extLst>
                </a:gridCol>
                <a:gridCol w="1059901">
                  <a:extLst>
                    <a:ext uri="{9D8B030D-6E8A-4147-A177-3AD203B41FA5}">
                      <a16:colId xmlns:a16="http://schemas.microsoft.com/office/drawing/2014/main" val="3344179821"/>
                    </a:ext>
                  </a:extLst>
                </a:gridCol>
                <a:gridCol w="1304728">
                  <a:extLst>
                    <a:ext uri="{9D8B030D-6E8A-4147-A177-3AD203B41FA5}">
                      <a16:colId xmlns:a16="http://schemas.microsoft.com/office/drawing/2014/main" val="453627094"/>
                    </a:ext>
                  </a:extLst>
                </a:gridCol>
                <a:gridCol w="1288244">
                  <a:extLst>
                    <a:ext uri="{9D8B030D-6E8A-4147-A177-3AD203B41FA5}">
                      <a16:colId xmlns:a16="http://schemas.microsoft.com/office/drawing/2014/main" val="2132934279"/>
                    </a:ext>
                  </a:extLst>
                </a:gridCol>
                <a:gridCol w="1606336">
                  <a:extLst>
                    <a:ext uri="{9D8B030D-6E8A-4147-A177-3AD203B41FA5}">
                      <a16:colId xmlns:a16="http://schemas.microsoft.com/office/drawing/2014/main" val="902069963"/>
                    </a:ext>
                  </a:extLst>
                </a:gridCol>
              </a:tblGrid>
              <a:tr h="458266">
                <a:tc gridSpan="7">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 </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025298376"/>
                  </a:ext>
                </a:extLst>
              </a:tr>
              <a:tr h="189540">
                <a:tc rowSpan="2">
                  <a:txBody>
                    <a:bodyPr/>
                    <a:lstStyle/>
                    <a:p>
                      <a:pPr>
                        <a:lnSpc>
                          <a:spcPct val="107000"/>
                        </a:lnSpc>
                        <a:spcAft>
                          <a:spcPts val="0"/>
                        </a:spcAft>
                      </a:pPr>
                      <a:r>
                        <a:rPr lang="pt-PT" sz="1100" kern="100">
                          <a:solidFill>
                            <a:srgbClr val="FFFFFF"/>
                          </a:solidFill>
                          <a:effectLst/>
                          <a:latin typeface="+mn-lt"/>
                          <a:ea typeface="Calibri" panose="020F0502020204030204" pitchFamily="34" charset="0"/>
                          <a:cs typeface="Times New Roman" panose="02020603050405020304" pitchFamily="18" charset="0"/>
                        </a:rPr>
                        <a:t> </a:t>
                      </a:r>
                      <a:endParaRPr lang="pt-PT" sz="1100" kern="10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DEPARTAMENTO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888907904"/>
                  </a:ext>
                </a:extLst>
              </a:tr>
              <a:tr h="387856">
                <a:tc vMerge="1">
                  <a:txBody>
                    <a:bodyPr/>
                    <a:lstStyle/>
                    <a:p>
                      <a:endParaRPr lang="pt-PT"/>
                    </a:p>
                  </a:txBody>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REALIZADAS</a:t>
                      </a:r>
                    </a:p>
                    <a:p>
                      <a:pPr algn="ctr">
                        <a:lnSpc>
                          <a:spcPct val="107000"/>
                        </a:lnSpc>
                        <a:spcAft>
                          <a:spcPts val="0"/>
                        </a:spcAft>
                      </a:pPr>
                      <a:endParaRPr lang="pt-PT" sz="1100" b="1" kern="100" dirty="0">
                        <a:solidFill>
                          <a:srgbClr val="FFFFFF"/>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322628588"/>
                  </a:ext>
                </a:extLst>
              </a:tr>
              <a:tr h="512572">
                <a:tc rowSpan="2">
                  <a:txBody>
                    <a:bodyPr/>
                    <a:lstStyle/>
                    <a:p>
                      <a:pPr algn="ctr">
                        <a:lnSpc>
                          <a:spcPct val="107000"/>
                        </a:lnSpc>
                        <a:spcAft>
                          <a:spcPts val="0"/>
                        </a:spcAft>
                      </a:pPr>
                      <a:r>
                        <a:rPr lang="pt-PT" sz="1100" b="1" kern="100" dirty="0">
                          <a:solidFill>
                            <a:schemeClr val="tx1"/>
                          </a:solidFill>
                          <a:effectLst/>
                          <a:latin typeface="+mn-lt"/>
                          <a:ea typeface="Calibri" panose="020F0502020204030204" pitchFamily="34" charset="0"/>
                          <a:cs typeface="Times New Roman" panose="02020603050405020304" pitchFamily="18" charset="0"/>
                        </a:rPr>
                        <a:t>CEN</a:t>
                      </a: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p>
                      <a:pPr algn="ctr">
                        <a:lnSpc>
                          <a:spcPct val="107000"/>
                        </a:lnSpc>
                        <a:spcAft>
                          <a:spcPts val="0"/>
                        </a:spcAft>
                      </a:pPr>
                      <a:endParaRPr lang="pt-PT" sz="1100" kern="100" dirty="0">
                        <a:solidFill>
                          <a:schemeClr val="tx1"/>
                        </a:solidFill>
                        <a:effectLst/>
                        <a:latin typeface="+mn-lt"/>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b="0" kern="100" dirty="0">
                          <a:solidFill>
                            <a:schemeClr val="tx1"/>
                          </a:solidFill>
                          <a:effectLst/>
                          <a:latin typeface="+mn-lt"/>
                          <a:ea typeface="Calibri" panose="020F0502020204030204" pitchFamily="34" charset="0"/>
                          <a:cs typeface="Times New Roman" panose="02020603050405020304" pitchFamily="18" charset="0"/>
                        </a:rPr>
                        <a:t>Atividade - Astro Ovo </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5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80 alunos</a:t>
                      </a:r>
                    </a:p>
                    <a:p>
                      <a:pPr algn="just">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134693181"/>
                  </a:ext>
                </a:extLst>
              </a:tr>
              <a:tr h="414639">
                <a:tc v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b="0" kern="100" dirty="0">
                          <a:solidFill>
                            <a:schemeClr val="tx1"/>
                          </a:solidFill>
                          <a:effectLst/>
                          <a:latin typeface="+mn-lt"/>
                          <a:ea typeface="Calibri" panose="020F0502020204030204" pitchFamily="34" charset="0"/>
                          <a:cs typeface="Times New Roman" panose="02020603050405020304" pitchFamily="18" charset="0"/>
                        </a:rPr>
                        <a:t>Olimpíadas da Astronomia</a:t>
                      </a:r>
                    </a:p>
                    <a:p>
                      <a:pPr algn="ctr">
                        <a:lnSpc>
                          <a:spcPct val="107000"/>
                        </a:lnSpc>
                        <a:spcAft>
                          <a:spcPts val="0"/>
                        </a:spcAft>
                      </a:pPr>
                      <a:endParaRPr lang="pt-PT" sz="1100" b="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5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3 alunos do 12º</a:t>
                      </a:r>
                    </a:p>
                    <a:p>
                      <a:pPr algn="just">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310052624"/>
                  </a:ext>
                </a:extLst>
              </a:tr>
            </a:tbl>
          </a:graphicData>
        </a:graphic>
      </p:graphicFrame>
    </p:spTree>
    <p:extLst>
      <p:ext uri="{BB962C8B-B14F-4D97-AF65-F5344CB8AC3E}">
        <p14:creationId xmlns:p14="http://schemas.microsoft.com/office/powerpoint/2010/main" val="3460901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9A687-424A-DBAA-D7BD-C4E1E0FFB75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3C9863A3-7C4D-FEBD-8BCA-4A63499EC7D4}"/>
              </a:ext>
            </a:extLst>
          </p:cNvPr>
          <p:cNvPicPr>
            <a:picLocks noChangeAspect="1"/>
          </p:cNvPicPr>
          <p:nvPr/>
        </p:nvPicPr>
        <p:blipFill>
          <a:blip r:embed="rId2"/>
          <a:stretch>
            <a:fillRect/>
          </a:stretch>
        </p:blipFill>
        <p:spPr>
          <a:xfrm>
            <a:off x="6777790" y="3406"/>
            <a:ext cx="3359187" cy="2773920"/>
          </a:xfrm>
          <a:prstGeom prst="rect">
            <a:avLst/>
          </a:prstGeom>
        </p:spPr>
      </p:pic>
      <p:sp>
        <p:nvSpPr>
          <p:cNvPr id="18" name="CaixaDeTexto 17">
            <a:extLst>
              <a:ext uri="{FF2B5EF4-FFF2-40B4-BE49-F238E27FC236}">
                <a16:creationId xmlns:a16="http://schemas.microsoft.com/office/drawing/2014/main" id="{F323CB07-B94A-0141-D973-5EA9818B590E}"/>
              </a:ext>
            </a:extLst>
          </p:cNvPr>
          <p:cNvSpPr txBox="1"/>
          <p:nvPr/>
        </p:nvSpPr>
        <p:spPr>
          <a:xfrm>
            <a:off x="384879" y="606916"/>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046115D9-1F7A-ECFA-0C4B-A352ECD2FBE9}"/>
              </a:ext>
            </a:extLst>
          </p:cNvPr>
          <p:cNvGraphicFramePr>
            <a:graphicFrameLocks noGrp="1"/>
          </p:cNvGraphicFramePr>
          <p:nvPr>
            <p:extLst>
              <p:ext uri="{D42A27DB-BD31-4B8C-83A1-F6EECF244321}">
                <p14:modId xmlns:p14="http://schemas.microsoft.com/office/powerpoint/2010/main" val="1788582852"/>
              </p:ext>
            </p:extLst>
          </p:nvPr>
        </p:nvGraphicFramePr>
        <p:xfrm>
          <a:off x="507248" y="2392553"/>
          <a:ext cx="8543925" cy="3186447"/>
        </p:xfrm>
        <a:graphic>
          <a:graphicData uri="http://schemas.openxmlformats.org/drawingml/2006/table">
            <a:tbl>
              <a:tblPr firstRow="1" firstCol="1" bandRow="1"/>
              <a:tblGrid>
                <a:gridCol w="1177736">
                  <a:extLst>
                    <a:ext uri="{9D8B030D-6E8A-4147-A177-3AD203B41FA5}">
                      <a16:colId xmlns:a16="http://schemas.microsoft.com/office/drawing/2014/main" val="2284195357"/>
                    </a:ext>
                  </a:extLst>
                </a:gridCol>
                <a:gridCol w="1058069">
                  <a:extLst>
                    <a:ext uri="{9D8B030D-6E8A-4147-A177-3AD203B41FA5}">
                      <a16:colId xmlns:a16="http://schemas.microsoft.com/office/drawing/2014/main" val="4103825156"/>
                    </a:ext>
                  </a:extLst>
                </a:gridCol>
                <a:gridCol w="1048911">
                  <a:extLst>
                    <a:ext uri="{9D8B030D-6E8A-4147-A177-3AD203B41FA5}">
                      <a16:colId xmlns:a16="http://schemas.microsoft.com/office/drawing/2014/main" val="934166895"/>
                    </a:ext>
                  </a:extLst>
                </a:gridCol>
                <a:gridCol w="1059901">
                  <a:extLst>
                    <a:ext uri="{9D8B030D-6E8A-4147-A177-3AD203B41FA5}">
                      <a16:colId xmlns:a16="http://schemas.microsoft.com/office/drawing/2014/main" val="1669517660"/>
                    </a:ext>
                  </a:extLst>
                </a:gridCol>
                <a:gridCol w="1304728">
                  <a:extLst>
                    <a:ext uri="{9D8B030D-6E8A-4147-A177-3AD203B41FA5}">
                      <a16:colId xmlns:a16="http://schemas.microsoft.com/office/drawing/2014/main" val="1525311535"/>
                    </a:ext>
                  </a:extLst>
                </a:gridCol>
                <a:gridCol w="1288244">
                  <a:extLst>
                    <a:ext uri="{9D8B030D-6E8A-4147-A177-3AD203B41FA5}">
                      <a16:colId xmlns:a16="http://schemas.microsoft.com/office/drawing/2014/main" val="3684666478"/>
                    </a:ext>
                  </a:extLst>
                </a:gridCol>
                <a:gridCol w="1606336">
                  <a:extLst>
                    <a:ext uri="{9D8B030D-6E8A-4147-A177-3AD203B41FA5}">
                      <a16:colId xmlns:a16="http://schemas.microsoft.com/office/drawing/2014/main" val="3248922436"/>
                    </a:ext>
                  </a:extLst>
                </a:gridCol>
              </a:tblGrid>
              <a:tr h="357019">
                <a:tc gridSpan="7">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438403757"/>
                  </a:ext>
                </a:extLst>
              </a:tr>
              <a:tr h="152836">
                <a:tc rowSpan="2">
                  <a:txBody>
                    <a:bodyPr/>
                    <a:lstStyle/>
                    <a:p>
                      <a:endParaRPr lang="pt-PT"/>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a:cs typeface="Times New Roman"/>
                        </a:rPr>
                        <a:t>ENVOLVIDOS</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926325735"/>
                  </a:ext>
                </a:extLst>
              </a:tr>
              <a:tr h="302165">
                <a:tc vMerge="1">
                  <a:txBody>
                    <a:bodyPr/>
                    <a:lstStyle/>
                    <a:p>
                      <a:endParaRPr lang="pt-PT"/>
                    </a:p>
                  </a:txBody>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REALIZADAS</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274686464"/>
                  </a:ext>
                </a:extLst>
              </a:tr>
              <a:tr h="623142">
                <a:tc rowSpan="3">
                  <a:txBody>
                    <a:bodyPr/>
                    <a:lstStyle/>
                    <a:p>
                      <a:r>
                        <a:rPr lang="pt-PT" sz="1100" dirty="0"/>
                        <a:t>D. Pré Escolar, 1º ciclo e Educação Especial</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1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Carnaval</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800"/>
                        </a:spcAft>
                        <a:buNone/>
                      </a:pPr>
                      <a:r>
                        <a:rPr lang="pt-PT" sz="1000" kern="100" dirty="0">
                          <a:solidFill>
                            <a:schemeClr val="tx1"/>
                          </a:solidFill>
                          <a:effectLst/>
                          <a:latin typeface="+mn-lt"/>
                          <a:ea typeface="Calibri"/>
                          <a:cs typeface="Times New Roman"/>
                        </a:rPr>
                        <a:t>Alunos do pré-escolar e 1º ciclo</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b="0" i="0" u="none" strike="noStrike" kern="100" noProof="0" dirty="0">
                          <a:solidFill>
                            <a:schemeClr val="tx1"/>
                          </a:solidFill>
                          <a:effectLst/>
                          <a:latin typeface="Calibri"/>
                        </a:rPr>
                        <a:t>120</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07530837"/>
                  </a:ext>
                </a:extLst>
              </a:tr>
              <a:tr h="623142">
                <a:tc vMerge="1">
                  <a:txBody>
                    <a:bodyPr/>
                    <a:lstStyle/>
                    <a:p>
                      <a:pPr>
                        <a:lnSpc>
                          <a:spcPct val="107000"/>
                        </a:lnSpc>
                        <a:spcAft>
                          <a:spcPts val="0"/>
                        </a:spcAft>
                      </a:pP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Dia Mundial da Água</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endParaRPr kumimoji="0" lang="pt-PT" sz="1000" b="0" i="0" u="none" strike="noStrike" kern="100" cap="none" spc="0" normalizeH="0" baseline="0" noProof="0" dirty="0">
                        <a:ln>
                          <a:noFill/>
                        </a:ln>
                        <a:solidFill>
                          <a:prstClr val="black"/>
                        </a:solidFill>
                        <a:effectLst/>
                        <a:uLnTx/>
                        <a:uFillTx/>
                        <a:latin typeface="+mn-lt"/>
                        <a:ea typeface="Calibri"/>
                        <a:cs typeface="Times New Roman"/>
                      </a:endParaRPr>
                    </a:p>
                    <a:p>
                      <a:pPr marL="0" marR="0" lvl="0" indent="0" algn="ctr" defTabSz="914400" rtl="0" eaLnBrk="1" fontAlgn="auto" latinLnBrk="0" hangingPunct="1">
                        <a:lnSpc>
                          <a:spcPct val="105000"/>
                        </a:lnSpc>
                        <a:spcBef>
                          <a:spcPts val="0"/>
                        </a:spcBef>
                        <a:spcAft>
                          <a:spcPts val="800"/>
                        </a:spcAft>
                        <a:buClrTx/>
                        <a:buSzTx/>
                        <a:buFontTx/>
                        <a:buNone/>
                        <a:tabLst/>
                        <a:defRPr/>
                      </a:pPr>
                      <a:r>
                        <a:rPr kumimoji="0" lang="pt-PT" sz="1000" b="0" i="0" u="none" strike="noStrike" kern="100" cap="none" spc="0" normalizeH="0" baseline="0" noProof="0" dirty="0">
                          <a:ln>
                            <a:noFill/>
                          </a:ln>
                          <a:solidFill>
                            <a:prstClr val="black"/>
                          </a:solidFill>
                          <a:effectLst/>
                          <a:uLnTx/>
                          <a:uFillTx/>
                          <a:latin typeface="+mn-lt"/>
                          <a:ea typeface="Calibri"/>
                          <a:cs typeface="Times New Roman"/>
                        </a:rPr>
                        <a:t>Alunos do pré-escolar e 2,3,4,anos </a:t>
                      </a:r>
                    </a:p>
                    <a:p>
                      <a:pPr lvl="0" algn="just">
                        <a:lnSpc>
                          <a:spcPct val="105000"/>
                        </a:lnSpc>
                        <a:spcAft>
                          <a:spcPts val="800"/>
                        </a:spcAft>
                        <a:buNone/>
                      </a:pPr>
                      <a:endParaRPr lang="pt-PT" dirty="0"/>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dirty="0"/>
                        <a:t>76</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a:cs typeface="Times New Roman"/>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092304627"/>
                  </a:ext>
                </a:extLst>
              </a:tr>
              <a:tr h="623142">
                <a:tc vMerge="1">
                  <a:txBody>
                    <a:bodyPr/>
                    <a:lstStyle/>
                    <a:p>
                      <a:pPr>
                        <a:lnSpc>
                          <a:spcPct val="107000"/>
                        </a:lnSpc>
                        <a:spcAft>
                          <a:spcPts val="0"/>
                        </a:spcAft>
                      </a:pP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Páscoa</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just">
                        <a:lnSpc>
                          <a:spcPct val="105000"/>
                        </a:lnSpc>
                        <a:spcAft>
                          <a:spcPts val="800"/>
                        </a:spcAft>
                        <a:buNone/>
                      </a:pPr>
                      <a:r>
                        <a:rPr kumimoji="0" lang="pt-PT" sz="1000" b="0" i="0" u="none" strike="noStrike" kern="100" cap="none" spc="0" normalizeH="0" baseline="0" dirty="0">
                          <a:ln>
                            <a:noFill/>
                          </a:ln>
                          <a:solidFill>
                            <a:prstClr val="black"/>
                          </a:solidFill>
                          <a:effectLst/>
                          <a:uLnTx/>
                          <a:uFillTx/>
                          <a:latin typeface="+mn-lt"/>
                          <a:ea typeface="Calibri"/>
                          <a:cs typeface="Times New Roman"/>
                        </a:rPr>
                        <a:t>Alunos do pré-escolar e 1º ciclo</a:t>
                      </a:r>
                    </a:p>
                    <a:p>
                      <a:pPr lvl="0" algn="just">
                        <a:lnSpc>
                          <a:spcPct val="105000"/>
                        </a:lnSpc>
                        <a:spcAft>
                          <a:spcPts val="800"/>
                        </a:spcAft>
                        <a:buNone/>
                      </a:pPr>
                      <a:endParaRPr lang="pt-PT" dirty="0"/>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dirty="0"/>
                        <a:t>120</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282563279"/>
                  </a:ext>
                </a:extLst>
              </a:tr>
            </a:tbl>
          </a:graphicData>
        </a:graphic>
      </p:graphicFrame>
    </p:spTree>
    <p:extLst>
      <p:ext uri="{BB962C8B-B14F-4D97-AF65-F5344CB8AC3E}">
        <p14:creationId xmlns:p14="http://schemas.microsoft.com/office/powerpoint/2010/main" val="2224882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7327439" y="-397119"/>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88520" y="841753"/>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15645EA3-1D5C-4A0B-9B80-F512DA2850AF}"/>
              </a:ext>
            </a:extLst>
          </p:cNvPr>
          <p:cNvGraphicFramePr>
            <a:graphicFrameLocks noGrp="1"/>
          </p:cNvGraphicFramePr>
          <p:nvPr>
            <p:extLst>
              <p:ext uri="{D42A27DB-BD31-4B8C-83A1-F6EECF244321}">
                <p14:modId xmlns:p14="http://schemas.microsoft.com/office/powerpoint/2010/main" val="1862656040"/>
              </p:ext>
            </p:extLst>
          </p:nvPr>
        </p:nvGraphicFramePr>
        <p:xfrm>
          <a:off x="391573" y="1985023"/>
          <a:ext cx="9129026" cy="2636621"/>
        </p:xfrm>
        <a:graphic>
          <a:graphicData uri="http://schemas.openxmlformats.org/drawingml/2006/table">
            <a:tbl>
              <a:tblPr firstRow="1" firstCol="1" bandRow="1"/>
              <a:tblGrid>
                <a:gridCol w="1378710">
                  <a:extLst>
                    <a:ext uri="{9D8B030D-6E8A-4147-A177-3AD203B41FA5}">
                      <a16:colId xmlns:a16="http://schemas.microsoft.com/office/drawing/2014/main" val="4109394399"/>
                    </a:ext>
                  </a:extLst>
                </a:gridCol>
                <a:gridCol w="1091889">
                  <a:extLst>
                    <a:ext uri="{9D8B030D-6E8A-4147-A177-3AD203B41FA5}">
                      <a16:colId xmlns:a16="http://schemas.microsoft.com/office/drawing/2014/main" val="2366199567"/>
                    </a:ext>
                  </a:extLst>
                </a:gridCol>
                <a:gridCol w="1091889">
                  <a:extLst>
                    <a:ext uri="{9D8B030D-6E8A-4147-A177-3AD203B41FA5}">
                      <a16:colId xmlns:a16="http://schemas.microsoft.com/office/drawing/2014/main" val="1035765491"/>
                    </a:ext>
                  </a:extLst>
                </a:gridCol>
                <a:gridCol w="1277768">
                  <a:extLst>
                    <a:ext uri="{9D8B030D-6E8A-4147-A177-3AD203B41FA5}">
                      <a16:colId xmlns:a16="http://schemas.microsoft.com/office/drawing/2014/main" val="2017827077"/>
                    </a:ext>
                  </a:extLst>
                </a:gridCol>
                <a:gridCol w="1626171">
                  <a:extLst>
                    <a:ext uri="{9D8B030D-6E8A-4147-A177-3AD203B41FA5}">
                      <a16:colId xmlns:a16="http://schemas.microsoft.com/office/drawing/2014/main" val="3846112100"/>
                    </a:ext>
                  </a:extLst>
                </a:gridCol>
                <a:gridCol w="1157098">
                  <a:extLst>
                    <a:ext uri="{9D8B030D-6E8A-4147-A177-3AD203B41FA5}">
                      <a16:colId xmlns:a16="http://schemas.microsoft.com/office/drawing/2014/main" val="444973160"/>
                    </a:ext>
                  </a:extLst>
                </a:gridCol>
                <a:gridCol w="1505501">
                  <a:extLst>
                    <a:ext uri="{9D8B030D-6E8A-4147-A177-3AD203B41FA5}">
                      <a16:colId xmlns:a16="http://schemas.microsoft.com/office/drawing/2014/main" val="4155156919"/>
                    </a:ext>
                  </a:extLst>
                </a:gridCol>
              </a:tblGrid>
              <a:tr h="270046">
                <a:tc gridSpan="7">
                  <a:txBody>
                    <a:bodyPr/>
                    <a:lstStyle/>
                    <a:p>
                      <a:pPr algn="ctr">
                        <a:lnSpc>
                          <a:spcPct val="107000"/>
                        </a:lnSpc>
                        <a:spcAft>
                          <a:spcPts val="0"/>
                        </a:spcAft>
                      </a:pPr>
                      <a:r>
                        <a:rPr lang="pt-PT" sz="1100" b="0" kern="100" dirty="0">
                          <a:solidFill>
                            <a:schemeClr val="bg1"/>
                          </a:solidFill>
                          <a:effectLst/>
                          <a:latin typeface="+mn-lt"/>
                          <a:ea typeface="Calibri"/>
                          <a:cs typeface="Times New Roman"/>
                        </a:rPr>
                        <a:t>Plano Anual de atividades</a:t>
                      </a:r>
                      <a:endParaRPr lang="pt-PT" sz="1050" b="0" kern="100" dirty="0">
                        <a:solidFill>
                          <a:schemeClr val="bg1"/>
                        </a:solidFill>
                        <a:effectLst/>
                        <a:latin typeface="+mn-lt"/>
                        <a:ea typeface="Calibri"/>
                        <a:cs typeface="Times New Roman"/>
                      </a:endParaRPr>
                    </a:p>
                    <a:p>
                      <a:pPr algn="ctr">
                        <a:lnSpc>
                          <a:spcPct val="107000"/>
                        </a:lnSpc>
                        <a:spcAft>
                          <a:spcPts val="0"/>
                        </a:spcAft>
                      </a:pP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795532509"/>
                  </a:ext>
                </a:extLst>
              </a:tr>
              <a:tr h="128798">
                <a:tc rowSpan="2">
                  <a:txBody>
                    <a:bodyPr/>
                    <a:lstStyle/>
                    <a:p>
                      <a:pPr>
                        <a:lnSpc>
                          <a:spcPct val="107000"/>
                        </a:lnSpc>
                        <a:spcAft>
                          <a:spcPts val="0"/>
                        </a:spcAft>
                      </a:pPr>
                      <a:endParaRPr lang="pt-PT" sz="1050" b="0" kern="100" dirty="0">
                        <a:effectLst/>
                        <a:latin typeface="+mn-lt"/>
                        <a:ea typeface="Calibri"/>
                        <a:cs typeface="Times New Roman"/>
                      </a:endParaRPr>
                    </a:p>
                    <a:p>
                      <a:pPr>
                        <a:lnSpc>
                          <a:spcPct val="107000"/>
                        </a:lnSpc>
                        <a:spcAft>
                          <a:spcPts val="0"/>
                        </a:spcAft>
                      </a:pPr>
                      <a:r>
                        <a:rPr lang="pt-PT" sz="1050" b="0" kern="100" dirty="0">
                          <a:solidFill>
                            <a:srgbClr val="FFFFFF"/>
                          </a:solidFill>
                          <a:effectLst/>
                          <a:latin typeface="+mn-lt"/>
                          <a:ea typeface="Calibri"/>
                          <a:cs typeface="Times New Roman"/>
                        </a:rPr>
                        <a:t>DEPARTAMENTO</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ATIVIDADES PREVISTAS</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NÃO PREVISTAS REALIZADAS </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chemeClr val="bg1"/>
                          </a:solidFill>
                          <a:effectLst/>
                          <a:latin typeface="+mn-lt"/>
                          <a:ea typeface="Calibri"/>
                          <a:cs typeface="Times New Roman"/>
                        </a:rPr>
                        <a:t>PÚBLICO-ALVO</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ENVOLVIDOS</a:t>
                      </a:r>
                      <a:endParaRPr lang="pt-PT" sz="1050" b="0" kern="100" dirty="0">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AVALIAÇÃO</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65561520"/>
                  </a:ext>
                </a:extLst>
              </a:tr>
              <a:tr h="239093">
                <a:tc vMerge="1">
                  <a:txBody>
                    <a:bodyPr/>
                    <a:lstStyle/>
                    <a:p>
                      <a:endParaRPr lang="pt-PT"/>
                    </a:p>
                  </a:txBody>
                  <a:tcPr/>
                </a:tc>
                <a:tc>
                  <a:txBody>
                    <a:bodyPr/>
                    <a:lstStyle/>
                    <a:p>
                      <a:pPr algn="ctr">
                        <a:lnSpc>
                          <a:spcPct val="107000"/>
                        </a:lnSpc>
                        <a:spcAft>
                          <a:spcPts val="0"/>
                        </a:spcAft>
                      </a:pPr>
                      <a:r>
                        <a:rPr lang="pt-PT" sz="1050" b="0" kern="100" dirty="0">
                          <a:solidFill>
                            <a:srgbClr val="FFFFFF"/>
                          </a:solidFill>
                          <a:effectLst/>
                          <a:latin typeface="+mn-lt"/>
                          <a:ea typeface="Calibri"/>
                          <a:cs typeface="Times New Roman"/>
                        </a:rPr>
                        <a:t>REALIZADAS</a:t>
                      </a:r>
                      <a:endParaRPr lang="pt-PT" sz="1050" b="0" kern="100" dirty="0">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0" kern="100" dirty="0">
                          <a:solidFill>
                            <a:srgbClr val="FFFFFF"/>
                          </a:solidFill>
                          <a:effectLst/>
                          <a:latin typeface="+mn-lt"/>
                          <a:ea typeface="Calibri"/>
                          <a:cs typeface="Times New Roman"/>
                        </a:rPr>
                        <a:t>NÃO REALIZADAS</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3853808575"/>
                  </a:ext>
                </a:extLst>
              </a:tr>
              <a:tr h="128798">
                <a:tc rowSpan="2">
                  <a:txBody>
                    <a:bodyPr/>
                    <a:lstStyle/>
                    <a:p>
                      <a:pPr algn="ctr">
                        <a:lnSpc>
                          <a:spcPct val="107000"/>
                        </a:lnSpc>
                        <a:spcAft>
                          <a:spcPts val="0"/>
                        </a:spcAft>
                      </a:pPr>
                      <a:r>
                        <a:rPr lang="pt-PT" sz="1050" b="0" kern="100" dirty="0">
                          <a:solidFill>
                            <a:schemeClr val="tx1"/>
                          </a:solidFill>
                          <a:effectLst/>
                          <a:latin typeface="+mn-lt"/>
                          <a:ea typeface="Calibri"/>
                          <a:cs typeface="Times New Roman"/>
                        </a:rPr>
                        <a:t>DLE</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La </a:t>
                      </a:r>
                      <a:r>
                        <a:rPr lang="pt-PT" sz="1100" b="0" kern="100" dirty="0" err="1">
                          <a:solidFill>
                            <a:schemeClr val="tx1"/>
                          </a:solidFill>
                          <a:effectLst/>
                          <a:latin typeface="+mn-lt"/>
                          <a:ea typeface="Calibri" panose="020F0502020204030204" pitchFamily="34" charset="0"/>
                          <a:cs typeface="Times New Roman" panose="02020603050405020304" pitchFamily="18" charset="0"/>
                        </a:rPr>
                        <a:t>Chandeleur</a:t>
                      </a: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endParaRPr lang="pt-PT" sz="11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algn="ctr" defTabSz="914400" rtl="0" eaLnBrk="1" latinLnBrk="0" hangingPunct="1">
                        <a:lnSpc>
                          <a:spcPct val="105000"/>
                        </a:lnSpc>
                        <a:spcAft>
                          <a:spcPts val="800"/>
                        </a:spcAft>
                      </a:pPr>
                      <a:endParaRPr lang="pt-PT" sz="1100" b="0" kern="100" dirty="0">
                        <a:solidFill>
                          <a:schemeClr val="tx1"/>
                        </a:solidFill>
                        <a:effectLst/>
                        <a:latin typeface="+mn-lt"/>
                        <a:ea typeface="Calibri"/>
                        <a:cs typeface="Times New Roman"/>
                      </a:endParaRPr>
                    </a:p>
                    <a:p>
                      <a:pPr marL="0" algn="ctr" defTabSz="914400" rtl="0" eaLnBrk="1" latinLnBrk="0" hangingPunct="1">
                        <a:lnSpc>
                          <a:spcPct val="105000"/>
                        </a:lnSpc>
                        <a:spcAft>
                          <a:spcPts val="800"/>
                        </a:spcAft>
                      </a:pPr>
                      <a:r>
                        <a:rPr lang="pt-PT" sz="1100" b="0" kern="100" dirty="0">
                          <a:solidFill>
                            <a:schemeClr val="tx1"/>
                          </a:solidFill>
                          <a:effectLst/>
                          <a:latin typeface="+mn-lt"/>
                          <a:ea typeface="Calibri"/>
                          <a:cs typeface="Times New Roman"/>
                        </a:rPr>
                        <a:t>Comunidade escolar</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algn="ctr" defTabSz="914400" rtl="0" eaLnBrk="1" latinLnBrk="0" hangingPunct="1">
                        <a:lnSpc>
                          <a:spcPct val="105000"/>
                        </a:lnSpc>
                        <a:spcAft>
                          <a:spcPts val="800"/>
                        </a:spcAft>
                      </a:pPr>
                      <a:endParaRPr lang="pt-PT" sz="11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ctr">
                        <a:lnSpc>
                          <a:spcPct val="105000"/>
                        </a:lnSpc>
                        <a:spcAft>
                          <a:spcPts val="0"/>
                        </a:spcAft>
                      </a:pPr>
                      <a:r>
                        <a:rPr lang="en-US" sz="1100" b="0" kern="100" dirty="0">
                          <a:solidFill>
                            <a:schemeClr val="tx1"/>
                          </a:solidFill>
                          <a:effectLst/>
                          <a:latin typeface="+mn-lt"/>
                          <a:ea typeface="Calibri"/>
                          <a:cs typeface="Times New Roman"/>
                        </a:rPr>
                        <a:t>Muito Bom</a:t>
                      </a:r>
                      <a:endParaRPr lang="pt-PT" sz="110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86682726"/>
                  </a:ext>
                </a:extLst>
              </a:tr>
              <a:tr h="326080">
                <a:tc vMerge="1">
                  <a:txBody>
                    <a:bodyPr/>
                    <a:lstStyle/>
                    <a:p>
                      <a:pPr algn="ctr">
                        <a:lnSpc>
                          <a:spcPct val="107000"/>
                        </a:lnSpc>
                        <a:spcAft>
                          <a:spcPts val="0"/>
                        </a:spcAft>
                      </a:pP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SÃO VALENTIM</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endParaRPr lang="pt-PT" sz="11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endParaRPr lang="pt-PT" sz="1100" b="0" kern="100" dirty="0">
                        <a:solidFill>
                          <a:schemeClr val="tx1"/>
                        </a:solidFill>
                        <a:effectLst/>
                        <a:latin typeface="+mn-lt"/>
                        <a:ea typeface="Calibri"/>
                        <a:cs typeface="Times New Roman"/>
                      </a:endParaRPr>
                    </a:p>
                    <a:p>
                      <a:pPr marL="0" marR="0" lvl="0" indent="0" algn="ctr" defTabSz="914400" rtl="0" eaLnBrk="1" fontAlgn="auto" latinLnBrk="0" hangingPunct="1">
                        <a:lnSpc>
                          <a:spcPct val="105000"/>
                        </a:lnSpc>
                        <a:spcBef>
                          <a:spcPts val="0"/>
                        </a:spcBef>
                        <a:spcAft>
                          <a:spcPts val="800"/>
                        </a:spcAft>
                        <a:buClrTx/>
                        <a:buSzTx/>
                        <a:buFontTx/>
                        <a:buNone/>
                        <a:tabLst/>
                        <a:defRPr/>
                      </a:pPr>
                      <a:r>
                        <a:rPr lang="pt-PT" sz="1100" b="0" kern="100" dirty="0">
                          <a:solidFill>
                            <a:schemeClr val="tx1"/>
                          </a:solidFill>
                          <a:effectLst/>
                          <a:latin typeface="+mn-lt"/>
                          <a:ea typeface="Calibri"/>
                          <a:cs typeface="Times New Roman"/>
                        </a:rPr>
                        <a:t>Comunidade escolar</a:t>
                      </a:r>
                    </a:p>
                    <a:p>
                      <a:pPr marL="0" marR="0" lvl="0" indent="0" algn="ctr" defTabSz="914400" rtl="0" eaLnBrk="1" fontAlgn="auto" latinLnBrk="0" hangingPunct="1">
                        <a:lnSpc>
                          <a:spcPct val="105000"/>
                        </a:lnSpc>
                        <a:spcBef>
                          <a:spcPts val="0"/>
                        </a:spcBef>
                        <a:spcAft>
                          <a:spcPts val="800"/>
                        </a:spcAft>
                        <a:buClrTx/>
                        <a:buSzTx/>
                        <a:buFontTx/>
                        <a:buNone/>
                        <a:tabLst/>
                        <a:defRPr/>
                      </a:pPr>
                      <a:endParaRPr lang="pt-PT" sz="11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algn="ctr" defTabSz="914400" rtl="0" eaLnBrk="1" latinLnBrk="0" hangingPunct="1">
                        <a:lnSpc>
                          <a:spcPct val="105000"/>
                        </a:lnSpc>
                        <a:spcAft>
                          <a:spcPts val="800"/>
                        </a:spcAft>
                      </a:pPr>
                      <a:endParaRPr lang="pt-PT" sz="11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en-US" sz="1100" b="0" kern="100" dirty="0" err="1">
                          <a:solidFill>
                            <a:schemeClr val="tx1"/>
                          </a:solidFill>
                          <a:effectLst/>
                          <a:latin typeface="+mn-lt"/>
                          <a:ea typeface="Calibri"/>
                          <a:cs typeface="Times New Roman"/>
                        </a:rPr>
                        <a:t>Muito</a:t>
                      </a:r>
                      <a:r>
                        <a:rPr lang="en-US" sz="1100" b="0" kern="100" dirty="0">
                          <a:solidFill>
                            <a:schemeClr val="tx1"/>
                          </a:solidFill>
                          <a:effectLst/>
                          <a:latin typeface="+mn-lt"/>
                          <a:ea typeface="Calibri"/>
                          <a:cs typeface="Times New Roman"/>
                        </a:rPr>
                        <a:t> Bom</a:t>
                      </a:r>
                    </a:p>
                    <a:p>
                      <a:pPr algn="ctr">
                        <a:lnSpc>
                          <a:spcPct val="105000"/>
                        </a:lnSpc>
                        <a:spcAft>
                          <a:spcPts val="0"/>
                        </a:spcAft>
                      </a:pPr>
                      <a:endParaRPr lang="pt-PT" sz="110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12176820"/>
                  </a:ext>
                </a:extLst>
              </a:tr>
              <a:tr h="636609">
                <a:tc>
                  <a:txBody>
                    <a:bodyPr/>
                    <a:lstStyle/>
                    <a:p>
                      <a:pPr algn="ctr">
                        <a:lnSpc>
                          <a:spcPct val="107000"/>
                        </a:lnSpc>
                        <a:spcAft>
                          <a:spcPts val="0"/>
                        </a:spcAft>
                      </a:pPr>
                      <a:r>
                        <a:rPr lang="pt-PT" sz="1050" b="0" kern="100" dirty="0">
                          <a:solidFill>
                            <a:schemeClr val="tx1"/>
                          </a:solidFill>
                          <a:effectLst/>
                          <a:latin typeface="+mn-lt"/>
                          <a:ea typeface="Calibri"/>
                          <a:cs typeface="Times New Roman"/>
                        </a:rPr>
                        <a:t>DCSH</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b="0" u="sng"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Celebração Pascal</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100" dirty="0">
                          <a:solidFill>
                            <a:schemeClr val="tx1"/>
                          </a:solidFill>
                        </a:rPr>
                        <a:t>Comunidade escolar</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100" dirty="0">
                        <a:solidFill>
                          <a:schemeClr val="tx1"/>
                        </a:solidFill>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Muito Bom</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99876304"/>
                  </a:ext>
                </a:extLst>
              </a:tr>
            </a:tbl>
          </a:graphicData>
        </a:graphic>
      </p:graphicFrame>
    </p:spTree>
    <p:extLst>
      <p:ext uri="{BB962C8B-B14F-4D97-AF65-F5344CB8AC3E}">
        <p14:creationId xmlns:p14="http://schemas.microsoft.com/office/powerpoint/2010/main" val="3549655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CB861-7B24-8CE0-3584-1D8C6259FD1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4DFC890A-E1E5-8C39-764A-FB133373FFBE}"/>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ECA646B1-9773-4A56-75CC-C4A0890F8D9F}"/>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A1C6C64D-C6F2-4DCC-6F4A-8F1A4062A5CC}"/>
              </a:ext>
            </a:extLst>
          </p:cNvPr>
          <p:cNvGraphicFramePr>
            <a:graphicFrameLocks noGrp="1"/>
          </p:cNvGraphicFramePr>
          <p:nvPr>
            <p:extLst>
              <p:ext uri="{D42A27DB-BD31-4B8C-83A1-F6EECF244321}">
                <p14:modId xmlns:p14="http://schemas.microsoft.com/office/powerpoint/2010/main" val="2456571834"/>
              </p:ext>
            </p:extLst>
          </p:nvPr>
        </p:nvGraphicFramePr>
        <p:xfrm>
          <a:off x="257325" y="911129"/>
          <a:ext cx="9391350" cy="3664723"/>
        </p:xfrm>
        <a:graphic>
          <a:graphicData uri="http://schemas.openxmlformats.org/drawingml/2006/table">
            <a:tbl>
              <a:tblPr firstRow="1" firstCol="1" bandRow="1"/>
              <a:tblGrid>
                <a:gridCol w="1211241">
                  <a:extLst>
                    <a:ext uri="{9D8B030D-6E8A-4147-A177-3AD203B41FA5}">
                      <a16:colId xmlns:a16="http://schemas.microsoft.com/office/drawing/2014/main" val="32221926"/>
                    </a:ext>
                  </a:extLst>
                </a:gridCol>
                <a:gridCol w="1079517">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050" b="1" kern="100" dirty="0">
                          <a:solidFill>
                            <a:schemeClr val="bg1"/>
                          </a:solidFill>
                          <a:effectLst/>
                          <a:latin typeface="+mn-lt"/>
                          <a:ea typeface="Calibri"/>
                          <a:cs typeface="Times New Roman"/>
                        </a:rPr>
                        <a:t>Plano Anual de atividades</a:t>
                      </a:r>
                      <a:endParaRPr lang="pt-PT" sz="900" kern="100" dirty="0">
                        <a:solidFill>
                          <a:schemeClr val="bg1"/>
                        </a:solidFill>
                        <a:effectLst/>
                        <a:latin typeface="+mn-lt"/>
                        <a:ea typeface="Calibri"/>
                        <a:cs typeface="Times New Roman"/>
                      </a:endParaRPr>
                    </a:p>
                    <a:p>
                      <a:pPr algn="ctr">
                        <a:lnSpc>
                          <a:spcPct val="107000"/>
                        </a:lnSpc>
                        <a:spcAft>
                          <a:spcPts val="0"/>
                        </a:spcAft>
                      </a:pP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1050" kern="100" dirty="0">
                        <a:effectLst/>
                        <a:latin typeface="+mn-lt"/>
                        <a:ea typeface="Calibri"/>
                        <a:cs typeface="Times New Roman"/>
                      </a:endParaRPr>
                    </a:p>
                    <a:p>
                      <a:pPr algn="ctr">
                        <a:lnSpc>
                          <a:spcPct val="107000"/>
                        </a:lnSpc>
                        <a:spcAft>
                          <a:spcPts val="0"/>
                        </a:spcAft>
                      </a:pPr>
                      <a:r>
                        <a:rPr lang="pt-PT" sz="1050" b="1" kern="100" dirty="0">
                          <a:solidFill>
                            <a:srgbClr val="FFFFFF"/>
                          </a:solidFill>
                          <a:effectLst/>
                          <a:latin typeface="+mn-lt"/>
                          <a:ea typeface="Calibri"/>
                          <a:cs typeface="Times New Roman"/>
                        </a:rPr>
                        <a:t>DEPARTAMENTO</a:t>
                      </a:r>
                      <a:endParaRPr lang="pt-PT" sz="105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ATIVIDADES PREVISTAS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050" b="1" kern="100" dirty="0">
                          <a:solidFill>
                            <a:srgbClr val="FFFFFF"/>
                          </a:solidFill>
                          <a:effectLst/>
                          <a:latin typeface="+mn-lt"/>
                          <a:ea typeface="Calibri"/>
                          <a:cs typeface="Times New Roman"/>
                        </a:rPr>
                        <a:t>NÃO PREVISTAS REALIZADAS </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dirty="0">
                          <a:solidFill>
                            <a:srgbClr val="FFFFFF"/>
                          </a:solidFill>
                          <a:effectLst/>
                          <a:latin typeface="+mn-lt"/>
                          <a:ea typeface="Calibri"/>
                          <a:cs typeface="Times New Roman"/>
                        </a:rPr>
                        <a:t>PÚBLICO-ALVO</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dirty="0">
                          <a:solidFill>
                            <a:srgbClr val="FFFFFF"/>
                          </a:solidFill>
                          <a:effectLst/>
                          <a:latin typeface="+mn-lt"/>
                          <a:ea typeface="Calibri"/>
                          <a:cs typeface="Times New Roman"/>
                        </a:rPr>
                        <a:t>ENVOLVIDOS</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dirty="0">
                          <a:solidFill>
                            <a:srgbClr val="FFFFFF"/>
                          </a:solidFill>
                          <a:effectLst/>
                          <a:latin typeface="+mn-lt"/>
                          <a:ea typeface="Calibri"/>
                          <a:cs typeface="Times New Roman"/>
                        </a:rPr>
                        <a:t>AVALIAÇÃO</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REALIZADAS</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NÃO REALIZADAS</a:t>
                      </a:r>
                      <a:endParaRPr lang="pt-PT" sz="105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374345">
                <a:tc rowSpan="4">
                  <a:txBody>
                    <a:bodyPr/>
                    <a:lstStyle/>
                    <a:p>
                      <a:pPr algn="ctr">
                        <a:lnSpc>
                          <a:spcPct val="107000"/>
                        </a:lnSpc>
                        <a:spcAft>
                          <a:spcPts val="0"/>
                        </a:spcAft>
                      </a:pPr>
                      <a:r>
                        <a:rPr lang="pt-PT" sz="1050" b="1" kern="100" dirty="0">
                          <a:solidFill>
                            <a:schemeClr val="tx1"/>
                          </a:solidFill>
                          <a:effectLst/>
                          <a:latin typeface="+mn-lt"/>
                          <a:ea typeface="Calibri"/>
                          <a:cs typeface="Times New Roman"/>
                        </a:rPr>
                        <a:t>EXPRESSÕES</a:t>
                      </a:r>
                      <a:endParaRPr lang="pt-PT" sz="105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07000"/>
                        </a:lnSpc>
                        <a:spcAft>
                          <a:spcPts val="0"/>
                        </a:spcAft>
                      </a:pPr>
                      <a:r>
                        <a:rPr lang="pt-PT" sz="1050" kern="100" dirty="0">
                          <a:solidFill>
                            <a:schemeClr val="tx1"/>
                          </a:solidFill>
                          <a:effectLst/>
                          <a:latin typeface="+mn-lt"/>
                          <a:ea typeface="Calibri"/>
                          <a:cs typeface="Times New Roman"/>
                        </a:rPr>
                        <a:t>Fase regional do Corta-Mato </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endParaRPr lang="pt-PT" sz="105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80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rtl="0" eaLnBrk="1" fontAlgn="auto" latinLnBrk="0" hangingPunct="1">
                        <a:lnSpc>
                          <a:spcPct val="105000"/>
                        </a:lnSpc>
                        <a:spcBef>
                          <a:spcPts val="0"/>
                        </a:spcBef>
                        <a:spcAft>
                          <a:spcPts val="0"/>
                        </a:spcAft>
                        <a:buClrTx/>
                        <a:buSzTx/>
                        <a:buFontTx/>
                        <a:buNone/>
                      </a:pPr>
                      <a:r>
                        <a:rPr lang="pt-PT" sz="1050" kern="100" dirty="0">
                          <a:solidFill>
                            <a:schemeClr val="tx1"/>
                          </a:solidFill>
                          <a:effectLst/>
                          <a:latin typeface="Calibri"/>
                          <a:ea typeface="Calibri" panose="020F0502020204030204" pitchFamily="34" charset="0"/>
                          <a:cs typeface="Times New Roman" panose="02020603050405020304" pitchFamily="18" charset="0"/>
                        </a:rPr>
                        <a:t>1</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050" kern="100" dirty="0">
                          <a:solidFill>
                            <a:schemeClr val="tx1"/>
                          </a:solidFill>
                          <a:effectLst/>
                          <a:latin typeface="+mn-lt"/>
                          <a:ea typeface="Calibri"/>
                          <a:cs typeface="Times New Roman"/>
                        </a:rPr>
                        <a:t>Bom</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229478098"/>
                  </a:ext>
                </a:extLst>
              </a:tr>
              <a:tr h="561518">
                <a:tc vMerge="1">
                  <a:txBody>
                    <a:bodyPr/>
                    <a:lstStyle/>
                    <a:p>
                      <a:endParaRPr lang="pt-PT"/>
                    </a:p>
                  </a:txBody>
                  <a:tcPr>
                    <a:lnT w="12700" cap="flat" cmpd="sng" algn="ctr">
                      <a:solidFill>
                        <a:srgbClr val="FFFFFF"/>
                      </a:solidFill>
                      <a:prstDash val="solid"/>
                      <a:round/>
                      <a:headEnd type="none" w="med" len="med"/>
                      <a:tailEnd type="none" w="med" len="med"/>
                    </a:lnT>
                  </a:tcPr>
                </a:tc>
                <a:tc>
                  <a:txBody>
                    <a:bodyPr/>
                    <a:lstStyle/>
                    <a:p>
                      <a:pPr algn="l">
                        <a:lnSpc>
                          <a:spcPct val="115000"/>
                        </a:lnSpc>
                        <a:spcAft>
                          <a:spcPts val="800"/>
                        </a:spcAft>
                      </a:pPr>
                      <a:r>
                        <a:rPr lang="it-IT" sz="1050" dirty="0">
                          <a:solidFill>
                            <a:schemeClr val="tx1"/>
                          </a:solidFill>
                          <a:effectLst/>
                          <a:latin typeface="+mn-lt"/>
                          <a:ea typeface="Times New Roman" panose="02020603050405020304" pitchFamily="18" charset="0"/>
                        </a:rPr>
                        <a:t>Fase Regional Mega Sprinter e Mega Salto </a:t>
                      </a:r>
                      <a:endParaRPr lang="pt-PT" sz="1050" dirty="0">
                        <a:solidFill>
                          <a:schemeClr val="tx1"/>
                        </a:solidFill>
                        <a:effectLst/>
                        <a:latin typeface="+mn-lt"/>
                        <a:ea typeface="Times New Roman" panose="02020603050405020304" pitchFamily="18" charset="0"/>
                      </a:endParaRP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sz="1050"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1050" kern="100" dirty="0">
                          <a:solidFill>
                            <a:schemeClr val="tx1"/>
                          </a:solidFill>
                          <a:effectLst/>
                          <a:latin typeface="+mn-lt"/>
                          <a:ea typeface="Calibri" panose="020F0502020204030204" pitchFamily="34" charset="0"/>
                          <a:cs typeface="Times New Roman" panose="02020603050405020304" pitchFamily="18" charset="0"/>
                        </a:rPr>
                        <a:t>2</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50" b="0" i="0" u="none" strike="noStrike" kern="100" noProof="0" dirty="0">
                          <a:solidFill>
                            <a:schemeClr val="tx1"/>
                          </a:solidFill>
                          <a:effectLst/>
                          <a:latin typeface="Calibri"/>
                        </a:rPr>
                        <a:t>Muito Bom</a:t>
                      </a:r>
                      <a:endParaRPr lang="pt-PT" sz="1050" dirty="0"/>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95504664"/>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15000"/>
                        </a:lnSpc>
                        <a:spcAft>
                          <a:spcPts val="800"/>
                        </a:spcAft>
                      </a:pPr>
                      <a:endParaRPr lang="pt-PT" sz="1050" dirty="0">
                        <a:solidFill>
                          <a:schemeClr val="tx1"/>
                        </a:solidFill>
                        <a:effectLst/>
                        <a:latin typeface="+mn-lt"/>
                        <a:ea typeface="Times New Roman" panose="02020603050405020304" pitchFamily="18" charset="0"/>
                      </a:endParaRP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sz="1050"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050" dirty="0">
                          <a:solidFill>
                            <a:schemeClr val="tx1"/>
                          </a:solidFill>
                          <a:effectLst/>
                          <a:latin typeface="+mn-lt"/>
                          <a:ea typeface="Times New Roman" panose="02020603050405020304" pitchFamily="18" charset="0"/>
                        </a:rPr>
                        <a:t>FESTA DO FUTEBOL FEMININO (Ensino Básico e Secundário)</a:t>
                      </a:r>
                    </a:p>
                    <a:p>
                      <a:endParaRPr lang="pt-PT" sz="1050" dirty="0"/>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1050" kern="100" dirty="0">
                          <a:solidFill>
                            <a:schemeClr val="tx1"/>
                          </a:solidFill>
                          <a:effectLst/>
                          <a:latin typeface="+mn-lt"/>
                          <a:ea typeface="Calibri" panose="020F0502020204030204" pitchFamily="34" charset="0"/>
                          <a:cs typeface="Times New Roman" panose="02020603050405020304" pitchFamily="18" charset="0"/>
                        </a:rPr>
                        <a:t>25</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5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25680412"/>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15000"/>
                        </a:lnSpc>
                        <a:spcAft>
                          <a:spcPts val="800"/>
                        </a:spcAft>
                      </a:pPr>
                      <a:r>
                        <a:rPr lang="pt-PT" sz="1050" dirty="0">
                          <a:solidFill>
                            <a:schemeClr val="tx1"/>
                          </a:solidFill>
                          <a:effectLst/>
                          <a:latin typeface="+mn-lt"/>
                          <a:ea typeface="Times New Roman" panose="02020603050405020304" pitchFamily="18" charset="0"/>
                        </a:rPr>
                        <a:t>Fase de Ilha dos Jogos Desportivos Escolares – Voleibol Feminino (Ensino Secundário)</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sz="1050"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sz="1050"/>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1050" kern="100" dirty="0">
                          <a:solidFill>
                            <a:schemeClr val="tx1"/>
                          </a:solidFill>
                          <a:effectLst/>
                          <a:latin typeface="+mn-lt"/>
                          <a:ea typeface="Calibri" panose="020F0502020204030204" pitchFamily="34" charset="0"/>
                          <a:cs typeface="Times New Roman" panose="02020603050405020304" pitchFamily="18" charset="0"/>
                        </a:rPr>
                        <a:t>12</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5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696965921"/>
                  </a:ext>
                </a:extLst>
              </a:tr>
            </a:tbl>
          </a:graphicData>
        </a:graphic>
      </p:graphicFrame>
    </p:spTree>
    <p:extLst>
      <p:ext uri="{BB962C8B-B14F-4D97-AF65-F5344CB8AC3E}">
        <p14:creationId xmlns:p14="http://schemas.microsoft.com/office/powerpoint/2010/main" val="2749509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F033FB06-66F0-4952-8704-CF6801A63AAF}"/>
              </a:ext>
            </a:extLst>
          </p:cNvPr>
          <p:cNvGraphicFramePr>
            <a:graphicFrameLocks noGrp="1"/>
          </p:cNvGraphicFramePr>
          <p:nvPr>
            <p:extLst>
              <p:ext uri="{D42A27DB-BD31-4B8C-83A1-F6EECF244321}">
                <p14:modId xmlns:p14="http://schemas.microsoft.com/office/powerpoint/2010/main" val="2554210161"/>
              </p:ext>
            </p:extLst>
          </p:nvPr>
        </p:nvGraphicFramePr>
        <p:xfrm>
          <a:off x="257325" y="911129"/>
          <a:ext cx="9391350" cy="1819310"/>
        </p:xfrm>
        <a:graphic>
          <a:graphicData uri="http://schemas.openxmlformats.org/drawingml/2006/table">
            <a:tbl>
              <a:tblPr firstRow="1" firstCol="1" bandRow="1"/>
              <a:tblGrid>
                <a:gridCol w="1211241">
                  <a:extLst>
                    <a:ext uri="{9D8B030D-6E8A-4147-A177-3AD203B41FA5}">
                      <a16:colId xmlns:a16="http://schemas.microsoft.com/office/drawing/2014/main" val="32221926"/>
                    </a:ext>
                  </a:extLst>
                </a:gridCol>
                <a:gridCol w="1079517">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100" b="1" kern="100" dirty="0">
                          <a:solidFill>
                            <a:schemeClr val="bg1"/>
                          </a:solidFill>
                          <a:effectLst/>
                          <a:latin typeface="+mn-lt"/>
                          <a:ea typeface="Calibri"/>
                          <a:cs typeface="Times New Roman"/>
                        </a:rPr>
                        <a:t>Plano Anual de atividades</a:t>
                      </a:r>
                      <a:endParaRPr lang="pt-PT" sz="1100" kern="100" dirty="0">
                        <a:solidFill>
                          <a:schemeClr val="bg1"/>
                        </a:solidFill>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1100" kern="100" dirty="0">
                        <a:effectLst/>
                        <a:latin typeface="+mn-lt"/>
                        <a:ea typeface="Calibri"/>
                        <a:cs typeface="Times New Roman"/>
                      </a:endParaRPr>
                    </a:p>
                    <a:p>
                      <a:pPr algn="ctr">
                        <a:lnSpc>
                          <a:spcPct val="107000"/>
                        </a:lnSpc>
                        <a:spcAft>
                          <a:spcPts val="0"/>
                        </a:spcAft>
                      </a:pPr>
                      <a:r>
                        <a:rPr lang="pt-PT" sz="1100" b="1" kern="100" dirty="0">
                          <a:solidFill>
                            <a:srgbClr val="FFFFFF"/>
                          </a:solidFill>
                          <a:effectLst/>
                          <a:latin typeface="+mn-lt"/>
                          <a:ea typeface="Calibri"/>
                          <a:cs typeface="Times New Roman"/>
                        </a:rPr>
                        <a:t>DEPARTAMENTO</a:t>
                      </a:r>
                      <a:endParaRPr lang="pt-PT" sz="11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ATIVIDADES PREVISTAS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PREVISTAS REALIZADAS </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PÚBLICO-ALVO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ENVOLVIDOS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823873">
                <a:tc>
                  <a:txBody>
                    <a:bodyPr/>
                    <a:lstStyle/>
                    <a:p>
                      <a:pPr>
                        <a:lnSpc>
                          <a:spcPct val="107000"/>
                        </a:lnSpc>
                        <a:spcAft>
                          <a:spcPts val="0"/>
                        </a:spcAft>
                      </a:pPr>
                      <a:r>
                        <a:rPr lang="pt-PT" sz="1200" b="1" kern="100" dirty="0">
                          <a:solidFill>
                            <a:schemeClr val="tx1"/>
                          </a:solidFill>
                          <a:effectLst/>
                          <a:latin typeface="+mn-lt"/>
                          <a:ea typeface="Calibri"/>
                          <a:cs typeface="Times New Roman"/>
                        </a:rPr>
                        <a:t>LINGUA PORTUGUESA</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00" dirty="0">
                          <a:solidFill>
                            <a:schemeClr val="tx1"/>
                          </a:solidFill>
                          <a:effectLst/>
                          <a:latin typeface="+mn-lt"/>
                          <a:ea typeface="Calibri"/>
                          <a:cs typeface="Times New Roman"/>
                        </a:rPr>
                        <a:t>Dia Mundial da Poesia </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200" dirty="0">
                          <a:solidFill>
                            <a:schemeClr val="tx1"/>
                          </a:solidFill>
                          <a:effectLst/>
                          <a:latin typeface="+mn-lt"/>
                          <a:ea typeface="+mn-ea"/>
                          <a:cs typeface="+mn-cs"/>
                        </a:rPr>
                        <a:t>Alunos do Clube de Expressão Dramática</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200" kern="100" dirty="0">
                          <a:solidFill>
                            <a:schemeClr val="tx1"/>
                          </a:solidFill>
                          <a:effectLst/>
                          <a:latin typeface="+mn-lt"/>
                          <a:ea typeface="Calibri"/>
                          <a:cs typeface="Times New Roman"/>
                        </a:rPr>
                        <a:t>??</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31205064"/>
                  </a:ext>
                </a:extLst>
              </a:tr>
            </a:tbl>
          </a:graphicData>
        </a:graphic>
      </p:graphicFrame>
      <p:graphicFrame>
        <p:nvGraphicFramePr>
          <p:cNvPr id="4" name="Tabela 3">
            <a:extLst>
              <a:ext uri="{FF2B5EF4-FFF2-40B4-BE49-F238E27FC236}">
                <a16:creationId xmlns:a16="http://schemas.microsoft.com/office/drawing/2014/main" id="{5E76C1CD-79C0-000F-A4F3-B5E4BF4C3F44}"/>
              </a:ext>
            </a:extLst>
          </p:cNvPr>
          <p:cNvGraphicFramePr>
            <a:graphicFrameLocks noGrp="1"/>
          </p:cNvGraphicFramePr>
          <p:nvPr>
            <p:extLst>
              <p:ext uri="{D42A27DB-BD31-4B8C-83A1-F6EECF244321}">
                <p14:modId xmlns:p14="http://schemas.microsoft.com/office/powerpoint/2010/main" val="1969432291"/>
              </p:ext>
            </p:extLst>
          </p:nvPr>
        </p:nvGraphicFramePr>
        <p:xfrm>
          <a:off x="257325" y="3055037"/>
          <a:ext cx="9391350" cy="3467056"/>
        </p:xfrm>
        <a:graphic>
          <a:graphicData uri="http://schemas.openxmlformats.org/drawingml/2006/table">
            <a:tbl>
              <a:tblPr firstRow="1" firstCol="1" bandRow="1"/>
              <a:tblGrid>
                <a:gridCol w="808150">
                  <a:extLst>
                    <a:ext uri="{9D8B030D-6E8A-4147-A177-3AD203B41FA5}">
                      <a16:colId xmlns:a16="http://schemas.microsoft.com/office/drawing/2014/main" val="32221926"/>
                    </a:ext>
                  </a:extLst>
                </a:gridCol>
                <a:gridCol w="1482608">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100" b="1" kern="100" dirty="0">
                          <a:solidFill>
                            <a:schemeClr val="bg1"/>
                          </a:solidFill>
                          <a:effectLst/>
                          <a:latin typeface="+mn-lt"/>
                          <a:ea typeface="Calibri"/>
                          <a:cs typeface="Times New Roman"/>
                        </a:rPr>
                        <a:t>Plano Anual de atividades</a:t>
                      </a:r>
                      <a:endParaRPr lang="pt-PT" sz="1100" kern="100" dirty="0">
                        <a:solidFill>
                          <a:schemeClr val="bg1"/>
                        </a:solidFill>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ATIVIDADES PREVISTAS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PREVISTAS REALIZADAS </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PÚBLICO-ALVO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ENVOLVIDOS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823873">
                <a:tc rowSpan="3">
                  <a:txBody>
                    <a:bodyPr/>
                    <a:lstStyle/>
                    <a:p>
                      <a:pPr algn="ctr">
                        <a:lnSpc>
                          <a:spcPct val="107000"/>
                        </a:lnSpc>
                        <a:spcAft>
                          <a:spcPts val="0"/>
                        </a:spcAft>
                      </a:pPr>
                      <a:r>
                        <a:rPr lang="pt-PT" sz="1200" b="1" kern="100" dirty="0">
                          <a:solidFill>
                            <a:schemeClr val="tx1"/>
                          </a:solidFill>
                          <a:effectLst/>
                          <a:latin typeface="+mn-lt"/>
                          <a:ea typeface="Calibri"/>
                          <a:cs typeface="Times New Roman"/>
                        </a:rPr>
                        <a:t>SPO</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Rastreio aos alunos do pré-escolar </a:t>
                      </a:r>
                    </a:p>
                    <a:p>
                      <a:pPr algn="ctr">
                        <a:lnSpc>
                          <a:spcPct val="107000"/>
                        </a:lnSpc>
                        <a:spcAft>
                          <a:spcPts val="0"/>
                        </a:spcAft>
                      </a:pPr>
                      <a:r>
                        <a:rPr lang="pt-PT" sz="1200" b="0" kern="1200" dirty="0">
                          <a:solidFill>
                            <a:schemeClr val="tx1"/>
                          </a:solidFill>
                          <a:effectLst/>
                          <a:latin typeface="+mn-lt"/>
                          <a:ea typeface="+mn-ea"/>
                          <a:cs typeface="+mn-cs"/>
                        </a:rPr>
                        <a:t>(em desenvolvimento)</a:t>
                      </a:r>
                      <a:endParaRPr lang="pt-PT" sz="12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a:cs typeface="Times New Roman"/>
                        </a:rPr>
                        <a:t>Alunos do Pré-escolar</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200" u="none" kern="1200" dirty="0">
                          <a:solidFill>
                            <a:schemeClr val="tx1"/>
                          </a:solidFill>
                          <a:effectLst/>
                          <a:latin typeface="+mn-lt"/>
                          <a:ea typeface="+mn-ea"/>
                          <a:cs typeface="+mn-cs"/>
                        </a:rPr>
                        <a:t>A avaliação será realizada no final da atividade</a:t>
                      </a: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31205064"/>
                  </a:ext>
                </a:extLst>
              </a:tr>
              <a:tr h="823873">
                <a:tc vMerge="1">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Programa de Orientação Escolar e Profissional</a:t>
                      </a:r>
                      <a:endParaRPr lang="pt-PT" sz="12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a:cs typeface="Times New Roman"/>
                        </a:rPr>
                        <a:t>Alunos do 9.ºano</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200" u="none" kern="1200" dirty="0">
                          <a:solidFill>
                            <a:schemeClr val="tx1"/>
                          </a:solidFill>
                          <a:effectLst/>
                          <a:latin typeface="+mn-lt"/>
                          <a:ea typeface="+mn-ea"/>
                          <a:cs typeface="+mn-cs"/>
                        </a:rPr>
                        <a:t>A avaliação será realizada no final da atividade</a:t>
                      </a: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062419249"/>
                  </a:ext>
                </a:extLst>
              </a:tr>
              <a:tr h="823873">
                <a:tc vMerge="1">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Programa de promoção de competências </a:t>
                      </a:r>
                      <a:r>
                        <a:rPr lang="pt-PT" sz="1200" b="0" kern="1200" dirty="0" err="1">
                          <a:solidFill>
                            <a:schemeClr val="tx1"/>
                          </a:solidFill>
                          <a:effectLst/>
                          <a:latin typeface="+mn-lt"/>
                          <a:ea typeface="+mn-ea"/>
                          <a:cs typeface="+mn-cs"/>
                        </a:rPr>
                        <a:t>socioemocionais</a:t>
                      </a:r>
                      <a:endParaRPr lang="pt-PT" sz="12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mn-lt"/>
                          <a:ea typeface="Calibri"/>
                          <a:cs typeface="Times New Roman"/>
                        </a:rPr>
                        <a:t>Alunos do 3º ano</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200" u="none" kern="1200" dirty="0">
                          <a:solidFill>
                            <a:schemeClr val="tx1"/>
                          </a:solidFill>
                          <a:effectLst/>
                          <a:latin typeface="+mn-lt"/>
                          <a:ea typeface="+mn-ea"/>
                          <a:cs typeface="+mn-cs"/>
                        </a:rPr>
                        <a:t>A avaliação será realizada no final da atividade</a:t>
                      </a: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631220314"/>
                  </a:ext>
                </a:extLst>
              </a:tr>
            </a:tbl>
          </a:graphicData>
        </a:graphic>
      </p:graphicFrame>
    </p:spTree>
    <p:extLst>
      <p:ext uri="{BB962C8B-B14F-4D97-AF65-F5344CB8AC3E}">
        <p14:creationId xmlns:p14="http://schemas.microsoft.com/office/powerpoint/2010/main" val="31437264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DBF9E98-936C-2BC0-11F6-FC67F03CD0E8}"/>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454E75C8-45EA-8DD1-23B8-9F5BB5C285B6}"/>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8F34C04A-87B7-61AD-4196-E6265366A244}"/>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D2827BF1-3A18-8842-0412-CB4E6C8539D8}"/>
              </a:ext>
            </a:extLst>
          </p:cNvPr>
          <p:cNvGraphicFramePr>
            <a:graphicFrameLocks noGrp="1"/>
          </p:cNvGraphicFramePr>
          <p:nvPr>
            <p:extLst>
              <p:ext uri="{D42A27DB-BD31-4B8C-83A1-F6EECF244321}">
                <p14:modId xmlns:p14="http://schemas.microsoft.com/office/powerpoint/2010/main" val="2975074977"/>
              </p:ext>
            </p:extLst>
          </p:nvPr>
        </p:nvGraphicFramePr>
        <p:xfrm>
          <a:off x="257325" y="1137922"/>
          <a:ext cx="9391350" cy="5520471"/>
        </p:xfrm>
        <a:graphic>
          <a:graphicData uri="http://schemas.openxmlformats.org/drawingml/2006/table">
            <a:tbl>
              <a:tblPr firstRow="1" firstCol="1" bandRow="1"/>
              <a:tblGrid>
                <a:gridCol w="808150">
                  <a:extLst>
                    <a:ext uri="{9D8B030D-6E8A-4147-A177-3AD203B41FA5}">
                      <a16:colId xmlns:a16="http://schemas.microsoft.com/office/drawing/2014/main" val="32221926"/>
                    </a:ext>
                  </a:extLst>
                </a:gridCol>
                <a:gridCol w="1482608">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100" b="1" kern="100" dirty="0">
                          <a:solidFill>
                            <a:schemeClr val="bg1"/>
                          </a:solidFill>
                          <a:effectLst/>
                          <a:latin typeface="+mn-lt"/>
                          <a:ea typeface="Calibri"/>
                          <a:cs typeface="Times New Roman"/>
                        </a:rPr>
                        <a:t>Plano Anual de atividades</a:t>
                      </a:r>
                      <a:endParaRPr lang="pt-PT" sz="1100" kern="100" dirty="0">
                        <a:solidFill>
                          <a:schemeClr val="bg1"/>
                        </a:solidFill>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ATIVIDADES PREVISTAS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PREVISTAS REALIZADAS </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PÚBLICO-ALVO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ENVOLVIDOS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823873">
                <a:tc rowSpan="3">
                  <a:txBody>
                    <a:bodyPr/>
                    <a:lstStyle/>
                    <a:p>
                      <a:pPr algn="ctr">
                        <a:lnSpc>
                          <a:spcPct val="107000"/>
                        </a:lnSpc>
                        <a:spcAft>
                          <a:spcPts val="0"/>
                        </a:spcAft>
                      </a:pPr>
                      <a:r>
                        <a:rPr lang="pt-PT" sz="1200" b="1" kern="100" dirty="0">
                          <a:solidFill>
                            <a:schemeClr val="tx1"/>
                          </a:solidFill>
                          <a:effectLst/>
                          <a:latin typeface="+mn-lt"/>
                          <a:ea typeface="Calibri"/>
                          <a:cs typeface="Times New Roman"/>
                        </a:rPr>
                        <a:t>SPO</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200" dirty="0">
                          <a:solidFill>
                            <a:schemeClr val="tx1"/>
                          </a:solidFill>
                          <a:effectLst/>
                          <a:latin typeface="+mn-lt"/>
                          <a:ea typeface="+mn-ea"/>
                          <a:cs typeface="+mn-cs"/>
                        </a:rPr>
                        <a:t>Sessões informativas acerca da ansiedade</a:t>
                      </a:r>
                      <a:endParaRPr lang="pt-PT" sz="11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200" dirty="0">
                          <a:solidFill>
                            <a:schemeClr val="tx1"/>
                          </a:solidFill>
                          <a:effectLst/>
                          <a:latin typeface="+mn-lt"/>
                          <a:ea typeface="+mn-ea"/>
                          <a:cs typeface="+mn-cs"/>
                        </a:rPr>
                        <a:t>Destinadas à turma do 9º ano, às 2 turmas do 10º e às 2 turmas do 11º</a:t>
                      </a:r>
                      <a:endParaRPr lang="pt-PT" sz="11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200" kern="1200" dirty="0">
                          <a:solidFill>
                            <a:schemeClr val="tx1"/>
                          </a:solidFill>
                          <a:effectLst/>
                          <a:latin typeface="+mn-lt"/>
                          <a:ea typeface="+mn-ea"/>
                          <a:cs typeface="+mn-cs"/>
                        </a:rPr>
                        <a:t>16 dos 18 alunos do 9º ano, 17 dos 20 alunos do 10º ano, e 13 dos 15 alunos do 11º ano, perfazendo um total de 46 alunos presentes</a:t>
                      </a:r>
                    </a:p>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pt-PT" sz="1100" u="none" kern="1200" dirty="0">
                        <a:solidFill>
                          <a:schemeClr val="tx1"/>
                        </a:solidFill>
                        <a:effectLst/>
                        <a:latin typeface="+mn-lt"/>
                        <a:ea typeface="+mn-ea"/>
                        <a:cs typeface="+mn-cs"/>
                      </a:endParaRPr>
                    </a:p>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u="none" kern="1200" dirty="0">
                          <a:solidFill>
                            <a:schemeClr val="tx1"/>
                          </a:solidFill>
                          <a:effectLst/>
                          <a:latin typeface="+mn-lt"/>
                          <a:ea typeface="+mn-ea"/>
                          <a:cs typeface="+mn-cs"/>
                        </a:rPr>
                        <a:t>Muito Bom</a:t>
                      </a: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31205064"/>
                  </a:ext>
                </a:extLst>
              </a:tr>
              <a:tr h="823873">
                <a:tc vMerge="1">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i="0" kern="1200" dirty="0">
                          <a:solidFill>
                            <a:schemeClr val="tx1"/>
                          </a:solidFill>
                          <a:effectLst/>
                          <a:latin typeface="+mn-lt"/>
                          <a:ea typeface="+mn-ea"/>
                          <a:cs typeface="+mn-cs"/>
                        </a:rPr>
                        <a:t>Vamos Falar com o Robô!</a:t>
                      </a:r>
                      <a:endParaRPr lang="pt-PT" sz="1100" b="0" i="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200" dirty="0">
                          <a:solidFill>
                            <a:schemeClr val="tx1"/>
                          </a:solidFill>
                          <a:effectLst/>
                          <a:latin typeface="+mn-lt"/>
                          <a:ea typeface="+mn-ea"/>
                          <a:cs typeface="+mn-cs"/>
                        </a:rPr>
                        <a:t>1º ano de escolaridade</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200" u="none" kern="1200" dirty="0">
                          <a:solidFill>
                            <a:schemeClr val="tx1"/>
                          </a:solidFill>
                          <a:effectLst/>
                          <a:latin typeface="+mn-lt"/>
                          <a:ea typeface="+mn-ea"/>
                          <a:cs typeface="+mn-cs"/>
                        </a:rPr>
                        <a:t>A avaliação será realizada no final da atividade</a:t>
                      </a: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062419249"/>
                  </a:ext>
                </a:extLst>
              </a:tr>
              <a:tr h="823873">
                <a:tc vMerge="1">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Levantamento de interesses de oferta formativa para o próximo ano letivo</a:t>
                      </a:r>
                      <a:endParaRPr lang="pt-PT" sz="12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200" dirty="0">
                          <a:solidFill>
                            <a:schemeClr val="tx1"/>
                          </a:solidFill>
                          <a:effectLst/>
                          <a:latin typeface="+mn-lt"/>
                          <a:ea typeface="+mn-ea"/>
                          <a:cs typeface="+mn-cs"/>
                        </a:rPr>
                        <a:t>Destinados aos alunos que se espera estar a frequentar o 3º ciclo (atuais 6º, 7º e 8º anos) e a iniciar o  ensino secundário ou fazer alguma alteração de percurso (turmas atuais do 9º e 10º anos)</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r>
                        <a:rPr lang="pt-PT" sz="1200" kern="100" dirty="0">
                          <a:solidFill>
                            <a:schemeClr val="tx1"/>
                          </a:solidFill>
                          <a:effectLst/>
                          <a:latin typeface="+mn-lt"/>
                          <a:ea typeface="Calibri"/>
                          <a:cs typeface="Times New Roman"/>
                        </a:rPr>
                        <a:t>Suficiente</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631220314"/>
                  </a:ext>
                </a:extLst>
              </a:tr>
            </a:tbl>
          </a:graphicData>
        </a:graphic>
      </p:graphicFrame>
    </p:spTree>
    <p:extLst>
      <p:ext uri="{BB962C8B-B14F-4D97-AF65-F5344CB8AC3E}">
        <p14:creationId xmlns:p14="http://schemas.microsoft.com/office/powerpoint/2010/main" val="3039157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C749CB-DEAF-4B6B-C8AD-FB7F6F5C410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03AC147B-ED89-0411-1B52-C9972A062D78}"/>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28AF8AE1-21B5-2722-68A2-BD1D19BBF777}"/>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8A91BC2E-EE7A-726D-0E91-E9466C66BE33}"/>
              </a:ext>
            </a:extLst>
          </p:cNvPr>
          <p:cNvGraphicFramePr>
            <a:graphicFrameLocks noGrp="1"/>
          </p:cNvGraphicFramePr>
          <p:nvPr>
            <p:extLst>
              <p:ext uri="{D42A27DB-BD31-4B8C-83A1-F6EECF244321}">
                <p14:modId xmlns:p14="http://schemas.microsoft.com/office/powerpoint/2010/main" val="4104555339"/>
              </p:ext>
            </p:extLst>
          </p:nvPr>
        </p:nvGraphicFramePr>
        <p:xfrm>
          <a:off x="257325" y="1137922"/>
          <a:ext cx="9391350" cy="3467056"/>
        </p:xfrm>
        <a:graphic>
          <a:graphicData uri="http://schemas.openxmlformats.org/drawingml/2006/table">
            <a:tbl>
              <a:tblPr firstRow="1" firstCol="1" bandRow="1"/>
              <a:tblGrid>
                <a:gridCol w="808150">
                  <a:extLst>
                    <a:ext uri="{9D8B030D-6E8A-4147-A177-3AD203B41FA5}">
                      <a16:colId xmlns:a16="http://schemas.microsoft.com/office/drawing/2014/main" val="32221926"/>
                    </a:ext>
                  </a:extLst>
                </a:gridCol>
                <a:gridCol w="1482608">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100" b="1" kern="100" dirty="0">
                          <a:solidFill>
                            <a:schemeClr val="bg1"/>
                          </a:solidFill>
                          <a:effectLst/>
                          <a:latin typeface="+mn-lt"/>
                          <a:ea typeface="Calibri"/>
                          <a:cs typeface="Times New Roman"/>
                        </a:rPr>
                        <a:t>Plano Anual de atividades</a:t>
                      </a:r>
                      <a:endParaRPr lang="pt-PT" sz="1100" kern="100" dirty="0">
                        <a:solidFill>
                          <a:schemeClr val="bg1"/>
                        </a:solidFill>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ATIVIDADES PREVISTAS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PREVISTAS REALIZADAS </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PÚBLICO-ALVO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ENVOLVIDOS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NÃO REALIZADAS</a:t>
                      </a:r>
                      <a:endParaRPr lang="pt-PT" sz="11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823873">
                <a:tc rowSpan="2">
                  <a:txBody>
                    <a:bodyPr/>
                    <a:lstStyle/>
                    <a:p>
                      <a:pPr algn="ctr">
                        <a:lnSpc>
                          <a:spcPct val="107000"/>
                        </a:lnSpc>
                        <a:spcAft>
                          <a:spcPts val="0"/>
                        </a:spcAft>
                      </a:pPr>
                      <a:r>
                        <a:rPr lang="pt-PT" sz="1200" b="1" kern="100" dirty="0">
                          <a:solidFill>
                            <a:schemeClr val="tx1"/>
                          </a:solidFill>
                          <a:effectLst/>
                          <a:latin typeface="+mn-lt"/>
                          <a:ea typeface="Calibri"/>
                          <a:cs typeface="Times New Roman"/>
                        </a:rPr>
                        <a:t>SPO</a:t>
                      </a: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Divulgação de Cartaz alusivo ao Dia Europeu da Terapia da Fala</a:t>
                      </a:r>
                      <a:endParaRPr lang="pt-PT" sz="1200" b="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Comunidade educativa</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pt-PT" sz="1100" u="none" kern="1200" dirty="0">
                        <a:solidFill>
                          <a:schemeClr val="tx1"/>
                        </a:solidFill>
                        <a:effectLst/>
                        <a:latin typeface="+mn-lt"/>
                        <a:ea typeface="+mn-ea"/>
                        <a:cs typeface="+mn-cs"/>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31205064"/>
                  </a:ext>
                </a:extLst>
              </a:tr>
              <a:tr h="1647746">
                <a:tc vMerge="1">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b="0" i="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b="0" kern="1200" dirty="0">
                          <a:solidFill>
                            <a:schemeClr val="tx1"/>
                          </a:solidFill>
                          <a:effectLst/>
                          <a:latin typeface="+mn-lt"/>
                          <a:ea typeface="+mn-ea"/>
                          <a:cs typeface="+mn-cs"/>
                        </a:rPr>
                        <a:t>Sessão de esclarecimento aos pais/ encarregados de educação dos alunos do 9º ano</a:t>
                      </a:r>
                      <a:endParaRPr lang="pt-PT" sz="1200" b="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a:cs typeface="Times New Roman"/>
                        </a:rPr>
                        <a:t>EE dos alunos do 9.ºano</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200" kern="100" dirty="0">
                        <a:solidFill>
                          <a:schemeClr val="tx1"/>
                        </a:solidFill>
                        <a:effectLst/>
                        <a:highlight>
                          <a:srgbClr val="00FF00"/>
                        </a:highligh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p>
                      <a:pPr lvl="0" algn="ctr">
                        <a:lnSpc>
                          <a:spcPct val="107000"/>
                        </a:lnSpc>
                        <a:spcAft>
                          <a:spcPts val="0"/>
                        </a:spcAft>
                        <a:buNone/>
                      </a:pPr>
                      <a:endParaRPr lang="pt-PT" sz="12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062419249"/>
                  </a:ext>
                </a:extLst>
              </a:tr>
            </a:tbl>
          </a:graphicData>
        </a:graphic>
      </p:graphicFrame>
    </p:spTree>
    <p:extLst>
      <p:ext uri="{BB962C8B-B14F-4D97-AF65-F5344CB8AC3E}">
        <p14:creationId xmlns:p14="http://schemas.microsoft.com/office/powerpoint/2010/main" val="1857155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14E5C7A-0832-3FAC-8E05-B5F53831E9EF}"/>
            </a:ext>
          </a:extLst>
        </p:cNvPr>
        <p:cNvGrpSpPr/>
        <p:nvPr/>
      </p:nvGrpSpPr>
      <p:grpSpPr>
        <a:xfrm>
          <a:off x="0" y="0"/>
          <a:ext cx="0" cy="0"/>
          <a:chOff x="0" y="0"/>
          <a:chExt cx="0" cy="0"/>
        </a:xfrm>
      </p:grpSpPr>
      <p:pic>
        <p:nvPicPr>
          <p:cNvPr id="11" name="Imagem 10">
            <a:extLst>
              <a:ext uri="{FF2B5EF4-FFF2-40B4-BE49-F238E27FC236}">
                <a16:creationId xmlns:a16="http://schemas.microsoft.com/office/drawing/2014/main" id="{802F740C-EBDB-498B-78A1-71AEF2C468A1}"/>
              </a:ext>
            </a:extLst>
          </p:cNvPr>
          <p:cNvPicPr>
            <a:picLocks noChangeAspect="1"/>
          </p:cNvPicPr>
          <p:nvPr/>
        </p:nvPicPr>
        <p:blipFill>
          <a:blip r:embed="rId2"/>
          <a:stretch>
            <a:fillRect/>
          </a:stretch>
        </p:blipFill>
        <p:spPr>
          <a:xfrm>
            <a:off x="6835358" y="-246457"/>
            <a:ext cx="3358057" cy="2775863"/>
          </a:xfrm>
          <a:prstGeom prst="rect">
            <a:avLst/>
          </a:prstGeom>
        </p:spPr>
      </p:pic>
      <p:sp>
        <p:nvSpPr>
          <p:cNvPr id="18" name="CaixaDeTexto 17">
            <a:extLst>
              <a:ext uri="{FF2B5EF4-FFF2-40B4-BE49-F238E27FC236}">
                <a16:creationId xmlns:a16="http://schemas.microsoft.com/office/drawing/2014/main" id="{AE6B4311-D7AB-4CB5-BC3F-6C174A9F1981}"/>
              </a:ext>
            </a:extLst>
          </p:cNvPr>
          <p:cNvSpPr txBox="1"/>
          <p:nvPr/>
        </p:nvSpPr>
        <p:spPr>
          <a:xfrm>
            <a:off x="326173" y="42029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rPr>
              <a:t>1.CUMPRIMENTO DE PLANIFICAÇÕES</a:t>
            </a:r>
          </a:p>
        </p:txBody>
      </p:sp>
      <p:graphicFrame>
        <p:nvGraphicFramePr>
          <p:cNvPr id="2" name="Tabela 1">
            <a:extLst>
              <a:ext uri="{FF2B5EF4-FFF2-40B4-BE49-F238E27FC236}">
                <a16:creationId xmlns:a16="http://schemas.microsoft.com/office/drawing/2014/main" id="{3BA51A67-5B88-6376-BAF8-2F7DB8645784}"/>
              </a:ext>
            </a:extLst>
          </p:cNvPr>
          <p:cNvGraphicFramePr>
            <a:graphicFrameLocks noGrp="1"/>
          </p:cNvGraphicFramePr>
          <p:nvPr>
            <p:extLst>
              <p:ext uri="{D42A27DB-BD31-4B8C-83A1-F6EECF244321}">
                <p14:modId xmlns:p14="http://schemas.microsoft.com/office/powerpoint/2010/main" val="2070133740"/>
              </p:ext>
            </p:extLst>
          </p:nvPr>
        </p:nvGraphicFramePr>
        <p:xfrm>
          <a:off x="326173" y="1366154"/>
          <a:ext cx="7725800" cy="1071812"/>
        </p:xfrm>
        <a:graphic>
          <a:graphicData uri="http://schemas.openxmlformats.org/drawingml/2006/table">
            <a:tbl>
              <a:tblPr/>
              <a:tblGrid>
                <a:gridCol w="1829376">
                  <a:extLst>
                    <a:ext uri="{9D8B030D-6E8A-4147-A177-3AD203B41FA5}">
                      <a16:colId xmlns:a16="http://schemas.microsoft.com/office/drawing/2014/main" val="959483937"/>
                    </a:ext>
                  </a:extLst>
                </a:gridCol>
                <a:gridCol w="1442290">
                  <a:extLst>
                    <a:ext uri="{9D8B030D-6E8A-4147-A177-3AD203B41FA5}">
                      <a16:colId xmlns:a16="http://schemas.microsoft.com/office/drawing/2014/main" val="4171333386"/>
                    </a:ext>
                  </a:extLst>
                </a:gridCol>
                <a:gridCol w="1505922">
                  <a:extLst>
                    <a:ext uri="{9D8B030D-6E8A-4147-A177-3AD203B41FA5}">
                      <a16:colId xmlns:a16="http://schemas.microsoft.com/office/drawing/2014/main" val="1997821743"/>
                    </a:ext>
                  </a:extLst>
                </a:gridCol>
                <a:gridCol w="1505922">
                  <a:extLst>
                    <a:ext uri="{9D8B030D-6E8A-4147-A177-3AD203B41FA5}">
                      <a16:colId xmlns:a16="http://schemas.microsoft.com/office/drawing/2014/main" val="1136796288"/>
                    </a:ext>
                  </a:extLst>
                </a:gridCol>
                <a:gridCol w="1442290">
                  <a:extLst>
                    <a:ext uri="{9D8B030D-6E8A-4147-A177-3AD203B41FA5}">
                      <a16:colId xmlns:a16="http://schemas.microsoft.com/office/drawing/2014/main" val="272575566"/>
                    </a:ext>
                  </a:extLst>
                </a:gridCol>
              </a:tblGrid>
              <a:tr h="327564">
                <a:tc gridSpan="5">
                  <a:txBody>
                    <a:bodyPr/>
                    <a:lstStyle/>
                    <a:p>
                      <a:pPr algn="ctr" fontAlgn="b"/>
                      <a:r>
                        <a:rPr lang="pt-PT" sz="1200" b="0" i="0" u="none" strike="noStrike" dirty="0">
                          <a:solidFill>
                            <a:srgbClr val="FFFFFF"/>
                          </a:solidFill>
                          <a:effectLst/>
                          <a:latin typeface="Calibri"/>
                        </a:rPr>
                        <a:t>Disciplinas e turmas em que não foi cumprido o inicialmente planificado </a:t>
                      </a:r>
                    </a:p>
                  </a:txBody>
                  <a:tcPr marL="8780" marR="8780" marT="8780" marB="42144"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52833374"/>
                  </a:ext>
                </a:extLst>
              </a:tr>
              <a:tr h="327564">
                <a:tc>
                  <a:txBody>
                    <a:bodyPr/>
                    <a:lstStyle/>
                    <a:p>
                      <a:pPr algn="ctr" rtl="0" fontAlgn="ctr"/>
                      <a:r>
                        <a:rPr lang="pt-PT" sz="1200" b="1" i="0" u="none" strike="noStrike" dirty="0">
                          <a:solidFill>
                            <a:srgbClr val="FFFFFF"/>
                          </a:solidFill>
                          <a:effectLst/>
                          <a:latin typeface="Calibri"/>
                        </a:rPr>
                        <a:t>Departamento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Disciplina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Ano </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Turma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Justificação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extLst>
                  <a:ext uri="{0D108BD9-81ED-4DB2-BD59-A6C34878D82A}">
                    <a16:rowId xmlns:a16="http://schemas.microsoft.com/office/drawing/2014/main" val="147835629"/>
                  </a:ext>
                </a:extLst>
              </a:tr>
              <a:tr h="352117">
                <a:tc>
                  <a:txBody>
                    <a:bodyPr/>
                    <a:lstStyle/>
                    <a:p>
                      <a:pPr algn="ctr" rtl="0" fontAlgn="ctr"/>
                      <a:r>
                        <a:rPr lang="pt-PT" sz="1200" b="0" i="0" u="none" strike="noStrike" dirty="0">
                          <a:solidFill>
                            <a:schemeClr val="tx1"/>
                          </a:solidFill>
                          <a:effectLst/>
                          <a:latin typeface="+mn-lt"/>
                        </a:rPr>
                        <a:t>Departamento de</a:t>
                      </a:r>
                    </a:p>
                    <a:p>
                      <a:pPr algn="ctr" rtl="0" fontAlgn="ctr"/>
                      <a:r>
                        <a:rPr lang="pt-PT" sz="1200" b="0" i="0" u="none" strike="noStrike" dirty="0">
                          <a:solidFill>
                            <a:schemeClr val="tx1"/>
                          </a:solidFill>
                          <a:effectLst/>
                          <a:latin typeface="+mn-lt"/>
                        </a:rPr>
                        <a:t>LE</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endParaRPr lang="pt-PT" sz="1200" b="0" i="0" u="none" strike="noStrike" dirty="0">
                        <a:solidFill>
                          <a:schemeClr val="tx1"/>
                        </a:solidFill>
                        <a:effectLst/>
                        <a:latin typeface="+mn-lt"/>
                      </a:endParaRPr>
                    </a:p>
                    <a:p>
                      <a:pPr algn="ctr" rtl="0" fontAlgn="t"/>
                      <a:r>
                        <a:rPr lang="pt-PT" sz="1200" b="0" i="0" u="none" strike="noStrike" dirty="0">
                          <a:solidFill>
                            <a:schemeClr val="tx1"/>
                          </a:solidFill>
                          <a:effectLst/>
                          <a:latin typeface="+mn-lt"/>
                        </a:rPr>
                        <a:t>Inglês</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endParaRPr lang="pt-PT" sz="1200" b="0" i="0" u="none" strike="noStrike" dirty="0">
                        <a:solidFill>
                          <a:schemeClr val="tx1"/>
                        </a:solidFill>
                        <a:effectLst/>
                        <a:latin typeface="Calibri"/>
                      </a:endParaRPr>
                    </a:p>
                    <a:p>
                      <a:pPr algn="ctr" rtl="0" fontAlgn="t"/>
                      <a:r>
                        <a:rPr lang="pt-PT" sz="1200" b="0" i="0" u="none" strike="noStrike" dirty="0">
                          <a:solidFill>
                            <a:schemeClr val="tx1"/>
                          </a:solidFill>
                          <a:effectLst/>
                          <a:latin typeface="Calibri"/>
                        </a:rPr>
                        <a:t>6º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 e 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g)</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43291255"/>
                  </a:ext>
                </a:extLst>
              </a:tr>
            </a:tbl>
          </a:graphicData>
        </a:graphic>
      </p:graphicFrame>
      <p:graphicFrame>
        <p:nvGraphicFramePr>
          <p:cNvPr id="3" name="Tabela 2">
            <a:extLst>
              <a:ext uri="{FF2B5EF4-FFF2-40B4-BE49-F238E27FC236}">
                <a16:creationId xmlns:a16="http://schemas.microsoft.com/office/drawing/2014/main" id="{A302AEC2-E602-A25E-FD3A-E422CD135A18}"/>
              </a:ext>
            </a:extLst>
          </p:cNvPr>
          <p:cNvGraphicFramePr>
            <a:graphicFrameLocks noGrp="1"/>
          </p:cNvGraphicFramePr>
          <p:nvPr>
            <p:extLst>
              <p:ext uri="{D42A27DB-BD31-4B8C-83A1-F6EECF244321}">
                <p14:modId xmlns:p14="http://schemas.microsoft.com/office/powerpoint/2010/main" val="3740666041"/>
              </p:ext>
            </p:extLst>
          </p:nvPr>
        </p:nvGraphicFramePr>
        <p:xfrm>
          <a:off x="326173" y="3165343"/>
          <a:ext cx="7725800" cy="1254692"/>
        </p:xfrm>
        <a:graphic>
          <a:graphicData uri="http://schemas.openxmlformats.org/drawingml/2006/table">
            <a:tbl>
              <a:tblPr/>
              <a:tblGrid>
                <a:gridCol w="1829376">
                  <a:extLst>
                    <a:ext uri="{9D8B030D-6E8A-4147-A177-3AD203B41FA5}">
                      <a16:colId xmlns:a16="http://schemas.microsoft.com/office/drawing/2014/main" val="959483937"/>
                    </a:ext>
                  </a:extLst>
                </a:gridCol>
                <a:gridCol w="1442290">
                  <a:extLst>
                    <a:ext uri="{9D8B030D-6E8A-4147-A177-3AD203B41FA5}">
                      <a16:colId xmlns:a16="http://schemas.microsoft.com/office/drawing/2014/main" val="4171333386"/>
                    </a:ext>
                  </a:extLst>
                </a:gridCol>
                <a:gridCol w="1505922">
                  <a:extLst>
                    <a:ext uri="{9D8B030D-6E8A-4147-A177-3AD203B41FA5}">
                      <a16:colId xmlns:a16="http://schemas.microsoft.com/office/drawing/2014/main" val="1997821743"/>
                    </a:ext>
                  </a:extLst>
                </a:gridCol>
                <a:gridCol w="1505922">
                  <a:extLst>
                    <a:ext uri="{9D8B030D-6E8A-4147-A177-3AD203B41FA5}">
                      <a16:colId xmlns:a16="http://schemas.microsoft.com/office/drawing/2014/main" val="1136796288"/>
                    </a:ext>
                  </a:extLst>
                </a:gridCol>
                <a:gridCol w="1442290">
                  <a:extLst>
                    <a:ext uri="{9D8B030D-6E8A-4147-A177-3AD203B41FA5}">
                      <a16:colId xmlns:a16="http://schemas.microsoft.com/office/drawing/2014/main" val="272575566"/>
                    </a:ext>
                  </a:extLst>
                </a:gridCol>
              </a:tblGrid>
              <a:tr h="327564">
                <a:tc gridSpan="5">
                  <a:txBody>
                    <a:bodyPr/>
                    <a:lstStyle/>
                    <a:p>
                      <a:pPr algn="ctr" fontAlgn="b"/>
                      <a:r>
                        <a:rPr lang="pt-PT" sz="1200" b="0" i="0" u="none" strike="noStrike" dirty="0">
                          <a:solidFill>
                            <a:srgbClr val="FFFFFF"/>
                          </a:solidFill>
                          <a:effectLst/>
                          <a:latin typeface="Calibri"/>
                        </a:rPr>
                        <a:t>Disciplinas e turmas em que não foi cumprido o inicialmente planificado </a:t>
                      </a:r>
                    </a:p>
                  </a:txBody>
                  <a:tcPr marL="8780" marR="8780" marT="8780" marB="42144"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52833374"/>
                  </a:ext>
                </a:extLst>
              </a:tr>
              <a:tr h="327564">
                <a:tc>
                  <a:txBody>
                    <a:bodyPr/>
                    <a:lstStyle/>
                    <a:p>
                      <a:pPr algn="ctr" rtl="0" fontAlgn="ctr"/>
                      <a:r>
                        <a:rPr lang="pt-PT" sz="1200" b="1" i="0" u="none" strike="noStrike" dirty="0">
                          <a:solidFill>
                            <a:srgbClr val="FFFFFF"/>
                          </a:solidFill>
                          <a:effectLst/>
                          <a:latin typeface="Calibri"/>
                        </a:rPr>
                        <a:t>Departamento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Disciplina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Ano </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Turma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200" b="1" i="0" u="none" strike="noStrike" dirty="0">
                          <a:solidFill>
                            <a:srgbClr val="FFFFFF"/>
                          </a:solidFill>
                          <a:effectLst/>
                          <a:latin typeface="Calibri"/>
                        </a:rPr>
                        <a:t>Justificação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extLst>
                  <a:ext uri="{0D108BD9-81ED-4DB2-BD59-A6C34878D82A}">
                    <a16:rowId xmlns:a16="http://schemas.microsoft.com/office/drawing/2014/main" val="147835629"/>
                  </a:ext>
                </a:extLst>
              </a:tr>
              <a:tr h="352117">
                <a:tc>
                  <a:txBody>
                    <a:bodyPr/>
                    <a:lstStyle/>
                    <a:p>
                      <a:pPr algn="ctr" rtl="0" fontAlgn="ctr"/>
                      <a:r>
                        <a:rPr lang="pt-PT" sz="1200" b="0" i="0" u="none" strike="noStrike" dirty="0">
                          <a:solidFill>
                            <a:schemeClr val="tx1"/>
                          </a:solidFill>
                          <a:effectLst/>
                          <a:latin typeface="+mn-lt"/>
                        </a:rPr>
                        <a:t>Departamento</a:t>
                      </a:r>
                    </a:p>
                    <a:p>
                      <a:pPr algn="ctr" rtl="0" fontAlgn="ctr"/>
                      <a:r>
                        <a:rPr lang="pt-PT" sz="1200" b="0" i="0" u="none" strike="noStrike" dirty="0">
                          <a:solidFill>
                            <a:schemeClr val="tx1"/>
                          </a:solidFill>
                          <a:effectLst/>
                          <a:latin typeface="+mn-lt"/>
                        </a:rPr>
                        <a:t>de</a:t>
                      </a:r>
                    </a:p>
                    <a:p>
                      <a:pPr algn="ctr" rtl="0" fontAlgn="ctr"/>
                      <a:r>
                        <a:rPr lang="pt-PT" sz="1200" b="0" i="0" u="none" strike="noStrike" dirty="0">
                          <a:solidFill>
                            <a:schemeClr val="tx1"/>
                          </a:solidFill>
                          <a:effectLst/>
                          <a:latin typeface="+mn-lt"/>
                        </a:rPr>
                        <a:t>Português</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endParaRPr lang="pt-PT" sz="1200" kern="1200" dirty="0">
                        <a:solidFill>
                          <a:schemeClr val="tx1"/>
                        </a:solidFill>
                        <a:effectLst/>
                        <a:latin typeface="+mn-lt"/>
                        <a:ea typeface="+mn-ea"/>
                        <a:cs typeface="+mn-cs"/>
                      </a:endParaRPr>
                    </a:p>
                    <a:p>
                      <a:pPr algn="ctr" rtl="0" fontAlgn="t"/>
                      <a:r>
                        <a:rPr lang="pt-PT" sz="1200" kern="1200" dirty="0">
                          <a:solidFill>
                            <a:schemeClr val="tx1"/>
                          </a:solidFill>
                          <a:effectLst/>
                          <a:latin typeface="+mn-lt"/>
                          <a:ea typeface="+mn-ea"/>
                          <a:cs typeface="+mn-cs"/>
                        </a:rPr>
                        <a:t>Português</a:t>
                      </a:r>
                      <a:endParaRPr lang="pt-PT" sz="1200" b="0" i="0" u="none" strike="noStrike" dirty="0">
                        <a:solidFill>
                          <a:schemeClr val="tx1"/>
                        </a:solidFill>
                        <a:effectLst/>
                        <a:latin typeface="+mn-lt"/>
                      </a:endParaRP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endParaRPr lang="pt-PT" sz="1200" b="0" i="0" u="none" strike="noStrike" dirty="0">
                        <a:solidFill>
                          <a:schemeClr val="tx1"/>
                        </a:solidFill>
                        <a:effectLst/>
                        <a:latin typeface="Calibri"/>
                      </a:endParaRPr>
                    </a:p>
                    <a:p>
                      <a:pPr algn="ctr" rtl="0" fontAlgn="t"/>
                      <a:r>
                        <a:rPr lang="pt-PT" sz="1200" b="0" i="0" u="none" strike="noStrike" dirty="0">
                          <a:solidFill>
                            <a:schemeClr val="tx1"/>
                          </a:solidFill>
                          <a:effectLst/>
                          <a:latin typeface="Calibri"/>
                        </a:rPr>
                        <a:t>11º</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A e B</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200" b="0" i="0" u="none" strike="noStrike" dirty="0">
                          <a:solidFill>
                            <a:schemeClr val="tx1"/>
                          </a:solidFill>
                          <a:effectLst/>
                          <a:latin typeface="Calibri"/>
                        </a:rPr>
                        <a:t>h)</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43291255"/>
                  </a:ext>
                </a:extLst>
              </a:tr>
            </a:tbl>
          </a:graphicData>
        </a:graphic>
      </p:graphicFrame>
    </p:spTree>
    <p:extLst>
      <p:ext uri="{BB962C8B-B14F-4D97-AF65-F5344CB8AC3E}">
        <p14:creationId xmlns:p14="http://schemas.microsoft.com/office/powerpoint/2010/main" val="19635883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0EC7DD6E-4F67-4F33-97B4-96C36E9C465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31CD6D1-5FA5-4645-B5FA-13520463594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8132D920-BB0C-B936-07C1-5B47BB01E2A3}"/>
              </a:ext>
            </a:extLst>
          </p:cNvPr>
          <p:cNvGraphicFramePr>
            <a:graphicFrameLocks noGrp="1"/>
          </p:cNvGraphicFramePr>
          <p:nvPr>
            <p:extLst>
              <p:ext uri="{D42A27DB-BD31-4B8C-83A1-F6EECF244321}">
                <p14:modId xmlns:p14="http://schemas.microsoft.com/office/powerpoint/2010/main" val="406253793"/>
              </p:ext>
            </p:extLst>
          </p:nvPr>
        </p:nvGraphicFramePr>
        <p:xfrm>
          <a:off x="262145" y="963453"/>
          <a:ext cx="9262700" cy="39142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384937">
                <a:tc>
                  <a:txBody>
                    <a:bodyPr/>
                    <a:lstStyle/>
                    <a:p>
                      <a:pPr>
                        <a:buNone/>
                      </a:pPr>
                      <a:r>
                        <a:rPr lang="pt-PT" sz="1000" dirty="0">
                          <a:effectLst/>
                          <a:latin typeface="+mn-lt"/>
                          <a:ea typeface="Times New Roman" panose="02020603050405020304" pitchFamily="18" charset="0"/>
                        </a:rPr>
                        <a:t>Maria </a:t>
                      </a:r>
                      <a:r>
                        <a:rPr lang="pt-PT" sz="1000" dirty="0" err="1">
                          <a:effectLst/>
                          <a:latin typeface="+mn-lt"/>
                          <a:ea typeface="Times New Roman" panose="02020603050405020304" pitchFamily="18" charset="0"/>
                        </a:rPr>
                        <a:t>Lassalete</a:t>
                      </a:r>
                      <a:r>
                        <a:rPr lang="pt-PT" sz="1000" dirty="0">
                          <a:effectLst/>
                          <a:latin typeface="+mn-lt"/>
                          <a:ea typeface="Times New Roman" panose="02020603050405020304" pitchFamily="18" charset="0"/>
                        </a:rPr>
                        <a:t> Silva</a:t>
                      </a:r>
                    </a:p>
                  </a:txBody>
                  <a:tcPr marL="29668" marR="29668" marT="0" marB="0" anchor="ctr"/>
                </a:tc>
                <a:tc>
                  <a:txBody>
                    <a:bodyPr/>
                    <a:lstStyle/>
                    <a:p>
                      <a:pPr algn="ctr">
                        <a:buNone/>
                      </a:pPr>
                      <a:r>
                        <a:rPr lang="pt-PT" sz="1000" dirty="0">
                          <a:effectLst/>
                          <a:latin typeface="+mn-lt"/>
                          <a:ea typeface="Times New Roman" panose="02020603050405020304" pitchFamily="18" charset="0"/>
                        </a:rPr>
                        <a:t>22</a:t>
                      </a:r>
                    </a:p>
                  </a:txBody>
                  <a:tcPr marL="29668" marR="29668" marT="0" marB="0" anchor="ctr"/>
                </a:tc>
                <a:tc>
                  <a:txBody>
                    <a:bodyPr/>
                    <a:lstStyle/>
                    <a:p>
                      <a:pPr algn="ctr">
                        <a:buNone/>
                      </a:pPr>
                      <a:r>
                        <a:rPr lang="pt-PT" sz="1000" dirty="0">
                          <a:effectLst/>
                          <a:latin typeface="+mn-lt"/>
                          <a:ea typeface="Times New Roman" panose="02020603050405020304" pitchFamily="18" charset="0"/>
                        </a:rPr>
                        <a:t>8ºB</a:t>
                      </a: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nchor="ctr"/>
                </a:tc>
                <a:tc>
                  <a:txBody>
                    <a:bodyPr/>
                    <a:lstStyle/>
                    <a:p>
                      <a:pPr algn="ctr">
                        <a:buNone/>
                      </a:pPr>
                      <a:r>
                        <a:rPr lang="pt-PT" sz="1000" dirty="0">
                          <a:effectLst/>
                          <a:latin typeface="+mn-lt"/>
                          <a:ea typeface="Times New Roman" panose="02020603050405020304" pitchFamily="18" charset="0"/>
                        </a:rPr>
                        <a:t>X</a:t>
                      </a: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tc>
                <a:tc>
                  <a:txBody>
                    <a:bodyPr/>
                    <a:lstStyle/>
                    <a:p>
                      <a:pPr algn="just">
                        <a:buNone/>
                      </a:pPr>
                      <a:r>
                        <a:rPr lang="pt-PT" sz="1000" dirty="0">
                          <a:effectLst/>
                          <a:latin typeface="+mn-lt"/>
                          <a:ea typeface="Times New Roman" panose="02020603050405020304" pitchFamily="18" charset="0"/>
                        </a:rPr>
                        <a:t>Nas sessões de tutoria o aluno realizou os trabalhos de casa, trabalhos para entregar e preparou-se para os testes de avaliação. O aluno mostrou-se mais colaborativo em relação ao período anterior. Assim sendo, vamos continuar a desenvolver o trabalho feito até à data.</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125862451"/>
                  </a:ext>
                </a:extLst>
              </a:tr>
              <a:tr h="641561">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buNone/>
                      </a:pPr>
                      <a:r>
                        <a:rPr lang="pt-PT" sz="1000" dirty="0">
                          <a:effectLst/>
                          <a:latin typeface="+mn-lt"/>
                          <a:ea typeface="Times New Roman" panose="02020603050405020304" pitchFamily="18" charset="0"/>
                        </a:rPr>
                        <a:t>22</a:t>
                      </a:r>
                    </a:p>
                  </a:txBody>
                  <a:tcPr marL="29668" marR="29668" marT="0" marB="0" anchor="ctr"/>
                </a:tc>
                <a:tc>
                  <a:txBody>
                    <a:bodyPr/>
                    <a:lstStyle/>
                    <a:p>
                      <a:pPr algn="ctr">
                        <a:buNone/>
                      </a:pPr>
                      <a:r>
                        <a:rPr lang="pt-PT" sz="1000" dirty="0">
                          <a:effectLst/>
                          <a:latin typeface="+mn-lt"/>
                          <a:ea typeface="Times New Roman" panose="02020603050405020304" pitchFamily="18" charset="0"/>
                        </a:rPr>
                        <a:t>6ºA</a:t>
                      </a: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nchor="ctr"/>
                </a:tc>
                <a:tc>
                  <a:txBody>
                    <a:bodyPr/>
                    <a:lstStyle/>
                    <a:p>
                      <a:pPr algn="ctr">
                        <a:buNone/>
                      </a:pPr>
                      <a:r>
                        <a:rPr lang="pt-PT" sz="1000" dirty="0">
                          <a:effectLst/>
                          <a:latin typeface="+mn-lt"/>
                          <a:ea typeface="Times New Roman" panose="02020603050405020304" pitchFamily="18" charset="0"/>
                        </a:rPr>
                        <a:t>x</a:t>
                      </a:r>
                    </a:p>
                  </a:txBody>
                  <a:tcPr marL="29668" marR="29668" marT="0" marB="0" anchor="ctr"/>
                </a:tc>
                <a:tc>
                  <a:txBody>
                    <a:bodyPr/>
                    <a:lstStyle/>
                    <a:p>
                      <a:pPr algn="ctr">
                        <a:buNone/>
                      </a:pPr>
                      <a:endParaRPr lang="pt-PT" sz="1000" dirty="0">
                        <a:effectLst/>
                        <a:latin typeface="+mn-lt"/>
                        <a:ea typeface="Times New Roman" panose="02020603050405020304" pitchFamily="18" charset="0"/>
                      </a:endParaRPr>
                    </a:p>
                  </a:txBody>
                  <a:tcPr marL="29668" marR="29668" marT="0" marB="0"/>
                </a:tc>
                <a:tc>
                  <a:txBody>
                    <a:bodyPr/>
                    <a:lstStyle/>
                    <a:p>
                      <a:pPr algn="just">
                        <a:buNone/>
                      </a:pPr>
                      <a:r>
                        <a:rPr lang="pt-PT" sz="1000" dirty="0">
                          <a:effectLst/>
                          <a:latin typeface="+mn-lt"/>
                          <a:ea typeface="Times New Roman" panose="02020603050405020304" pitchFamily="18" charset="0"/>
                        </a:rPr>
                        <a:t>A aluna frequentou de forma pontual todas as sessões de tutoria do 2º período letivo, tendo faltado a uma sessão. De um modo geral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691621373"/>
                  </a:ext>
                </a:extLst>
              </a:tr>
            </a:tbl>
          </a:graphicData>
        </a:graphic>
      </p:graphicFrame>
    </p:spTree>
    <p:extLst>
      <p:ext uri="{BB962C8B-B14F-4D97-AF65-F5344CB8AC3E}">
        <p14:creationId xmlns:p14="http://schemas.microsoft.com/office/powerpoint/2010/main" val="1177281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CC03B-0EE2-3F28-16A1-AF13A8B1D758}"/>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504643C-A8FE-24F9-8A5E-ABDD36E4AEA6}"/>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86AE7C2C-31C7-CB1D-EC7D-63363526FF3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14EB2D02-71DF-FA4A-F79E-F10CC6E877C0}"/>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D7EE32C2-7AD0-CC6C-D5EC-89AE3BED680B}"/>
              </a:ext>
            </a:extLst>
          </p:cNvPr>
          <p:cNvGraphicFramePr>
            <a:graphicFrameLocks noGrp="1"/>
          </p:cNvGraphicFramePr>
          <p:nvPr>
            <p:extLst>
              <p:ext uri="{D42A27DB-BD31-4B8C-83A1-F6EECF244321}">
                <p14:modId xmlns:p14="http://schemas.microsoft.com/office/powerpoint/2010/main" val="2336103966"/>
              </p:ext>
            </p:extLst>
          </p:nvPr>
        </p:nvGraphicFramePr>
        <p:xfrm>
          <a:off x="262145" y="963453"/>
          <a:ext cx="9262700" cy="57430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256624">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22</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 aluna frequentou de forma pontual todas as sessões de tutoria do 2º período letivo, tendo faltado a duas sessões de forma devidamente justificada. De um modo geral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885132287"/>
                  </a:ext>
                </a:extLst>
              </a:tr>
              <a:tr h="1026498">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14</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6ºB</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O aluno frequentou de forma assídua e pontual as sessões de tutoria do segundo período letivo. Realizou as atividades propostas pela docente, mas nem sempre o fez com o empenho e interesse desejados. </a:t>
                      </a:r>
                    </a:p>
                    <a:p>
                      <a:pPr algn="just">
                        <a:buNone/>
                      </a:pPr>
                      <a:r>
                        <a:rPr lang="pt-PT" sz="1000" dirty="0">
                          <a:effectLst/>
                          <a:latin typeface="+mn-lt"/>
                          <a:ea typeface="Times New Roman" panose="02020603050405020304" pitchFamily="18"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406911606"/>
                  </a:ext>
                </a:extLst>
              </a:tr>
            </a:tbl>
          </a:graphicData>
        </a:graphic>
      </p:graphicFrame>
    </p:spTree>
    <p:extLst>
      <p:ext uri="{BB962C8B-B14F-4D97-AF65-F5344CB8AC3E}">
        <p14:creationId xmlns:p14="http://schemas.microsoft.com/office/powerpoint/2010/main" val="3063159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C5EFA-C1EB-0B34-DEAB-5DAB89A52E53}"/>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4A293AA-D2D1-0681-7F3E-C10269C317FD}"/>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EA1FE894-E9AA-2B16-2A69-37A036DD786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94F693AE-FA55-4197-F8F7-0C5752E6953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4D09CCA5-6D36-6AE6-1970-FFEBE0B6E2A9}"/>
              </a:ext>
            </a:extLst>
          </p:cNvPr>
          <p:cNvGraphicFramePr>
            <a:graphicFrameLocks noGrp="1"/>
          </p:cNvGraphicFramePr>
          <p:nvPr>
            <p:extLst>
              <p:ext uri="{D42A27DB-BD31-4B8C-83A1-F6EECF244321}">
                <p14:modId xmlns:p14="http://schemas.microsoft.com/office/powerpoint/2010/main" val="809208512"/>
              </p:ext>
            </p:extLst>
          </p:nvPr>
        </p:nvGraphicFramePr>
        <p:xfrm>
          <a:off x="262145" y="963453"/>
          <a:ext cx="9262700" cy="57430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384937">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13</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6ºB</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O aluno frequentou de forma pontual as sessões de tutoria do primeiro período letivo, tendo faltado a duas sessões.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667468525"/>
                  </a:ext>
                </a:extLst>
              </a:tr>
              <a:tr h="641561">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13</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6ºB</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O aluno frequentou de forma pontual as sessões de tutoria do primeiro período letivo, tendo faltado a uma sessão de forma devidamente justificada.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97029949"/>
                  </a:ext>
                </a:extLst>
              </a:tr>
            </a:tbl>
          </a:graphicData>
        </a:graphic>
      </p:graphicFrame>
    </p:spTree>
    <p:extLst>
      <p:ext uri="{BB962C8B-B14F-4D97-AF65-F5344CB8AC3E}">
        <p14:creationId xmlns:p14="http://schemas.microsoft.com/office/powerpoint/2010/main" val="23379927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F4E4B-B721-B3F7-BABD-1DDDB7FEAC70}"/>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3C79C177-7A90-10D4-94E0-272DADF2F1F5}"/>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95F91A2D-E289-FEDB-D70A-C1773126D5F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442EA7B-9748-7E8F-D3EE-8B82C3378E24}"/>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1BD25951-4A59-DFBB-6603-FB7916623E1E}"/>
              </a:ext>
            </a:extLst>
          </p:cNvPr>
          <p:cNvGraphicFramePr>
            <a:graphicFrameLocks noGrp="1"/>
          </p:cNvGraphicFramePr>
          <p:nvPr>
            <p:extLst>
              <p:ext uri="{D42A27DB-BD31-4B8C-83A1-F6EECF244321}">
                <p14:modId xmlns:p14="http://schemas.microsoft.com/office/powerpoint/2010/main" val="517292877"/>
              </p:ext>
            </p:extLst>
          </p:nvPr>
        </p:nvGraphicFramePr>
        <p:xfrm>
          <a:off x="151075" y="934220"/>
          <a:ext cx="9338190" cy="4496265"/>
        </p:xfrm>
        <a:graphic>
          <a:graphicData uri="http://schemas.openxmlformats.org/drawingml/2006/table">
            <a:tbl>
              <a:tblPr firstRow="1" firstCol="1" bandRow="1">
                <a:tableStyleId>{5C22544A-7EE6-4342-B048-85BDC9FD1C3A}</a:tableStyleId>
              </a:tblPr>
              <a:tblGrid>
                <a:gridCol w="101146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769873">
                <a:tc>
                  <a:txBody>
                    <a:bodyPr/>
                    <a:lstStyle/>
                    <a:p>
                      <a:pPr>
                        <a:buNone/>
                      </a:pPr>
                      <a:r>
                        <a:rPr lang="pt-PT" sz="1000" dirty="0">
                          <a:effectLst/>
                          <a:latin typeface="+mn-lt"/>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27</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7ºA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lnSpc>
                          <a:spcPct val="150000"/>
                        </a:lnSpc>
                        <a:buNone/>
                      </a:pPr>
                      <a:r>
                        <a:rPr lang="pt-PT" sz="1000" dirty="0">
                          <a:effectLst/>
                          <a:latin typeface="Arial" panose="020B0604020202020204" pitchFamily="34" charset="0"/>
                          <a:ea typeface="Arial" panose="020B0604020202020204" pitchFamily="34" charset="0"/>
                        </a:rPr>
                        <a:t>A aluna frequentou de forma assídua e pontual todas as sessões de tutoria do primeiro período letivo. De um modo geral realizou as atividades propostas com empenho e interesse. </a:t>
                      </a:r>
                      <a:endParaRPr lang="pt-PT" sz="1000" dirty="0">
                        <a:effectLst/>
                        <a:latin typeface="Times New Roman" panose="02020603050405020304" pitchFamily="18" charset="0"/>
                        <a:ea typeface="Times New Roman" panose="02020603050405020304" pitchFamily="18" charset="0"/>
                      </a:endParaRPr>
                    </a:p>
                    <a:p>
                      <a:pPr algn="just">
                        <a:lnSpc>
                          <a:spcPct val="150000"/>
                        </a:lnSpc>
                        <a:buNone/>
                      </a:pPr>
                      <a:r>
                        <a:rPr lang="pt-PT" sz="1000" dirty="0">
                          <a:effectLst/>
                          <a:latin typeface="Arial" panose="020B0604020202020204" pitchFamily="34" charset="0"/>
                          <a:ea typeface="Arial" panose="020B0604020202020204" pitchFamily="34" charset="0"/>
                        </a:rPr>
                        <a:t>As atividades realizadas passaram pela análise das classificações obtidas no 1º período, e definição das disciplinas onde terá de haver um estudo reforçado,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endParaRPr lang="pt-PT" sz="1000" dirty="0">
                        <a:effectLst/>
                        <a:latin typeface="Times New Roman" panose="02020603050405020304" pitchFamily="18" charset="0"/>
                        <a:ea typeface="Times New Roman" panose="02020603050405020304" pitchFamily="18" charset="0"/>
                      </a:endParaRPr>
                    </a:p>
                    <a:p>
                      <a:pPr algn="just">
                        <a:lnSpc>
                          <a:spcPct val="150000"/>
                        </a:lnSpc>
                        <a:buNone/>
                      </a:pPr>
                      <a:r>
                        <a:rPr lang="pt-PT" sz="1000" dirty="0">
                          <a:effectLst/>
                          <a:latin typeface="Arial" panose="020B0604020202020204" pitchFamily="34" charset="0"/>
                          <a:ea typeface="Arial" panose="020B0604020202020204" pitchFamily="34" charset="0"/>
                        </a:rPr>
                        <a:t>Foi sendo feito o balanço dos resultados obtidos, assinalando as áreas em que devem ser feitas melhorias.</a:t>
                      </a:r>
                      <a:endParaRPr lang="pt-PT"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969835720"/>
                  </a:ext>
                </a:extLst>
              </a:tr>
            </a:tbl>
          </a:graphicData>
        </a:graphic>
      </p:graphicFrame>
    </p:spTree>
    <p:extLst>
      <p:ext uri="{BB962C8B-B14F-4D97-AF65-F5344CB8AC3E}">
        <p14:creationId xmlns:p14="http://schemas.microsoft.com/office/powerpoint/2010/main" val="13484345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C3C73-1466-FF66-EC62-E9EC9951CD0B}"/>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7D6F1574-806E-8CC1-0414-834BCB6E0DF4}"/>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3.1 APOIO TUTORIAL</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3" name="Imagem 2">
            <a:extLst>
              <a:ext uri="{FF2B5EF4-FFF2-40B4-BE49-F238E27FC236}">
                <a16:creationId xmlns:a16="http://schemas.microsoft.com/office/drawing/2014/main" id="{5CDE018E-1E11-6E49-E286-2DFEBB309A4D}"/>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D5BA39B-BEC3-4B35-8F93-74262D7955FA}"/>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rPr>
              <a:t>3. PROGRAMA DE APOIO EDUCATIVO</a:t>
            </a:r>
          </a:p>
        </p:txBody>
      </p:sp>
      <p:graphicFrame>
        <p:nvGraphicFramePr>
          <p:cNvPr id="5" name="Tabela 4">
            <a:extLst>
              <a:ext uri="{FF2B5EF4-FFF2-40B4-BE49-F238E27FC236}">
                <a16:creationId xmlns:a16="http://schemas.microsoft.com/office/drawing/2014/main" id="{5612AEAE-7052-C74D-2750-F70B67ACB59B}"/>
              </a:ext>
            </a:extLst>
          </p:cNvPr>
          <p:cNvGraphicFramePr>
            <a:graphicFrameLocks noGrp="1"/>
          </p:cNvGraphicFramePr>
          <p:nvPr>
            <p:extLst>
              <p:ext uri="{D42A27DB-BD31-4B8C-83A1-F6EECF244321}">
                <p14:modId xmlns:p14="http://schemas.microsoft.com/office/powerpoint/2010/main" val="1363505687"/>
              </p:ext>
            </p:extLst>
          </p:nvPr>
        </p:nvGraphicFramePr>
        <p:xfrm>
          <a:off x="262145" y="963453"/>
          <a:ext cx="9262700" cy="46762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769873">
                <a:tc>
                  <a:txBody>
                    <a:bodyPr/>
                    <a:lstStyle/>
                    <a:p>
                      <a:pPr>
                        <a:buNone/>
                      </a:pPr>
                      <a:r>
                        <a:rPr lang="pt-PT" sz="1200" dirty="0">
                          <a:effectLst/>
                          <a:latin typeface="+mn-lt"/>
                          <a:ea typeface="Times New Roman" panose="02020603050405020304" pitchFamily="18" charset="0"/>
                        </a:rPr>
                        <a:t>Emília Cabral</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24</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5ºA</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rPr>
                        <a:t>O aluno frequentou a maioria das sessões de tutoria do segundo período letivo, no entanto nem sempre foi pontual. </a:t>
                      </a:r>
                    </a:p>
                    <a:p>
                      <a:pPr algn="just">
                        <a:buNone/>
                      </a:pPr>
                      <a:r>
                        <a:rPr lang="pt-PT" sz="1000" dirty="0">
                          <a:effectLst/>
                        </a:rPr>
                        <a:t>A tutora procurou aconselhar e orientar o aluno no seu estudo e nas tarefas escolares, com o objetivo de o mesmo desenvolver competências relacionadas com métodos e organização do trabalho. Além do exposto, prestou auxílio na realização de fichas de trabalho/TPC e na preparação para as fichas de avaliação, procurando esclarecer as suas dúvidas.  </a:t>
                      </a:r>
                    </a:p>
                    <a:p>
                      <a:pPr algn="just">
                        <a:buNone/>
                      </a:pPr>
                      <a:r>
                        <a:rPr lang="pt-PT" sz="1000" dirty="0">
                          <a:effectLst/>
                        </a:rPr>
                        <a:t>O aluno manifestou interesse e empenho na maioria das atividades realizadas, denotando-se uma melhoria ao nível da sua expressão oral e escrita.</a:t>
                      </a:r>
                    </a:p>
                    <a:p>
                      <a:pPr algn="just">
                        <a:buNone/>
                      </a:pPr>
                      <a:endParaRPr lang="pt-PT" sz="1000" dirty="0">
                        <a:effectLst/>
                      </a:endParaRPr>
                    </a:p>
                  </a:txBody>
                  <a:tcPr marL="29668" marR="29668" marT="0" marB="0"/>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969835720"/>
                  </a:ext>
                </a:extLst>
              </a:tr>
              <a:tr h="769873">
                <a:tc>
                  <a:txBody>
                    <a:bodyPr/>
                    <a:lstStyle/>
                    <a:p>
                      <a:pPr>
                        <a:buNone/>
                      </a:pPr>
                      <a:r>
                        <a:rPr lang="pt-PT" sz="1200" dirty="0">
                          <a:effectLst/>
                          <a:latin typeface="+mn-lt"/>
                          <a:ea typeface="Times New Roman" panose="02020603050405020304" pitchFamily="18" charset="0"/>
                        </a:rPr>
                        <a:t>Emília Cabral</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24</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5ºA</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rPr>
                        <a:t>A aluna frequentou a maioria das sessões de tutoria do segundo período letivo, no entanto nem sempre foi pontual. </a:t>
                      </a:r>
                    </a:p>
                    <a:p>
                      <a:pPr algn="just">
                        <a:buNone/>
                      </a:pPr>
                      <a:r>
                        <a:rPr lang="pt-PT" sz="1000" dirty="0">
                          <a:effectLst/>
                        </a:rPr>
                        <a:t>A tutora procurou aconselhar e orientar a aluna no seu estudo e nas tarefas escolares, com o objetivo de a mesma desenvolver competências relacionadas com métodos e organização do trabalho. Além do exposto, prestou auxílio na realização de fichas de trabalho/TPC e na preparação para as fichas de avaliação, procurando esclarecer as suas dúvidas.  </a:t>
                      </a:r>
                    </a:p>
                    <a:p>
                      <a:pPr algn="just">
                        <a:buNone/>
                      </a:pPr>
                      <a:r>
                        <a:rPr lang="pt-PT" sz="1000" dirty="0">
                          <a:effectLst/>
                        </a:rPr>
                        <a:t>A aluna manifestou interesse e empenho na maioria das atividades realizadas, no entanto, no decorrer deste período letivo foi notório o decréscimo da atenção e concentração da aluna aquando a realização das tarefas.</a:t>
                      </a:r>
                    </a:p>
                    <a:p>
                      <a:pPr algn="ctr">
                        <a:buNone/>
                      </a:pPr>
                      <a:endParaRPr lang="pt-PT" sz="1000" dirty="0">
                        <a:effectLst/>
                      </a:endParaRPr>
                    </a:p>
                  </a:txBody>
                  <a:tcPr marL="29668" marR="29668" marT="0" marB="0"/>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210358558"/>
                  </a:ext>
                </a:extLst>
              </a:tr>
            </a:tbl>
          </a:graphicData>
        </a:graphic>
      </p:graphicFrame>
    </p:spTree>
    <p:extLst>
      <p:ext uri="{BB962C8B-B14F-4D97-AF65-F5344CB8AC3E}">
        <p14:creationId xmlns:p14="http://schemas.microsoft.com/office/powerpoint/2010/main" val="3433109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B3813-1949-2096-63FA-02664EB1285B}"/>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FBDAE9D9-92C7-53BE-A22A-4F9474F0AD95}"/>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3.1 APOIO TUTORIAL</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3" name="Imagem 2">
            <a:extLst>
              <a:ext uri="{FF2B5EF4-FFF2-40B4-BE49-F238E27FC236}">
                <a16:creationId xmlns:a16="http://schemas.microsoft.com/office/drawing/2014/main" id="{5361A86A-0C83-9D2F-CD46-FF9CE8FEAE02}"/>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1E7F15F7-1386-850A-DE32-40EB250E16DA}"/>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rPr>
              <a:t>3. PROGRAMA DE APOIO EDUCATIVO</a:t>
            </a:r>
          </a:p>
        </p:txBody>
      </p:sp>
      <p:graphicFrame>
        <p:nvGraphicFramePr>
          <p:cNvPr id="5" name="Tabela 4">
            <a:extLst>
              <a:ext uri="{FF2B5EF4-FFF2-40B4-BE49-F238E27FC236}">
                <a16:creationId xmlns:a16="http://schemas.microsoft.com/office/drawing/2014/main" id="{22EC9084-5798-2D3F-BDF0-D927FED9B2FE}"/>
              </a:ext>
            </a:extLst>
          </p:cNvPr>
          <p:cNvGraphicFramePr>
            <a:graphicFrameLocks noGrp="1"/>
          </p:cNvGraphicFramePr>
          <p:nvPr>
            <p:extLst>
              <p:ext uri="{D42A27DB-BD31-4B8C-83A1-F6EECF244321}">
                <p14:modId xmlns:p14="http://schemas.microsoft.com/office/powerpoint/2010/main" val="1277190786"/>
              </p:ext>
            </p:extLst>
          </p:nvPr>
        </p:nvGraphicFramePr>
        <p:xfrm>
          <a:off x="262145" y="963453"/>
          <a:ext cx="9262700" cy="26950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769873">
                <a:tc>
                  <a:txBody>
                    <a:bodyPr/>
                    <a:lstStyle/>
                    <a:p>
                      <a:pPr>
                        <a:buNone/>
                      </a:pPr>
                      <a:r>
                        <a:rPr lang="pt-PT" sz="1200" dirty="0">
                          <a:effectLst/>
                          <a:latin typeface="+mn-lt"/>
                          <a:ea typeface="Times New Roman" panose="02020603050405020304" pitchFamily="18" charset="0"/>
                        </a:rPr>
                        <a:t>Maria Graciete Alves</a:t>
                      </a:r>
                    </a:p>
                  </a:txBody>
                  <a:tcPr marL="29668" marR="29668" marT="0" marB="0" anchor="ctr"/>
                </a:tc>
                <a:tc>
                  <a:txBody>
                    <a:bodyPr/>
                    <a:lstStyle/>
                    <a:p>
                      <a:pPr algn="ctr">
                        <a:buNone/>
                      </a:pPr>
                      <a:r>
                        <a:rPr lang="pt-PT" sz="1200" dirty="0">
                          <a:effectLst/>
                          <a:latin typeface="+mn-lt"/>
                          <a:ea typeface="Times New Roman" panose="02020603050405020304" pitchFamily="18" charset="0"/>
                        </a:rPr>
                        <a:t>20</a:t>
                      </a:r>
                    </a:p>
                  </a:txBody>
                  <a:tcPr marL="29668" marR="29668" marT="0" marB="0" anchor="ctr"/>
                </a:tc>
                <a:tc>
                  <a:txBody>
                    <a:bodyPr/>
                    <a:lstStyle/>
                    <a:p>
                      <a:pPr algn="ctr">
                        <a:buNone/>
                      </a:pPr>
                      <a:r>
                        <a:rPr lang="pt-PT" sz="1200" dirty="0">
                          <a:effectLst/>
                          <a:latin typeface="+mn-lt"/>
                          <a:ea typeface="Times New Roman" panose="02020603050405020304" pitchFamily="18" charset="0"/>
                        </a:rPr>
                        <a:t>8ºA</a:t>
                      </a:r>
                    </a:p>
                  </a:txBody>
                  <a:tcPr marL="29668" marR="29668" marT="0" marB="0" anchor="ctr"/>
                </a:tc>
                <a:tc>
                  <a:txBody>
                    <a:bodyPr/>
                    <a:lstStyle/>
                    <a:p>
                      <a:pPr algn="ctr">
                        <a:buNone/>
                      </a:pPr>
                      <a:endParaRPr lang="pt-PT" sz="1200" dirty="0">
                        <a:effectLst/>
                        <a:latin typeface="+mn-lt"/>
                        <a:ea typeface="Times New Roman" panose="02020603050405020304" pitchFamily="18" charset="0"/>
                      </a:endParaRPr>
                    </a:p>
                  </a:txBody>
                  <a:tcPr marL="29668" marR="29668" marT="0" marB="0" anchor="ctr"/>
                </a:tc>
                <a:tc>
                  <a:txBody>
                    <a:bodyPr/>
                    <a:lstStyle/>
                    <a:p>
                      <a:pPr algn="ctr">
                        <a:buNone/>
                      </a:pPr>
                      <a:endParaRPr lang="pt-PT" sz="1200" dirty="0">
                        <a:effectLst/>
                        <a:latin typeface="+mn-lt"/>
                        <a:ea typeface="Times New Roman" panose="02020603050405020304" pitchFamily="18" charset="0"/>
                      </a:endParaRPr>
                    </a:p>
                  </a:txBody>
                  <a:tcPr marL="29668" marR="29668" marT="0" marB="0" anchor="ctr"/>
                </a:tc>
                <a:tc>
                  <a:txBody>
                    <a:bodyPr/>
                    <a:lstStyle/>
                    <a:p>
                      <a:pPr algn="ctr">
                        <a:buNone/>
                      </a:pPr>
                      <a:r>
                        <a:rPr lang="pt-PT" sz="1200" dirty="0">
                          <a:effectLst/>
                          <a:latin typeface="+mn-lt"/>
                          <a:ea typeface="Times New Roman" panose="02020603050405020304" pitchFamily="18" charset="0"/>
                        </a:rPr>
                        <a:t>X</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rPr>
                        <a:t>Durante as sessões de tutoria procedeu-se a um estudo acompanhado dos conteúdos lecionados e sempre que possível ao esclarecimento de dúvidas e treino de exercícios, como forma de consolidação de conteúdos e preparação para momentos formais de avaliação. A aluna tem-se mostrado interessada e empenhada nas tarefas propostas, continuando o desenvolvimento positivo no seu processo de ensino-aprendizagem, já demonstrado no período anterior. Existem ainda pontos a melhorar, como um estudo mais sistemático e eficaz em casa, pelo que se continuará a trabalhar com a aluna no sentido desta atingir as aprendizagens essenciais estipuladas.</a:t>
                      </a:r>
                    </a:p>
                    <a:p>
                      <a:pPr algn="ctr">
                        <a:buNone/>
                      </a:pPr>
                      <a:endParaRPr lang="pt-PT" sz="1000" dirty="0">
                        <a:effectLst/>
                      </a:endParaRPr>
                    </a:p>
                  </a:txBody>
                  <a:tcPr marL="29668" marR="29668" marT="0" marB="0"/>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969835720"/>
                  </a:ext>
                </a:extLst>
              </a:tr>
            </a:tbl>
          </a:graphicData>
        </a:graphic>
      </p:graphicFrame>
    </p:spTree>
    <p:extLst>
      <p:ext uri="{BB962C8B-B14F-4D97-AF65-F5344CB8AC3E}">
        <p14:creationId xmlns:p14="http://schemas.microsoft.com/office/powerpoint/2010/main" val="10396411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A3725-F770-05A9-FB74-DBA841C89F6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EB4D763-4723-7DA9-7832-5A3569E57F0C}"/>
              </a:ext>
            </a:extLst>
          </p:cNvPr>
          <p:cNvSpPr txBox="1"/>
          <p:nvPr/>
        </p:nvSpPr>
        <p:spPr>
          <a:xfrm>
            <a:off x="500279" y="806881"/>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BE526019-4253-A790-DA48-6200B1587E6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584BD57-A499-6A89-7E7C-35778AAC3048}"/>
              </a:ext>
            </a:extLst>
          </p:cNvPr>
          <p:cNvSpPr txBox="1"/>
          <p:nvPr/>
        </p:nvSpPr>
        <p:spPr>
          <a:xfrm>
            <a:off x="262145" y="422520"/>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314D22AB-0B68-5982-4D69-5BAF321C876F}"/>
              </a:ext>
            </a:extLst>
          </p:cNvPr>
          <p:cNvGraphicFramePr>
            <a:graphicFrameLocks noGrp="1"/>
          </p:cNvGraphicFramePr>
          <p:nvPr>
            <p:extLst>
              <p:ext uri="{D42A27DB-BD31-4B8C-83A1-F6EECF244321}">
                <p14:modId xmlns:p14="http://schemas.microsoft.com/office/powerpoint/2010/main" val="4066480822"/>
              </p:ext>
            </p:extLst>
          </p:nvPr>
        </p:nvGraphicFramePr>
        <p:xfrm>
          <a:off x="262145" y="2017665"/>
          <a:ext cx="9224961" cy="3200400"/>
        </p:xfrm>
        <a:graphic>
          <a:graphicData uri="http://schemas.openxmlformats.org/drawingml/2006/table">
            <a:tbl>
              <a:tblPr firstRow="1" firstCol="1" bandRow="1">
                <a:tableStyleId>{5C22544A-7EE6-4342-B048-85BDC9FD1C3A}</a:tableStyleId>
              </a:tblPr>
              <a:tblGrid>
                <a:gridCol w="1127778">
                  <a:extLst>
                    <a:ext uri="{9D8B030D-6E8A-4147-A177-3AD203B41FA5}">
                      <a16:colId xmlns:a16="http://schemas.microsoft.com/office/drawing/2014/main" val="3245897690"/>
                    </a:ext>
                  </a:extLst>
                </a:gridCol>
                <a:gridCol w="948616">
                  <a:extLst>
                    <a:ext uri="{9D8B030D-6E8A-4147-A177-3AD203B41FA5}">
                      <a16:colId xmlns:a16="http://schemas.microsoft.com/office/drawing/2014/main" val="1598352279"/>
                    </a:ext>
                  </a:extLst>
                </a:gridCol>
                <a:gridCol w="780769">
                  <a:extLst>
                    <a:ext uri="{9D8B030D-6E8A-4147-A177-3AD203B41FA5}">
                      <a16:colId xmlns:a16="http://schemas.microsoft.com/office/drawing/2014/main" val="1633485378"/>
                    </a:ext>
                  </a:extLst>
                </a:gridCol>
                <a:gridCol w="496939">
                  <a:extLst>
                    <a:ext uri="{9D8B030D-6E8A-4147-A177-3AD203B41FA5}">
                      <a16:colId xmlns:a16="http://schemas.microsoft.com/office/drawing/2014/main" val="2507507333"/>
                    </a:ext>
                  </a:extLst>
                </a:gridCol>
                <a:gridCol w="524285">
                  <a:extLst>
                    <a:ext uri="{9D8B030D-6E8A-4147-A177-3AD203B41FA5}">
                      <a16:colId xmlns:a16="http://schemas.microsoft.com/office/drawing/2014/main" val="352754776"/>
                    </a:ext>
                  </a:extLst>
                </a:gridCol>
                <a:gridCol w="580862">
                  <a:extLst>
                    <a:ext uri="{9D8B030D-6E8A-4147-A177-3AD203B41FA5}">
                      <a16:colId xmlns:a16="http://schemas.microsoft.com/office/drawing/2014/main" val="3840047001"/>
                    </a:ext>
                  </a:extLst>
                </a:gridCol>
                <a:gridCol w="656299">
                  <a:extLst>
                    <a:ext uri="{9D8B030D-6E8A-4147-A177-3AD203B41FA5}">
                      <a16:colId xmlns:a16="http://schemas.microsoft.com/office/drawing/2014/main" val="2007879379"/>
                    </a:ext>
                  </a:extLst>
                </a:gridCol>
                <a:gridCol w="2686537">
                  <a:extLst>
                    <a:ext uri="{9D8B030D-6E8A-4147-A177-3AD203B41FA5}">
                      <a16:colId xmlns:a16="http://schemas.microsoft.com/office/drawing/2014/main" val="2525911868"/>
                    </a:ext>
                  </a:extLst>
                </a:gridCol>
                <a:gridCol w="1422876">
                  <a:extLst>
                    <a:ext uri="{9D8B030D-6E8A-4147-A177-3AD203B41FA5}">
                      <a16:colId xmlns:a16="http://schemas.microsoft.com/office/drawing/2014/main" val="2752767506"/>
                    </a:ext>
                  </a:extLst>
                </a:gridCol>
              </a:tblGrid>
              <a:tr h="190500">
                <a:tc>
                  <a:txBody>
                    <a:bodyPr/>
                    <a:lstStyle/>
                    <a:p>
                      <a:pPr>
                        <a:buNone/>
                      </a:pPr>
                      <a:r>
                        <a:rPr lang="pt-PT" sz="1100" dirty="0">
                          <a:solidFill>
                            <a:schemeClr val="bg1"/>
                          </a:solidFill>
                          <a:effectLst/>
                        </a:rPr>
                        <a:t>Joel Cunha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21</a:t>
                      </a:r>
                    </a:p>
                  </a:txBody>
                  <a:tcPr marL="68580" marR="68580" marT="0" marB="0" anchor="ctr">
                    <a:solidFill>
                      <a:schemeClr val="tx2">
                        <a:lumMod val="20000"/>
                        <a:lumOff val="80000"/>
                      </a:schemeClr>
                    </a:solidFill>
                  </a:tcPr>
                </a:tc>
                <a:tc>
                  <a:txBody>
                    <a:bodyPr/>
                    <a:lstStyle/>
                    <a:p>
                      <a:pPr algn="ctr">
                        <a:buNone/>
                      </a:pPr>
                      <a:r>
                        <a:rPr lang="pt-PT" sz="1000" b="0" dirty="0">
                          <a:solidFill>
                            <a:schemeClr val="tx1"/>
                          </a:solidFill>
                          <a:effectLst/>
                        </a:rPr>
                        <a:t>5ºA</a:t>
                      </a: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x</a:t>
                      </a: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just">
                        <a:buNone/>
                      </a:pPr>
                      <a:r>
                        <a:rPr lang="pt-PT" sz="1000" b="0" dirty="0">
                          <a:solidFill>
                            <a:schemeClr val="tx1"/>
                          </a:solidFill>
                          <a:effectLst/>
                        </a:rPr>
                        <a:t>No segundo período, deu-se continuidade às sessões de tutoria, que decorreram com regularidade, mantendo o aluno um bom nível de assiduidade e pontualidade. O acompanhamento continuou centrado nas dificuldades de organização do trabalho e na consolidação de conteúdos, sobretudo nas disciplinas de Ciências da Natureza e História e Geografia de Portugal, com especial enfoque na compreensão de conceitos, interpretação de enunciados e aplicação de vocabulário específico. Apesar de se registarem alguns progressos, o aluno revela ainda oscilações na capacidade de manter o foco e na persistência perante as tarefas, o que condiciona, por vezes, o ritmo de trabalho e a consolidação das aprendizagens. Considera-se, por isso, importante dar continuidade ao acompanhamento, de forma a reforçar métodos de estudo e promover maior consistência no seu desempenho.</a:t>
                      </a: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289010817"/>
                  </a:ext>
                </a:extLst>
              </a:tr>
            </a:tbl>
          </a:graphicData>
        </a:graphic>
      </p:graphicFrame>
      <p:graphicFrame>
        <p:nvGraphicFramePr>
          <p:cNvPr id="4" name="Tabela 3">
            <a:extLst>
              <a:ext uri="{FF2B5EF4-FFF2-40B4-BE49-F238E27FC236}">
                <a16:creationId xmlns:a16="http://schemas.microsoft.com/office/drawing/2014/main" id="{286D70D8-332D-7D1E-74DE-9D5B13CD0EBD}"/>
              </a:ext>
            </a:extLst>
          </p:cNvPr>
          <p:cNvGraphicFramePr>
            <a:graphicFrameLocks noGrp="1"/>
          </p:cNvGraphicFramePr>
          <p:nvPr>
            <p:extLst>
              <p:ext uri="{D42A27DB-BD31-4B8C-83A1-F6EECF244321}">
                <p14:modId xmlns:p14="http://schemas.microsoft.com/office/powerpoint/2010/main" val="1863051810"/>
              </p:ext>
            </p:extLst>
          </p:nvPr>
        </p:nvGraphicFramePr>
        <p:xfrm>
          <a:off x="262145" y="1103265"/>
          <a:ext cx="9189381" cy="866224"/>
        </p:xfrm>
        <a:graphic>
          <a:graphicData uri="http://schemas.openxmlformats.org/drawingml/2006/table">
            <a:tbl>
              <a:tblPr firstRow="1" firstCol="1" bandRow="1">
                <a:tableStyleId>{5C22544A-7EE6-4342-B048-85BDC9FD1C3A}</a:tableStyleId>
              </a:tblPr>
              <a:tblGrid>
                <a:gridCol w="1119183">
                  <a:extLst>
                    <a:ext uri="{9D8B030D-6E8A-4147-A177-3AD203B41FA5}">
                      <a16:colId xmlns:a16="http://schemas.microsoft.com/office/drawing/2014/main" val="2622972892"/>
                    </a:ext>
                  </a:extLst>
                </a:gridCol>
                <a:gridCol w="963038">
                  <a:extLst>
                    <a:ext uri="{9D8B030D-6E8A-4147-A177-3AD203B41FA5}">
                      <a16:colId xmlns:a16="http://schemas.microsoft.com/office/drawing/2014/main" val="1685426050"/>
                    </a:ext>
                  </a:extLst>
                </a:gridCol>
                <a:gridCol w="787940">
                  <a:extLst>
                    <a:ext uri="{9D8B030D-6E8A-4147-A177-3AD203B41FA5}">
                      <a16:colId xmlns:a16="http://schemas.microsoft.com/office/drawing/2014/main" val="2595103175"/>
                    </a:ext>
                  </a:extLst>
                </a:gridCol>
                <a:gridCol w="486383">
                  <a:extLst>
                    <a:ext uri="{9D8B030D-6E8A-4147-A177-3AD203B41FA5}">
                      <a16:colId xmlns:a16="http://schemas.microsoft.com/office/drawing/2014/main" val="2045926374"/>
                    </a:ext>
                  </a:extLst>
                </a:gridCol>
                <a:gridCol w="515566">
                  <a:extLst>
                    <a:ext uri="{9D8B030D-6E8A-4147-A177-3AD203B41FA5}">
                      <a16:colId xmlns:a16="http://schemas.microsoft.com/office/drawing/2014/main" val="3439917636"/>
                    </a:ext>
                  </a:extLst>
                </a:gridCol>
                <a:gridCol w="622571">
                  <a:extLst>
                    <a:ext uri="{9D8B030D-6E8A-4147-A177-3AD203B41FA5}">
                      <a16:colId xmlns:a16="http://schemas.microsoft.com/office/drawing/2014/main" val="194148881"/>
                    </a:ext>
                  </a:extLst>
                </a:gridCol>
                <a:gridCol w="622570">
                  <a:extLst>
                    <a:ext uri="{9D8B030D-6E8A-4147-A177-3AD203B41FA5}">
                      <a16:colId xmlns:a16="http://schemas.microsoft.com/office/drawing/2014/main" val="3100900164"/>
                    </a:ext>
                  </a:extLst>
                </a:gridCol>
                <a:gridCol w="2691704">
                  <a:extLst>
                    <a:ext uri="{9D8B030D-6E8A-4147-A177-3AD203B41FA5}">
                      <a16:colId xmlns:a16="http://schemas.microsoft.com/office/drawing/2014/main" val="1275654578"/>
                    </a:ext>
                  </a:extLst>
                </a:gridCol>
                <a:gridCol w="1380426">
                  <a:extLst>
                    <a:ext uri="{9D8B030D-6E8A-4147-A177-3AD203B41FA5}">
                      <a16:colId xmlns:a16="http://schemas.microsoft.com/office/drawing/2014/main" val="1833796081"/>
                    </a:ext>
                  </a:extLst>
                </a:gridCol>
              </a:tblGrid>
              <a:tr h="256624">
                <a:tc>
                  <a:txBody>
                    <a:bodyPr/>
                    <a:lstStyle/>
                    <a:p>
                      <a:pPr>
                        <a:buNone/>
                      </a:pPr>
                      <a:r>
                        <a:rPr lang="pt-PT" sz="1000">
                          <a:effectLst/>
                        </a:rPr>
                        <a:t> </a:t>
                      </a:r>
                      <a:endParaRPr lang="pt-PT" sz="100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57699271"/>
                  </a:ext>
                </a:extLst>
              </a:tr>
              <a:tr h="256624">
                <a:tc rowSpan="2">
                  <a:txBody>
                    <a:bodyPr/>
                    <a:lstStyle/>
                    <a:p>
                      <a:pPr algn="ct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gridSpan="4">
                  <a:txBody>
                    <a:bodyPr/>
                    <a:lstStyle/>
                    <a:p>
                      <a:pPr algn="ctr">
                        <a:buNone/>
                      </a:pPr>
                      <a:r>
                        <a:rPr lang="pt-PT" sz="1000">
                          <a:effectLst/>
                        </a:rPr>
                        <a:t>Avaliação da medida</a:t>
                      </a:r>
                      <a:endParaRPr lang="pt-PT" sz="100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608329857"/>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a:effectLst/>
                        </a:rPr>
                        <a:t>Ins.</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a:effectLst/>
                        </a:rPr>
                        <a:t>Bom</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a:effectLst/>
                        </a:rPr>
                        <a:t>Muito bom</a:t>
                      </a:r>
                      <a:endParaRPr lang="pt-PT" sz="100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555728617"/>
                  </a:ext>
                </a:extLst>
              </a:tr>
            </a:tbl>
          </a:graphicData>
        </a:graphic>
      </p:graphicFrame>
    </p:spTree>
    <p:extLst>
      <p:ext uri="{BB962C8B-B14F-4D97-AF65-F5344CB8AC3E}">
        <p14:creationId xmlns:p14="http://schemas.microsoft.com/office/powerpoint/2010/main" val="2417937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14623-2705-CFA9-13BA-3A3ABC27A2F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8C5B9B8-7763-8C2D-10BB-FEC2597DD5EC}"/>
              </a:ext>
            </a:extLst>
          </p:cNvPr>
          <p:cNvSpPr txBox="1"/>
          <p:nvPr/>
        </p:nvSpPr>
        <p:spPr>
          <a:xfrm>
            <a:off x="500279" y="613720"/>
            <a:ext cx="4175710"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3.1 APOIO TUTORIAL</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3" name="Imagem 2">
            <a:extLst>
              <a:ext uri="{FF2B5EF4-FFF2-40B4-BE49-F238E27FC236}">
                <a16:creationId xmlns:a16="http://schemas.microsoft.com/office/drawing/2014/main" id="{046EC608-EB30-B365-DFA8-4E08B9FCD7AA}"/>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A5536346-B5F4-D34E-A01E-221C2B2053F4}"/>
              </a:ext>
            </a:extLst>
          </p:cNvPr>
          <p:cNvSpPr txBox="1"/>
          <p:nvPr/>
        </p:nvSpPr>
        <p:spPr>
          <a:xfrm>
            <a:off x="262145" y="296053"/>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3. PROGRAMA DE APOIO EDUCATIVO</a:t>
            </a:r>
          </a:p>
        </p:txBody>
      </p:sp>
      <p:graphicFrame>
        <p:nvGraphicFramePr>
          <p:cNvPr id="2" name="Tabela 1">
            <a:extLst>
              <a:ext uri="{FF2B5EF4-FFF2-40B4-BE49-F238E27FC236}">
                <a16:creationId xmlns:a16="http://schemas.microsoft.com/office/drawing/2014/main" id="{90B13194-CD93-1D42-AA93-A91E3F05958F}"/>
              </a:ext>
            </a:extLst>
          </p:cNvPr>
          <p:cNvGraphicFramePr>
            <a:graphicFrameLocks noGrp="1"/>
          </p:cNvGraphicFramePr>
          <p:nvPr>
            <p:extLst>
              <p:ext uri="{D42A27DB-BD31-4B8C-83A1-F6EECF244321}">
                <p14:modId xmlns:p14="http://schemas.microsoft.com/office/powerpoint/2010/main" val="2170257581"/>
              </p:ext>
            </p:extLst>
          </p:nvPr>
        </p:nvGraphicFramePr>
        <p:xfrm>
          <a:off x="262145" y="1797611"/>
          <a:ext cx="9224961" cy="4861560"/>
        </p:xfrm>
        <a:graphic>
          <a:graphicData uri="http://schemas.openxmlformats.org/drawingml/2006/table">
            <a:tbl>
              <a:tblPr firstRow="1" firstCol="1" bandRow="1">
                <a:tableStyleId>{5C22544A-7EE6-4342-B048-85BDC9FD1C3A}</a:tableStyleId>
              </a:tblPr>
              <a:tblGrid>
                <a:gridCol w="1127778">
                  <a:extLst>
                    <a:ext uri="{9D8B030D-6E8A-4147-A177-3AD203B41FA5}">
                      <a16:colId xmlns:a16="http://schemas.microsoft.com/office/drawing/2014/main" val="3245897690"/>
                    </a:ext>
                  </a:extLst>
                </a:gridCol>
                <a:gridCol w="948616">
                  <a:extLst>
                    <a:ext uri="{9D8B030D-6E8A-4147-A177-3AD203B41FA5}">
                      <a16:colId xmlns:a16="http://schemas.microsoft.com/office/drawing/2014/main" val="1598352279"/>
                    </a:ext>
                  </a:extLst>
                </a:gridCol>
                <a:gridCol w="780769">
                  <a:extLst>
                    <a:ext uri="{9D8B030D-6E8A-4147-A177-3AD203B41FA5}">
                      <a16:colId xmlns:a16="http://schemas.microsoft.com/office/drawing/2014/main" val="1633485378"/>
                    </a:ext>
                  </a:extLst>
                </a:gridCol>
                <a:gridCol w="496939">
                  <a:extLst>
                    <a:ext uri="{9D8B030D-6E8A-4147-A177-3AD203B41FA5}">
                      <a16:colId xmlns:a16="http://schemas.microsoft.com/office/drawing/2014/main" val="2507507333"/>
                    </a:ext>
                  </a:extLst>
                </a:gridCol>
                <a:gridCol w="524285">
                  <a:extLst>
                    <a:ext uri="{9D8B030D-6E8A-4147-A177-3AD203B41FA5}">
                      <a16:colId xmlns:a16="http://schemas.microsoft.com/office/drawing/2014/main" val="352754776"/>
                    </a:ext>
                  </a:extLst>
                </a:gridCol>
                <a:gridCol w="580862">
                  <a:extLst>
                    <a:ext uri="{9D8B030D-6E8A-4147-A177-3AD203B41FA5}">
                      <a16:colId xmlns:a16="http://schemas.microsoft.com/office/drawing/2014/main" val="3840047001"/>
                    </a:ext>
                  </a:extLst>
                </a:gridCol>
                <a:gridCol w="656299">
                  <a:extLst>
                    <a:ext uri="{9D8B030D-6E8A-4147-A177-3AD203B41FA5}">
                      <a16:colId xmlns:a16="http://schemas.microsoft.com/office/drawing/2014/main" val="2007879379"/>
                    </a:ext>
                  </a:extLst>
                </a:gridCol>
                <a:gridCol w="2686537">
                  <a:extLst>
                    <a:ext uri="{9D8B030D-6E8A-4147-A177-3AD203B41FA5}">
                      <a16:colId xmlns:a16="http://schemas.microsoft.com/office/drawing/2014/main" val="2525911868"/>
                    </a:ext>
                  </a:extLst>
                </a:gridCol>
                <a:gridCol w="1422876">
                  <a:extLst>
                    <a:ext uri="{9D8B030D-6E8A-4147-A177-3AD203B41FA5}">
                      <a16:colId xmlns:a16="http://schemas.microsoft.com/office/drawing/2014/main" val="2752767506"/>
                    </a:ext>
                  </a:extLst>
                </a:gridCol>
              </a:tblGrid>
              <a:tr h="190500">
                <a:tc>
                  <a:txBody>
                    <a:bodyPr/>
                    <a:lstStyle/>
                    <a:p>
                      <a:pPr>
                        <a:buNone/>
                      </a:pPr>
                      <a:r>
                        <a:rPr lang="pt-PT" sz="1100" dirty="0">
                          <a:solidFill>
                            <a:schemeClr val="bg1"/>
                          </a:solidFill>
                          <a:effectLst/>
                        </a:rPr>
                        <a:t>Joel Cunha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21</a:t>
                      </a:r>
                    </a:p>
                  </a:txBody>
                  <a:tcPr marL="68580" marR="68580" marT="0" marB="0" anchor="ctr">
                    <a:solidFill>
                      <a:schemeClr val="accent1">
                        <a:lumMod val="20000"/>
                        <a:lumOff val="80000"/>
                      </a:schemeClr>
                    </a:solidFill>
                  </a:tcPr>
                </a:tc>
                <a:tc>
                  <a:txBody>
                    <a:bodyPr/>
                    <a:lstStyle/>
                    <a:p>
                      <a:pPr algn="ctr">
                        <a:buNone/>
                      </a:pPr>
                      <a:r>
                        <a:rPr lang="pt-PT" sz="1000" b="0" dirty="0">
                          <a:solidFill>
                            <a:schemeClr val="tx1"/>
                          </a:solidFill>
                          <a:effectLst/>
                        </a:rPr>
                        <a:t>5ºA</a:t>
                      </a:r>
                    </a:p>
                  </a:txBody>
                  <a:tcPr marL="68580" marR="68580" marT="0" marB="0" anchor="ctr">
                    <a:solidFill>
                      <a:schemeClr val="accent1">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x</a:t>
                      </a:r>
                    </a:p>
                  </a:txBody>
                  <a:tcPr marL="68580" marR="68580" marT="0" marB="0" anchor="ctr">
                    <a:solidFill>
                      <a:schemeClr val="accent1">
                        <a:lumMod val="20000"/>
                        <a:lumOff val="80000"/>
                      </a:schemeClr>
                    </a:solidFill>
                  </a:tcPr>
                </a:tc>
                <a:tc>
                  <a:txBody>
                    <a:bodyPr/>
                    <a:lstStyle/>
                    <a:p>
                      <a:pPr>
                        <a:buNone/>
                      </a:pPr>
                      <a:endParaRPr lang="pt-PT"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just">
                        <a:buNone/>
                      </a:pPr>
                      <a:r>
                        <a:rPr lang="pt-PT" sz="1100" b="0" dirty="0">
                          <a:solidFill>
                            <a:schemeClr val="tx1"/>
                          </a:solidFill>
                          <a:effectLst/>
                        </a:rPr>
                        <a:t>No segundo período, deu-se continuidade às sessões de tutoria, que decorreram com regularidade, mantendo o aluno um bom nível de assiduidade e pontualidade. O acompanhamento continuou centrado nas dificuldades de organização do trabalho e na consolidação de conteúdos, sobretudo nas disciplinas de Ciências da Natureza e História e Geografia de Portugal, com especial enfoque na compreensão de conceitos, interpretação de enunciados e aplicação de vocabulário específico. Paralelamente, foram também trabalhadas questões relacionadas com a autoestima, procurando reforçar a confiança nas suas capacidades, valorizar progressos alcançados e promover uma atitude mais positiva perante os desafios escolares. Apesar de se registarem alguns progressos, o aluno revela ainda oscilações na capacidade de manter o foco e na persistência perante as tarefas, o que condiciona, por vezes, o ritmo de trabalho e a consolidação das aprendizagens. Considera-se, por isso, importante dar continuidade ao acompanhamento, de forma a reforçar métodos de estudo, promover maior consistência no seu desempenho e consolidar uma imagem mais positiva de si próprio enquanto aluno.</a:t>
                      </a:r>
                      <a:endParaRPr lang="pt-PT" sz="12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ctr">
                        <a:buNone/>
                      </a:pPr>
                      <a:endParaRPr lang="pt-PT" sz="1200" dirty="0">
                        <a:effectLst/>
                      </a:endParaRPr>
                    </a:p>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4214814470"/>
                  </a:ext>
                </a:extLst>
              </a:tr>
            </a:tbl>
          </a:graphicData>
        </a:graphic>
      </p:graphicFrame>
      <p:graphicFrame>
        <p:nvGraphicFramePr>
          <p:cNvPr id="4" name="Tabela 3">
            <a:extLst>
              <a:ext uri="{FF2B5EF4-FFF2-40B4-BE49-F238E27FC236}">
                <a16:creationId xmlns:a16="http://schemas.microsoft.com/office/drawing/2014/main" id="{B22D619B-19CB-3E62-4113-89742DEC8337}"/>
              </a:ext>
            </a:extLst>
          </p:cNvPr>
          <p:cNvGraphicFramePr>
            <a:graphicFrameLocks noGrp="1"/>
          </p:cNvGraphicFramePr>
          <p:nvPr>
            <p:extLst>
              <p:ext uri="{D42A27DB-BD31-4B8C-83A1-F6EECF244321}">
                <p14:modId xmlns:p14="http://schemas.microsoft.com/office/powerpoint/2010/main" val="3660402998"/>
              </p:ext>
            </p:extLst>
          </p:nvPr>
        </p:nvGraphicFramePr>
        <p:xfrm>
          <a:off x="262145" y="931387"/>
          <a:ext cx="9189381" cy="866224"/>
        </p:xfrm>
        <a:graphic>
          <a:graphicData uri="http://schemas.openxmlformats.org/drawingml/2006/table">
            <a:tbl>
              <a:tblPr firstRow="1" firstCol="1" bandRow="1">
                <a:tableStyleId>{5C22544A-7EE6-4342-B048-85BDC9FD1C3A}</a:tableStyleId>
              </a:tblPr>
              <a:tblGrid>
                <a:gridCol w="1119183">
                  <a:extLst>
                    <a:ext uri="{9D8B030D-6E8A-4147-A177-3AD203B41FA5}">
                      <a16:colId xmlns:a16="http://schemas.microsoft.com/office/drawing/2014/main" val="2622972892"/>
                    </a:ext>
                  </a:extLst>
                </a:gridCol>
                <a:gridCol w="963038">
                  <a:extLst>
                    <a:ext uri="{9D8B030D-6E8A-4147-A177-3AD203B41FA5}">
                      <a16:colId xmlns:a16="http://schemas.microsoft.com/office/drawing/2014/main" val="1685426050"/>
                    </a:ext>
                  </a:extLst>
                </a:gridCol>
                <a:gridCol w="787940">
                  <a:extLst>
                    <a:ext uri="{9D8B030D-6E8A-4147-A177-3AD203B41FA5}">
                      <a16:colId xmlns:a16="http://schemas.microsoft.com/office/drawing/2014/main" val="2595103175"/>
                    </a:ext>
                  </a:extLst>
                </a:gridCol>
                <a:gridCol w="486383">
                  <a:extLst>
                    <a:ext uri="{9D8B030D-6E8A-4147-A177-3AD203B41FA5}">
                      <a16:colId xmlns:a16="http://schemas.microsoft.com/office/drawing/2014/main" val="2045926374"/>
                    </a:ext>
                  </a:extLst>
                </a:gridCol>
                <a:gridCol w="515566">
                  <a:extLst>
                    <a:ext uri="{9D8B030D-6E8A-4147-A177-3AD203B41FA5}">
                      <a16:colId xmlns:a16="http://schemas.microsoft.com/office/drawing/2014/main" val="3439917636"/>
                    </a:ext>
                  </a:extLst>
                </a:gridCol>
                <a:gridCol w="622571">
                  <a:extLst>
                    <a:ext uri="{9D8B030D-6E8A-4147-A177-3AD203B41FA5}">
                      <a16:colId xmlns:a16="http://schemas.microsoft.com/office/drawing/2014/main" val="194148881"/>
                    </a:ext>
                  </a:extLst>
                </a:gridCol>
                <a:gridCol w="622570">
                  <a:extLst>
                    <a:ext uri="{9D8B030D-6E8A-4147-A177-3AD203B41FA5}">
                      <a16:colId xmlns:a16="http://schemas.microsoft.com/office/drawing/2014/main" val="3100900164"/>
                    </a:ext>
                  </a:extLst>
                </a:gridCol>
                <a:gridCol w="2691704">
                  <a:extLst>
                    <a:ext uri="{9D8B030D-6E8A-4147-A177-3AD203B41FA5}">
                      <a16:colId xmlns:a16="http://schemas.microsoft.com/office/drawing/2014/main" val="1275654578"/>
                    </a:ext>
                  </a:extLst>
                </a:gridCol>
                <a:gridCol w="1380426">
                  <a:extLst>
                    <a:ext uri="{9D8B030D-6E8A-4147-A177-3AD203B41FA5}">
                      <a16:colId xmlns:a16="http://schemas.microsoft.com/office/drawing/2014/main" val="1833796081"/>
                    </a:ext>
                  </a:extLst>
                </a:gridCol>
              </a:tblGrid>
              <a:tr h="256624">
                <a:tc>
                  <a:txBody>
                    <a:bodyPr/>
                    <a:lstStyle/>
                    <a:p>
                      <a:pPr>
                        <a:buNone/>
                      </a:pPr>
                      <a:r>
                        <a:rPr lang="pt-PT" sz="1000">
                          <a:effectLst/>
                        </a:rPr>
                        <a:t> </a:t>
                      </a:r>
                      <a:endParaRPr lang="pt-PT" sz="100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57699271"/>
                  </a:ext>
                </a:extLst>
              </a:tr>
              <a:tr h="256624">
                <a:tc rowSpan="2">
                  <a:txBody>
                    <a:bodyPr/>
                    <a:lstStyle/>
                    <a:p>
                      <a:pPr algn="ct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gridSpan="4">
                  <a:txBody>
                    <a:bodyPr/>
                    <a:lstStyle/>
                    <a:p>
                      <a:pPr algn="ctr">
                        <a:buNone/>
                      </a:pPr>
                      <a:r>
                        <a:rPr lang="pt-PT" sz="1000">
                          <a:effectLst/>
                        </a:rPr>
                        <a:t>Avaliação da medida</a:t>
                      </a:r>
                      <a:endParaRPr lang="pt-PT" sz="100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608329857"/>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a:effectLst/>
                        </a:rPr>
                        <a:t>Ins.</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a:effectLst/>
                        </a:rPr>
                        <a:t>Bom</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555728617"/>
                  </a:ext>
                </a:extLst>
              </a:tr>
            </a:tbl>
          </a:graphicData>
        </a:graphic>
      </p:graphicFrame>
    </p:spTree>
    <p:extLst>
      <p:ext uri="{BB962C8B-B14F-4D97-AF65-F5344CB8AC3E}">
        <p14:creationId xmlns:p14="http://schemas.microsoft.com/office/powerpoint/2010/main" val="33924414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BF995-1854-F3BF-1B7B-4E79C61B0CF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48F5565-767D-C6FE-2D32-85C7A9C8B544}"/>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 APOIO TUTORIAL</a:t>
            </a:r>
            <a:endParaRPr lang="pt-PT" sz="1350" dirty="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65B4B0BD-7B55-1595-1C08-6B1F6C3EEAD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12C786C-79A8-9CCA-5A56-05BD8FB335B7}"/>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62FCC555-3454-129F-8973-BE8325689A86}"/>
              </a:ext>
            </a:extLst>
          </p:cNvPr>
          <p:cNvGraphicFramePr>
            <a:graphicFrameLocks noGrp="1"/>
          </p:cNvGraphicFramePr>
          <p:nvPr>
            <p:extLst>
              <p:ext uri="{D42A27DB-BD31-4B8C-83A1-F6EECF244321}">
                <p14:modId xmlns:p14="http://schemas.microsoft.com/office/powerpoint/2010/main" val="370263382"/>
              </p:ext>
            </p:extLst>
          </p:nvPr>
        </p:nvGraphicFramePr>
        <p:xfrm>
          <a:off x="262145" y="963453"/>
          <a:ext cx="9262700" cy="4715590"/>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641561">
                <a:tc>
                  <a:txBody>
                    <a:bodyPr/>
                    <a:lstStyle/>
                    <a:p>
                      <a:pPr>
                        <a:buNone/>
                      </a:pPr>
                      <a:r>
                        <a:rPr lang="pt-PT" sz="1000" dirty="0">
                          <a:effectLst/>
                          <a:latin typeface="+mj-lt"/>
                          <a:ea typeface="Times New Roman" panose="02020603050405020304" pitchFamily="18" charset="0"/>
                        </a:rPr>
                        <a:t>Telma Ferreira</a:t>
                      </a:r>
                    </a:p>
                  </a:txBody>
                  <a:tcPr marL="29668" marR="29668" marT="0" marB="0" anchor="ctr"/>
                </a:tc>
                <a:tc>
                  <a:txBody>
                    <a:bodyPr/>
                    <a:lstStyle/>
                    <a:p>
                      <a:pPr algn="ctr">
                        <a:buNone/>
                      </a:pPr>
                      <a:r>
                        <a:rPr lang="pt-PT" sz="1000" dirty="0">
                          <a:effectLst/>
                          <a:latin typeface="+mj-lt"/>
                          <a:ea typeface="Times New Roman" panose="02020603050405020304" pitchFamily="18" charset="0"/>
                        </a:rPr>
                        <a:t>12</a:t>
                      </a:r>
                    </a:p>
                  </a:txBody>
                  <a:tcPr marL="29668" marR="29668" marT="0" marB="0" anchor="ctr"/>
                </a:tc>
                <a:tc>
                  <a:txBody>
                    <a:bodyPr/>
                    <a:lstStyle/>
                    <a:p>
                      <a:pPr algn="ctr">
                        <a:buNone/>
                      </a:pPr>
                      <a:r>
                        <a:rPr lang="pt-PT" sz="1000" dirty="0">
                          <a:effectLst/>
                          <a:latin typeface="+mj-lt"/>
                          <a:ea typeface="Times New Roman" panose="02020603050405020304" pitchFamily="18" charset="0"/>
                        </a:rPr>
                        <a:t>10ºA</a:t>
                      </a: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Apoio à organização e método de estudo.</a:t>
                      </a:r>
                    </a:p>
                  </a:txBody>
                  <a:tcPr marL="29668" marR="29668" marT="0" marB="0"/>
                </a:tc>
                <a:tc>
                  <a:txBody>
                    <a:bodyPr/>
                    <a:lstStyle/>
                    <a:p>
                      <a:pPr algn="just">
                        <a:buNone/>
                      </a:pPr>
                      <a:r>
                        <a:rPr lang="pt-PT" sz="1000" dirty="0">
                          <a:effectLst/>
                          <a:latin typeface="+mn-lt"/>
                          <a:ea typeface="Times New Roman" panose="02020603050405020304" pitchFamily="18" charset="0"/>
                        </a:rPr>
                        <a:t>O aluno foi transferido para outra escola. Assistiu a 10 sessões.</a:t>
                      </a:r>
                    </a:p>
                  </a:txBody>
                  <a:tcPr marL="29668" marR="29668" marT="0" marB="0"/>
                </a:tc>
                <a:extLst>
                  <a:ext uri="{0D108BD9-81ED-4DB2-BD59-A6C34878D82A}">
                    <a16:rowId xmlns:a16="http://schemas.microsoft.com/office/drawing/2014/main" val="1867616717"/>
                  </a:ext>
                </a:extLst>
              </a:tr>
              <a:tr h="641561">
                <a:tc>
                  <a:txBody>
                    <a:bodyPr/>
                    <a:lstStyle/>
                    <a:p>
                      <a:pPr>
                        <a:buNone/>
                      </a:pPr>
                      <a:r>
                        <a:rPr lang="pt-PT" sz="1000" dirty="0">
                          <a:effectLst/>
                          <a:latin typeface="+mj-lt"/>
                          <a:ea typeface="Times New Roman" panose="02020603050405020304" pitchFamily="18" charset="0"/>
                        </a:rPr>
                        <a:t>Telma Ferreira</a:t>
                      </a:r>
                    </a:p>
                    <a:p>
                      <a:pP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23</a:t>
                      </a:r>
                    </a:p>
                  </a:txBody>
                  <a:tcPr marL="29668" marR="29668" marT="0" marB="0" anchor="ctr"/>
                </a:tc>
                <a:tc>
                  <a:txBody>
                    <a:bodyPr/>
                    <a:lstStyle/>
                    <a:p>
                      <a:pPr algn="ctr">
                        <a:buNone/>
                      </a:pPr>
                      <a:r>
                        <a:rPr lang="pt-PT" sz="1000" dirty="0">
                          <a:effectLst/>
                          <a:latin typeface="+mj-lt"/>
                          <a:ea typeface="Times New Roman" panose="02020603050405020304" pitchFamily="18" charset="0"/>
                        </a:rPr>
                        <a:t>7ºA</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Apoio à organização e método de estudo.</a:t>
                      </a:r>
                    </a:p>
                    <a:p>
                      <a:pPr algn="just">
                        <a:buNone/>
                      </a:pPr>
                      <a:r>
                        <a:rPr lang="pt-PT" sz="1000" dirty="0">
                          <a:effectLst/>
                          <a:latin typeface="+mn-lt"/>
                          <a:ea typeface="Times New Roman" panose="02020603050405020304" pitchFamily="18" charset="0"/>
                        </a:rPr>
                        <a:t>Acompanhamento do percurso escolar.</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608470292"/>
                  </a:ext>
                </a:extLst>
              </a:tr>
              <a:tr h="641561">
                <a:tc>
                  <a:txBody>
                    <a:bodyPr/>
                    <a:lstStyle/>
                    <a:p>
                      <a:pPr>
                        <a:buNone/>
                      </a:pPr>
                      <a:r>
                        <a:rPr lang="pt-PT" sz="1000" dirty="0">
                          <a:effectLst/>
                          <a:latin typeface="+mj-lt"/>
                          <a:ea typeface="Times New Roman" panose="02020603050405020304" pitchFamily="18" charset="0"/>
                        </a:rPr>
                        <a:t>Telma Ferreira</a:t>
                      </a:r>
                    </a:p>
                    <a:p>
                      <a:pP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23</a:t>
                      </a:r>
                    </a:p>
                  </a:txBody>
                  <a:tcPr marL="29668" marR="29668" marT="0" marB="0" anchor="ctr"/>
                </a:tc>
                <a:tc>
                  <a:txBody>
                    <a:bodyPr/>
                    <a:lstStyle/>
                    <a:p>
                      <a:pPr algn="ctr">
                        <a:buNone/>
                      </a:pPr>
                      <a:r>
                        <a:rPr lang="pt-PT" sz="1000" dirty="0">
                          <a:effectLst/>
                          <a:latin typeface="+mj-lt"/>
                          <a:ea typeface="Times New Roman" panose="02020603050405020304" pitchFamily="18" charset="0"/>
                        </a:rPr>
                        <a:t>7ºA</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Apoio à organização e método de estudo.</a:t>
                      </a:r>
                    </a:p>
                    <a:p>
                      <a:pPr algn="just">
                        <a:buNone/>
                      </a:pPr>
                      <a:r>
                        <a:rPr lang="pt-PT" sz="1000" dirty="0">
                          <a:effectLst/>
                          <a:latin typeface="+mn-lt"/>
                          <a:ea typeface="Times New Roman" panose="02020603050405020304" pitchFamily="18" charset="0"/>
                        </a:rPr>
                        <a:t>Acompanhamento do percurso escolar.</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062442712"/>
                  </a:ext>
                </a:extLst>
              </a:tr>
              <a:tr h="641561">
                <a:tc>
                  <a:txBody>
                    <a:bodyPr/>
                    <a:lstStyle/>
                    <a:p>
                      <a:pPr>
                        <a:buNone/>
                      </a:pPr>
                      <a:r>
                        <a:rPr lang="pt-PT" sz="1000" dirty="0">
                          <a:effectLst/>
                          <a:latin typeface="+mj-lt"/>
                          <a:ea typeface="Times New Roman" panose="02020603050405020304" pitchFamily="18" charset="0"/>
                        </a:rPr>
                        <a:t>Sara Noronha</a:t>
                      </a:r>
                    </a:p>
                  </a:txBody>
                  <a:tcPr marL="29668" marR="29668" marT="0" marB="0" anchor="ctr"/>
                </a:tc>
                <a:tc>
                  <a:txBody>
                    <a:bodyPr/>
                    <a:lstStyle/>
                    <a:p>
                      <a:pPr algn="ctr">
                        <a:buNone/>
                      </a:pPr>
                      <a:r>
                        <a:rPr lang="pt-PT" sz="1000" dirty="0">
                          <a:effectLst/>
                          <a:latin typeface="+mj-lt"/>
                          <a:ea typeface="Times New Roman" panose="02020603050405020304" pitchFamily="18" charset="0"/>
                        </a:rPr>
                        <a:t>22</a:t>
                      </a:r>
                    </a:p>
                  </a:txBody>
                  <a:tcPr marL="29668" marR="29668" marT="0" marB="0" anchor="ctr"/>
                </a:tc>
                <a:tc>
                  <a:txBody>
                    <a:bodyPr/>
                    <a:lstStyle/>
                    <a:p>
                      <a:pPr algn="ctr">
                        <a:buNone/>
                      </a:pPr>
                      <a:r>
                        <a:rPr lang="pt-PT" sz="1000" dirty="0">
                          <a:effectLst/>
                          <a:latin typeface="+mj-lt"/>
                          <a:ea typeface="Times New Roman" panose="02020603050405020304" pitchFamily="18" charset="0"/>
                        </a:rPr>
                        <a:t>6ºA</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just">
                        <a:buNone/>
                      </a:pPr>
                      <a:r>
                        <a:rPr lang="pt-PT" sz="1000" dirty="0">
                          <a:effectLst/>
                          <a:latin typeface="+mj-lt"/>
                          <a:ea typeface="Times New Roman" panose="02020603050405020304" pitchFamily="18" charset="0"/>
                        </a:rPr>
                        <a:t>Desenvolvimento de competências sociais e emocionais.</a:t>
                      </a:r>
                    </a:p>
                    <a:p>
                      <a:pPr algn="just">
                        <a:buNone/>
                      </a:pPr>
                      <a:r>
                        <a:rPr lang="pt-PT" sz="1000" dirty="0">
                          <a:effectLst/>
                          <a:latin typeface="+mj-lt"/>
                          <a:ea typeface="Times New Roman" panose="02020603050405020304" pitchFamily="18" charset="0"/>
                        </a:rPr>
                        <a:t>Promoção de comportamentos adequados.</a:t>
                      </a:r>
                    </a:p>
                    <a:p>
                      <a:pPr algn="just">
                        <a:buNone/>
                      </a:pPr>
                      <a:r>
                        <a:rPr lang="pt-PT" sz="1000" dirty="0">
                          <a:effectLst/>
                          <a:latin typeface="+mj-lt"/>
                          <a:ea typeface="Times New Roman" panose="02020603050405020304" pitchFamily="18" charset="0"/>
                        </a:rPr>
                        <a:t>Apoio à organização e método de estudo.</a:t>
                      </a:r>
                    </a:p>
                  </a:txBody>
                  <a:tcPr marL="29668" marR="29668" marT="0" marB="0"/>
                </a:tc>
                <a:tc>
                  <a:txBody>
                    <a:bodyPr/>
                    <a:lstStyle/>
                    <a:p>
                      <a:pPr>
                        <a:buNone/>
                      </a:pPr>
                      <a:endParaRPr lang="pt-PT" sz="1000" dirty="0">
                        <a:effectLst/>
                        <a:latin typeface="+mj-lt"/>
                        <a:ea typeface="Times New Roman" panose="02020603050405020304" pitchFamily="18" charset="0"/>
                      </a:endParaRPr>
                    </a:p>
                  </a:txBody>
                  <a:tcPr marL="29668" marR="29668" marT="0" marB="0"/>
                </a:tc>
                <a:extLst>
                  <a:ext uri="{0D108BD9-81ED-4DB2-BD59-A6C34878D82A}">
                    <a16:rowId xmlns:a16="http://schemas.microsoft.com/office/drawing/2014/main" val="2198093354"/>
                  </a:ext>
                </a:extLst>
              </a:tr>
              <a:tr h="641561">
                <a:tc>
                  <a:txBody>
                    <a:bodyPr/>
                    <a:lstStyle/>
                    <a:p>
                      <a:pPr>
                        <a:buNone/>
                      </a:pPr>
                      <a:r>
                        <a:rPr lang="pt-PT" sz="1000" dirty="0" err="1">
                          <a:effectLst/>
                          <a:latin typeface="+mj-lt"/>
                          <a:ea typeface="Times New Roman" panose="02020603050405020304" pitchFamily="18" charset="0"/>
                        </a:rPr>
                        <a:t>Kathleen</a:t>
                      </a:r>
                      <a:r>
                        <a:rPr lang="pt-PT" sz="1000" dirty="0">
                          <a:effectLst/>
                          <a:latin typeface="+mj-lt"/>
                          <a:ea typeface="Times New Roman" panose="02020603050405020304" pitchFamily="18" charset="0"/>
                        </a:rPr>
                        <a:t> Gomes</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p>
                      <a:pPr algn="ctr">
                        <a:buNone/>
                      </a:pPr>
                      <a:r>
                        <a:rPr lang="pt-PT" sz="1000" dirty="0">
                          <a:effectLst/>
                          <a:latin typeface="+mj-lt"/>
                          <a:ea typeface="Times New Roman" panose="02020603050405020304" pitchFamily="18" charset="0"/>
                        </a:rPr>
                        <a:t>9</a:t>
                      </a:r>
                    </a:p>
                  </a:txBody>
                  <a:tcPr marL="29668" marR="29668" marT="0" marB="0" anchor="ctr"/>
                </a:tc>
                <a:tc>
                  <a:txBody>
                    <a:bodyPr/>
                    <a:lstStyle/>
                    <a:p>
                      <a:pPr algn="ctr">
                        <a:buNone/>
                      </a:pPr>
                      <a:r>
                        <a:rPr lang="pt-PT" sz="1000" dirty="0">
                          <a:effectLst/>
                          <a:latin typeface="+mj-lt"/>
                          <a:ea typeface="Times New Roman" panose="02020603050405020304" pitchFamily="18" charset="0"/>
                        </a:rPr>
                        <a:t>7ºA</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just">
                        <a:buNone/>
                      </a:pPr>
                      <a:r>
                        <a:rPr lang="pt-PT" sz="1000" dirty="0">
                          <a:effectLst/>
                          <a:latin typeface="+mj-lt"/>
                          <a:ea typeface="Times New Roman" panose="02020603050405020304" pitchFamily="18" charset="0"/>
                        </a:rPr>
                        <a:t>Apoio à organização e método de estudo.</a:t>
                      </a:r>
                    </a:p>
                    <a:p>
                      <a:pPr algn="just">
                        <a:buNone/>
                      </a:pPr>
                      <a:r>
                        <a:rPr lang="pt-PT" sz="1000" dirty="0">
                          <a:effectLst/>
                          <a:latin typeface="+mj-lt"/>
                          <a:ea typeface="Times New Roman" panose="02020603050405020304" pitchFamily="18" charset="0"/>
                        </a:rPr>
                        <a:t>Acompanhamento do percurso escolar.</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4200842687"/>
                  </a:ext>
                </a:extLst>
              </a:tr>
              <a:tr h="641561">
                <a:tc>
                  <a:txBody>
                    <a:bodyPr/>
                    <a:lstStyle/>
                    <a:p>
                      <a:pPr>
                        <a:buNone/>
                      </a:pPr>
                      <a:r>
                        <a:rPr lang="pt-PT" sz="1000" dirty="0" err="1">
                          <a:effectLst/>
                          <a:latin typeface="+mj-lt"/>
                          <a:ea typeface="Times New Roman" panose="02020603050405020304" pitchFamily="18" charset="0"/>
                        </a:rPr>
                        <a:t>Kathleen</a:t>
                      </a:r>
                      <a:r>
                        <a:rPr lang="pt-PT" sz="1000" dirty="0">
                          <a:effectLst/>
                          <a:latin typeface="+mj-lt"/>
                          <a:ea typeface="Times New Roman" panose="02020603050405020304" pitchFamily="18" charset="0"/>
                        </a:rPr>
                        <a:t> Gomes</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p>
                      <a:pPr algn="ctr">
                        <a:buNone/>
                      </a:pPr>
                      <a:r>
                        <a:rPr lang="pt-PT" sz="1000" dirty="0">
                          <a:effectLst/>
                          <a:latin typeface="+mj-lt"/>
                          <a:ea typeface="Times New Roman" panose="02020603050405020304" pitchFamily="18" charset="0"/>
                        </a:rPr>
                        <a:t>4</a:t>
                      </a:r>
                    </a:p>
                  </a:txBody>
                  <a:tcPr marL="29668" marR="29668" marT="0" marB="0" anchor="ctr"/>
                </a:tc>
                <a:tc>
                  <a:txBody>
                    <a:bodyPr/>
                    <a:lstStyle/>
                    <a:p>
                      <a:pPr algn="ctr">
                        <a:buNone/>
                      </a:pPr>
                      <a:r>
                        <a:rPr lang="pt-PT" sz="1000" dirty="0">
                          <a:effectLst/>
                          <a:latin typeface="+mj-lt"/>
                          <a:ea typeface="Times New Roman" panose="02020603050405020304" pitchFamily="18" charset="0"/>
                        </a:rPr>
                        <a:t>11ºB</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r>
                        <a:rPr lang="pt-PT" sz="1000" dirty="0">
                          <a:effectLst/>
                          <a:latin typeface="+mj-lt"/>
                          <a:ea typeface="Times New Roman" panose="02020603050405020304" pitchFamily="18" charset="0"/>
                        </a:rPr>
                        <a:t>x</a:t>
                      </a: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ctr">
                        <a:buNone/>
                      </a:pPr>
                      <a:endParaRPr lang="pt-PT" sz="1000" dirty="0">
                        <a:effectLst/>
                        <a:latin typeface="+mj-lt"/>
                        <a:ea typeface="Times New Roman" panose="02020603050405020304" pitchFamily="18" charset="0"/>
                      </a:endParaRPr>
                    </a:p>
                  </a:txBody>
                  <a:tcPr marL="29668" marR="29668" marT="0" marB="0" anchor="ctr"/>
                </a:tc>
                <a:tc>
                  <a:txBody>
                    <a:bodyPr/>
                    <a:lstStyle/>
                    <a:p>
                      <a:pPr algn="just">
                        <a:buNone/>
                      </a:pPr>
                      <a:r>
                        <a:rPr lang="pt-PT" sz="1000" dirty="0">
                          <a:effectLst/>
                          <a:latin typeface="+mj-lt"/>
                          <a:ea typeface="Times New Roman" panose="02020603050405020304" pitchFamily="18" charset="0"/>
                        </a:rPr>
                        <a:t>Apoio à organização e método de estudo.</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4026389688"/>
                  </a:ext>
                </a:extLst>
              </a:tr>
            </a:tbl>
          </a:graphicData>
        </a:graphic>
      </p:graphicFrame>
    </p:spTree>
    <p:extLst>
      <p:ext uri="{BB962C8B-B14F-4D97-AF65-F5344CB8AC3E}">
        <p14:creationId xmlns:p14="http://schemas.microsoft.com/office/powerpoint/2010/main" val="27955646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500279" y="711606"/>
            <a:ext cx="4175710"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 APOIO TUTORIAL</a:t>
            </a:r>
            <a:endParaRPr lang="pt-PT" sz="1350" dirty="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0EC7DD6E-4F67-4F33-97B4-96C36E9C465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31CD6D1-5FA5-4645-B5FA-13520463594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836FA22F-E32C-4332-8F90-D198DA86805E}"/>
              </a:ext>
            </a:extLst>
          </p:cNvPr>
          <p:cNvGraphicFramePr>
            <a:graphicFrameLocks noGrp="1"/>
          </p:cNvGraphicFramePr>
          <p:nvPr>
            <p:extLst>
              <p:ext uri="{D42A27DB-BD31-4B8C-83A1-F6EECF244321}">
                <p14:modId xmlns:p14="http://schemas.microsoft.com/office/powerpoint/2010/main" val="3114889082"/>
              </p:ext>
            </p:extLst>
          </p:nvPr>
        </p:nvGraphicFramePr>
        <p:xfrm>
          <a:off x="262145" y="1256832"/>
          <a:ext cx="9114937" cy="4924478"/>
        </p:xfrm>
        <a:graphic>
          <a:graphicData uri="http://schemas.openxmlformats.org/drawingml/2006/table">
            <a:tbl>
              <a:tblPr firstRow="1" firstCol="1" bandRow="1">
                <a:tableStyleId>{5C22544A-7EE6-4342-B048-85BDC9FD1C3A}</a:tableStyleId>
              </a:tblPr>
              <a:tblGrid>
                <a:gridCol w="890396">
                  <a:extLst>
                    <a:ext uri="{9D8B030D-6E8A-4147-A177-3AD203B41FA5}">
                      <a16:colId xmlns:a16="http://schemas.microsoft.com/office/drawing/2014/main" val="3460465724"/>
                    </a:ext>
                  </a:extLst>
                </a:gridCol>
                <a:gridCol w="529101">
                  <a:extLst>
                    <a:ext uri="{9D8B030D-6E8A-4147-A177-3AD203B41FA5}">
                      <a16:colId xmlns:a16="http://schemas.microsoft.com/office/drawing/2014/main" val="2914189650"/>
                    </a:ext>
                  </a:extLst>
                </a:gridCol>
                <a:gridCol w="557348">
                  <a:extLst>
                    <a:ext uri="{9D8B030D-6E8A-4147-A177-3AD203B41FA5}">
                      <a16:colId xmlns:a16="http://schemas.microsoft.com/office/drawing/2014/main" val="3552214507"/>
                    </a:ext>
                  </a:extLst>
                </a:gridCol>
                <a:gridCol w="409303">
                  <a:extLst>
                    <a:ext uri="{9D8B030D-6E8A-4147-A177-3AD203B41FA5}">
                      <a16:colId xmlns:a16="http://schemas.microsoft.com/office/drawing/2014/main" val="2517071875"/>
                    </a:ext>
                  </a:extLst>
                </a:gridCol>
                <a:gridCol w="304800">
                  <a:extLst>
                    <a:ext uri="{9D8B030D-6E8A-4147-A177-3AD203B41FA5}">
                      <a16:colId xmlns:a16="http://schemas.microsoft.com/office/drawing/2014/main" val="3141071530"/>
                    </a:ext>
                  </a:extLst>
                </a:gridCol>
                <a:gridCol w="409303">
                  <a:extLst>
                    <a:ext uri="{9D8B030D-6E8A-4147-A177-3AD203B41FA5}">
                      <a16:colId xmlns:a16="http://schemas.microsoft.com/office/drawing/2014/main" val="1750213880"/>
                    </a:ext>
                  </a:extLst>
                </a:gridCol>
                <a:gridCol w="818606">
                  <a:extLst>
                    <a:ext uri="{9D8B030D-6E8A-4147-A177-3AD203B41FA5}">
                      <a16:colId xmlns:a16="http://schemas.microsoft.com/office/drawing/2014/main" val="2094943888"/>
                    </a:ext>
                  </a:extLst>
                </a:gridCol>
                <a:gridCol w="4093422">
                  <a:extLst>
                    <a:ext uri="{9D8B030D-6E8A-4147-A177-3AD203B41FA5}">
                      <a16:colId xmlns:a16="http://schemas.microsoft.com/office/drawing/2014/main" val="3810729796"/>
                    </a:ext>
                  </a:extLst>
                </a:gridCol>
                <a:gridCol w="1102658">
                  <a:extLst>
                    <a:ext uri="{9D8B030D-6E8A-4147-A177-3AD203B41FA5}">
                      <a16:colId xmlns:a16="http://schemas.microsoft.com/office/drawing/2014/main" val="1370164401"/>
                    </a:ext>
                  </a:extLst>
                </a:gridCol>
              </a:tblGrid>
              <a:tr h="128629">
                <a:tc>
                  <a:txBody>
                    <a:bodyPr/>
                    <a:lstStyle/>
                    <a:p>
                      <a:pP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lgn="ctr">
                        <a:spcAft>
                          <a:spcPts val="0"/>
                        </a:spcAft>
                      </a:pPr>
                      <a:r>
                        <a:rPr lang="pt-PT" sz="1000" b="1" dirty="0">
                          <a:solidFill>
                            <a:schemeClr val="bg1"/>
                          </a:solidFill>
                          <a:effectLst/>
                          <a:latin typeface="+mj-lt"/>
                          <a:ea typeface="Times New Roman" panose="02020603050405020304" pitchFamily="18" charset="0"/>
                        </a:rPr>
                        <a:t>Inês Cabral</a:t>
                      </a:r>
                      <a:endParaRPr lang="pt-PT" sz="1050" dirty="0">
                        <a:solidFill>
                          <a:schemeClr val="bg1"/>
                        </a:solidFill>
                        <a:effectLst/>
                        <a:latin typeface="+mj-lt"/>
                        <a:ea typeface="Times New Roman" panose="02020603050405020304" pitchFamily="18" charset="0"/>
                      </a:endParaRPr>
                    </a:p>
                  </a:txBody>
                  <a:tcPr marL="68580" marR="68580" marT="0" marB="0" anchor="ctr"/>
                </a:tc>
                <a:tc>
                  <a:txBody>
                    <a:bodyPr/>
                    <a:lstStyle/>
                    <a:p>
                      <a:pPr algn="ctr">
                        <a:spcAft>
                          <a:spcPts val="0"/>
                        </a:spcAft>
                      </a:pPr>
                      <a:r>
                        <a:rPr lang="pt-PT" sz="1050" b="0" dirty="0">
                          <a:solidFill>
                            <a:schemeClr val="tx1"/>
                          </a:solidFill>
                          <a:effectLst/>
                          <a:latin typeface="+mj-lt"/>
                          <a:ea typeface="Times New Roman" panose="02020603050405020304" pitchFamily="18" charset="0"/>
                        </a:rPr>
                        <a:t>11</a:t>
                      </a:r>
                    </a:p>
                  </a:txBody>
                  <a:tcPr marL="68580" marR="68580" marT="0" marB="0" anchor="ctr"/>
                </a:tc>
                <a:tc>
                  <a:txBody>
                    <a:bodyPr/>
                    <a:lstStyle/>
                    <a:p>
                      <a:pPr algn="ctr">
                        <a:spcAft>
                          <a:spcPts val="0"/>
                        </a:spcAft>
                      </a:pPr>
                      <a:r>
                        <a:rPr lang="pt-PT" sz="1000" b="0" dirty="0">
                          <a:solidFill>
                            <a:schemeClr val="tx1"/>
                          </a:solidFill>
                          <a:effectLst/>
                          <a:latin typeface="+mj-lt"/>
                          <a:ea typeface="Times New Roman" panose="02020603050405020304" pitchFamily="18" charset="0"/>
                        </a:rPr>
                        <a:t>5.ºB</a:t>
                      </a:r>
                      <a:endParaRPr lang="pt-PT" sz="1050" b="0" dirty="0">
                        <a:solidFill>
                          <a:schemeClr val="tx1"/>
                        </a:solidFill>
                        <a:effectLst/>
                        <a:latin typeface="+mj-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j-lt"/>
                          <a:ea typeface="Times New Roman" panose="02020603050405020304" pitchFamily="18" charset="0"/>
                        </a:rPr>
                        <a:t> </a:t>
                      </a:r>
                      <a:endParaRPr lang="pt-PT" sz="1050" b="0" dirty="0">
                        <a:solidFill>
                          <a:schemeClr val="tx1"/>
                        </a:solidFill>
                        <a:effectLst/>
                        <a:latin typeface="+mj-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j-lt"/>
                          <a:ea typeface="Times New Roman" panose="02020603050405020304" pitchFamily="18" charset="0"/>
                        </a:rPr>
                        <a:t> </a:t>
                      </a:r>
                      <a:endParaRPr lang="pt-PT" sz="1050" b="0" dirty="0">
                        <a:solidFill>
                          <a:schemeClr val="tx1"/>
                        </a:solidFill>
                        <a:effectLst/>
                        <a:latin typeface="+mj-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j-lt"/>
                          <a:ea typeface="Times New Roman" panose="02020603050405020304" pitchFamily="18" charset="0"/>
                        </a:rPr>
                        <a:t> </a:t>
                      </a:r>
                      <a:endParaRPr lang="pt-PT" sz="1050" b="0" dirty="0">
                        <a:solidFill>
                          <a:schemeClr val="tx1"/>
                        </a:solidFill>
                        <a:effectLst/>
                        <a:latin typeface="+mj-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j-lt"/>
                          <a:ea typeface="Times New Roman" panose="02020603050405020304" pitchFamily="18" charset="0"/>
                        </a:rPr>
                        <a:t>x</a:t>
                      </a:r>
                      <a:endParaRPr lang="pt-PT" sz="1050" b="0" dirty="0">
                        <a:solidFill>
                          <a:schemeClr val="tx1"/>
                        </a:solidFill>
                        <a:effectLst/>
                        <a:latin typeface="+mj-lt"/>
                        <a:ea typeface="Times New Roman" panose="02020603050405020304" pitchFamily="18" charset="0"/>
                      </a:endParaRPr>
                    </a:p>
                  </a:txBody>
                  <a:tcPr marL="68580" marR="68580" marT="0" marB="0" anchor="ctr"/>
                </a:tc>
                <a:tc>
                  <a:txBody>
                    <a:bodyPr/>
                    <a:lstStyle/>
                    <a:p>
                      <a:r>
                        <a:rPr lang="pt-PT" sz="1000" kern="1200" dirty="0">
                          <a:solidFill>
                            <a:schemeClr val="tx1"/>
                          </a:solidFill>
                          <a:effectLst/>
                          <a:latin typeface="+mj-lt"/>
                          <a:ea typeface="+mn-ea"/>
                          <a:cs typeface="+mn-cs"/>
                        </a:rPr>
                        <a:t>No que diz respeito à medida de Apoio Tutorial é possível afirmar que, ao longo das sessões, a discente foi incentivada a desenvolver hábitos de estudo mais consistentes e maior autonomia nas responsabilidades escolares. A tutoria incluiu apoio ao estudo, revisão de conteúdos, esclarecimento de dúvidas e orientação na realização de exercícios, com o objetivo de melhorar as aprendizagens e o desempenho académico. Paralelamente, promoveu-se a confiança da aluna, bem como o sentido de responsabilidade, organização e perseverança, reforçando a importância de uma gestão equilibrada do tempo e de um estudo regular.</a:t>
                      </a:r>
                    </a:p>
                    <a:p>
                      <a:endParaRPr lang="pt-PT" sz="1000" kern="1200" dirty="0">
                        <a:solidFill>
                          <a:schemeClr val="tx1"/>
                        </a:solidFill>
                        <a:effectLst/>
                        <a:latin typeface="+mj-lt"/>
                        <a:ea typeface="+mn-ea"/>
                        <a:cs typeface="+mn-cs"/>
                      </a:endParaRPr>
                    </a:p>
                  </a:txBody>
                  <a:tcPr marL="68580" marR="68580" marT="0" marB="0"/>
                </a:tc>
                <a:tc>
                  <a:txBody>
                    <a:bodyPr/>
                    <a:lstStyle/>
                    <a:p>
                      <a:pPr>
                        <a:spcAft>
                          <a:spcPts val="0"/>
                        </a:spcAft>
                      </a:pPr>
                      <a:r>
                        <a:rPr lang="pt-PT" sz="1000" b="1">
                          <a:effectLst/>
                          <a:latin typeface="+mn-lt"/>
                          <a:ea typeface="Times New Roman" panose="02020603050405020304" pitchFamily="18" charset="0"/>
                        </a:rPr>
                        <a:t> </a:t>
                      </a:r>
                      <a:endParaRPr lang="pt-PT" sz="105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966818101"/>
                  </a:ext>
                </a:extLst>
              </a:tr>
              <a:tr h="203611">
                <a:tc>
                  <a:txBody>
                    <a:bodyPr/>
                    <a:lstStyle/>
                    <a:p>
                      <a:pPr>
                        <a:spcAft>
                          <a:spcPts val="0"/>
                        </a:spcAft>
                      </a:pPr>
                      <a:r>
                        <a:rPr lang="pt-PT" sz="1000" b="1" dirty="0">
                          <a:solidFill>
                            <a:schemeClr val="bg1"/>
                          </a:solidFill>
                          <a:effectLst/>
                          <a:latin typeface="+mj-lt"/>
                          <a:ea typeface="Times New Roman" panose="02020603050405020304" pitchFamily="18" charset="0"/>
                        </a:rPr>
                        <a:t>Irene Amaro</a:t>
                      </a:r>
                      <a:endParaRPr lang="pt-PT" sz="1000" b="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10</a:t>
                      </a: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8ºB</a:t>
                      </a: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x</a:t>
                      </a: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tc>
                <a:tc>
                  <a:txBody>
                    <a:bodyPr/>
                    <a:lstStyle/>
                    <a:p>
                      <a:pPr algn="just" fontAlgn="base">
                        <a:buNone/>
                      </a:pPr>
                      <a:r>
                        <a:rPr lang="pt-PT" sz="1000" b="0" dirty="0">
                          <a:solidFill>
                            <a:schemeClr val="tx1"/>
                          </a:solidFill>
                          <a:effectLst/>
                          <a:latin typeface="+mj-lt"/>
                          <a:ea typeface="Times New Roman" panose="02020603050405020304" pitchFamily="18" charset="0"/>
                        </a:rPr>
                        <a:t>No apoio tutorial o aluno realizou ou concluiu trabalhos solicitados no âmbito de algumas disciplinas, resolveu exercícios propostos em algumas disciplinas. O aluno revelou uma certa autonomia no cumprimento das tarefas, e fez progressos na utilização do manual digital, revelando mais destreza na procura dos conteúdos trabalhados em cada disciplina e na resolução dos exercícios propostos.</a:t>
                      </a:r>
                    </a:p>
                    <a:p>
                      <a:pPr algn="just" fontAlgn="base">
                        <a:buNone/>
                      </a:pPr>
                      <a:r>
                        <a:rPr lang="pt-PT" sz="1000" b="0" dirty="0">
                          <a:solidFill>
                            <a:schemeClr val="tx1"/>
                          </a:solidFill>
                          <a:effectLst/>
                          <a:latin typeface="+mj-lt"/>
                          <a:ea typeface="Times New Roman" panose="02020603050405020304" pitchFamily="18" charset="0"/>
                        </a:rPr>
                        <a:t>Outro progresso evidenciado pelo aluno   foi a nível de competências organizativas e da responsabilidade, pois já se fez acompanhar da mochila com o material necessário às sessões de apoio tutorial.</a:t>
                      </a:r>
                    </a:p>
                    <a:p>
                      <a:pPr algn="just" fontAlgn="base">
                        <a:buNone/>
                      </a:pPr>
                      <a:r>
                        <a:rPr lang="pt-PT" sz="1000" b="0" dirty="0">
                          <a:solidFill>
                            <a:schemeClr val="tx1"/>
                          </a:solidFill>
                          <a:effectLst/>
                          <a:latin typeface="+mj-lt"/>
                          <a:ea typeface="Times New Roman" panose="02020603050405020304" pitchFamily="18" charset="0"/>
                        </a:rPr>
                        <a:t>Como pontos fracos, é de referir que o aluno ainda não consolidou hábitos e métodos de trabalho, sobretudo em casa que lhe permitam consolidar o que ele ouve e realiza na sala de aula.</a:t>
                      </a:r>
                    </a:p>
                    <a:p>
                      <a:pPr algn="just" fontAlgn="base">
                        <a:buNone/>
                      </a:pPr>
                      <a:r>
                        <a:rPr lang="pt-PT" sz="1000" b="0" dirty="0">
                          <a:solidFill>
                            <a:schemeClr val="tx1"/>
                          </a:solidFill>
                          <a:effectLst/>
                          <a:latin typeface="+mj-lt"/>
                          <a:ea typeface="Times New Roman" panose="02020603050405020304" pitchFamily="18" charset="0"/>
                        </a:rPr>
                        <a:t>A docente considera que a medida de apoio tutorial deve manter-se no terceiro período.</a:t>
                      </a:r>
                    </a:p>
                    <a:p>
                      <a:pPr algn="just">
                        <a:buNone/>
                      </a:pPr>
                      <a:r>
                        <a:rPr lang="pt-PT" sz="1000" b="0" dirty="0">
                          <a:solidFill>
                            <a:schemeClr val="tx1"/>
                          </a:solidFill>
                          <a:effectLst/>
                          <a:latin typeface="+mj-lt"/>
                          <a:ea typeface="Times New Roman" panose="02020603050405020304" pitchFamily="18" charset="0"/>
                        </a:rPr>
                        <a:t> </a:t>
                      </a: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2992406457"/>
                  </a:ext>
                </a:extLst>
              </a:tr>
            </a:tbl>
          </a:graphicData>
        </a:graphic>
      </p:graphicFrame>
    </p:spTree>
    <p:extLst>
      <p:ext uri="{BB962C8B-B14F-4D97-AF65-F5344CB8AC3E}">
        <p14:creationId xmlns:p14="http://schemas.microsoft.com/office/powerpoint/2010/main" val="3612283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51B1AD-F4EE-B34F-F197-5972575C6940}"/>
            </a:ext>
          </a:extLst>
        </p:cNvPr>
        <p:cNvGrpSpPr/>
        <p:nvPr/>
      </p:nvGrpSpPr>
      <p:grpSpPr>
        <a:xfrm>
          <a:off x="0" y="0"/>
          <a:ext cx="0" cy="0"/>
          <a:chOff x="0" y="0"/>
          <a:chExt cx="0" cy="0"/>
        </a:xfrm>
      </p:grpSpPr>
      <p:pic>
        <p:nvPicPr>
          <p:cNvPr id="11" name="Imagem 10">
            <a:extLst>
              <a:ext uri="{FF2B5EF4-FFF2-40B4-BE49-F238E27FC236}">
                <a16:creationId xmlns:a16="http://schemas.microsoft.com/office/drawing/2014/main" id="{0A5BA091-1E40-9FE1-B3C4-F6122405F7C9}"/>
              </a:ext>
            </a:extLst>
          </p:cNvPr>
          <p:cNvPicPr>
            <a:picLocks noChangeAspect="1"/>
          </p:cNvPicPr>
          <p:nvPr/>
        </p:nvPicPr>
        <p:blipFill>
          <a:blip r:embed="rId2"/>
          <a:stretch>
            <a:fillRect/>
          </a:stretch>
        </p:blipFill>
        <p:spPr>
          <a:xfrm>
            <a:off x="6835358" y="-246457"/>
            <a:ext cx="3358057" cy="2775863"/>
          </a:xfrm>
          <a:prstGeom prst="rect">
            <a:avLst/>
          </a:prstGeom>
        </p:spPr>
      </p:pic>
      <p:sp>
        <p:nvSpPr>
          <p:cNvPr id="18" name="CaixaDeTexto 17">
            <a:extLst>
              <a:ext uri="{FF2B5EF4-FFF2-40B4-BE49-F238E27FC236}">
                <a16:creationId xmlns:a16="http://schemas.microsoft.com/office/drawing/2014/main" id="{36813FEC-D75E-02FB-FA51-14517C74F747}"/>
              </a:ext>
            </a:extLst>
          </p:cNvPr>
          <p:cNvSpPr txBox="1"/>
          <p:nvPr/>
        </p:nvSpPr>
        <p:spPr>
          <a:xfrm>
            <a:off x="326173" y="42029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rPr>
              <a:t>1.CUMPRIMENTO DE PLANIFICAÇÕES</a:t>
            </a:r>
          </a:p>
        </p:txBody>
      </p:sp>
      <p:sp>
        <p:nvSpPr>
          <p:cNvPr id="2" name="CaixaDeTexto 1">
            <a:extLst>
              <a:ext uri="{FF2B5EF4-FFF2-40B4-BE49-F238E27FC236}">
                <a16:creationId xmlns:a16="http://schemas.microsoft.com/office/drawing/2014/main" id="{6EC092EC-E241-C8D1-E04D-2C944F385A3A}"/>
              </a:ext>
            </a:extLst>
          </p:cNvPr>
          <p:cNvSpPr txBox="1"/>
          <p:nvPr/>
        </p:nvSpPr>
        <p:spPr>
          <a:xfrm>
            <a:off x="326173" y="1141474"/>
            <a:ext cx="7410204" cy="4524315"/>
          </a:xfrm>
          <a:prstGeom prst="rect">
            <a:avLst/>
          </a:prstGeom>
          <a:noFill/>
        </p:spPr>
        <p:txBody>
          <a:bodyPr wrap="square" lIns="91440" tIns="45720" rIns="91440" bIns="45720" rtlCol="0" anchor="t">
            <a:spAutoFit/>
          </a:bodyPr>
          <a:lstStyle/>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O atraso verificado no cumprimento da planificação do segundo período deveu-se ao facto de ter sido necessário despender mais aulas do que estava inicialmente previsto na exploração e consolidação de alguns conteúdos. Para colmatar esta situação, será suficiente um ajuste na planificação do 3º período.</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 Devido à necessidade de dedicar mais aulas à realização de exercícios, de modo a promover uma consolidação mais eficaz dos conteúdos, não foi possível cumprir integralmente a planificação inicialmente prevista. Para colmatar esta situação, proceder-se-á a um reajuste da planificação.</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Devido à necessidade de dedicar mais aulas à realização de exercícios, de modo a promover uma consolidação mais eficaz dos conteúdos, não foi possível cumprir integralmente a planificação inicialmente prevista. Para colmatar esta situação, proceder-se-á a um reajuste da planificação.</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O atraso verificado no cumprimento da planificação do segundo período deveu-se à necessidade de se despender mais tempo, do que inicialmente estava previsto, na exploração e consolidação de alguns conteúdos. Para colmatar esta situação, será suficiente um ajuste na planificação do 3º período.</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Tendo em conta a necessidade de lecionar conteúdos não abordados no ano letivo transato, as docentes têm vindo, ao longo do ano letivo, a procurar compensar esse atraso e continuarão a fazê-lo ao longo do terceiro período, para que essa situação seja ultrapassada.</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A docente Sónia Machado não lecionou 15 dias no início do segundo período, por este motivo não abordou a modalidade individual de Atletismo, como planeado no início do ano. </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Ausência da docente em algumas ocasiões por motivos familiares e participação das turmas em atividades do PAA, que não permitiram a lecionação de conteúdos. No 6ºA ficou por lecionar o passado simples dos verbos regulares e irregulares e a temática das lojas (</a:t>
            </a:r>
            <a:r>
              <a:rPr kumimoji="0" lang="pt-PT" sz="1200" b="0" i="0" u="none" strike="noStrike" kern="1200" cap="none" spc="0" normalizeH="0" baseline="0" noProof="0" dirty="0" err="1">
                <a:ln>
                  <a:noFill/>
                </a:ln>
                <a:solidFill>
                  <a:prstClr val="black"/>
                </a:solidFill>
                <a:effectLst/>
                <a:uLnTx/>
                <a:uFillTx/>
                <a:latin typeface="Calibri" panose="020F0502020204030204"/>
                <a:ea typeface="+mn-ea"/>
                <a:cs typeface="+mn-cs"/>
              </a:rPr>
              <a:t>Shops</a:t>
            </a: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 No 6ºB ficou por lecionar o passado simples dos verbos irregulares.</a:t>
            </a:r>
          </a:p>
          <a:p>
            <a:pPr marL="228600" marR="0" lvl="0" indent="-228600" algn="l" defTabSz="457200" rtl="0" eaLnBrk="1" fontAlgn="auto" latinLnBrk="0" hangingPunct="1">
              <a:lnSpc>
                <a:spcPct val="100000"/>
              </a:lnSpc>
              <a:spcBef>
                <a:spcPts val="0"/>
              </a:spcBef>
              <a:spcAft>
                <a:spcPts val="0"/>
              </a:spcAft>
              <a:buClrTx/>
              <a:buSzTx/>
              <a:buFontTx/>
              <a:buAutoNum type="alphaLcParenR"/>
              <a:tabLst/>
              <a:defRPr/>
            </a:pPr>
            <a:r>
              <a:rPr kumimoji="0" lang="pt-PT" sz="1200" b="0" i="0" u="none" strike="noStrike" kern="1200" cap="none" spc="0" normalizeH="0" baseline="0" noProof="0" dirty="0">
                <a:ln>
                  <a:noFill/>
                </a:ln>
                <a:solidFill>
                  <a:prstClr val="black"/>
                </a:solidFill>
                <a:effectLst/>
                <a:uLnTx/>
                <a:uFillTx/>
                <a:latin typeface="Calibri" panose="020F0502020204030204"/>
                <a:ea typeface="+mn-ea"/>
                <a:cs typeface="+mn-cs"/>
              </a:rPr>
              <a:t>11.º A e B: Os alunos revelam muita morosidade na realização das tarefas e pouca autonomia na realização das mesmas. Desconhecem o conteúdo das obras obrigatórias e raramente realizam as propostas de trabalho para casa, o que provoca maior morosidade na exposição de conteúdos e na correção de tarefas.</a:t>
            </a:r>
          </a:p>
        </p:txBody>
      </p:sp>
    </p:spTree>
    <p:extLst>
      <p:ext uri="{BB962C8B-B14F-4D97-AF65-F5344CB8AC3E}">
        <p14:creationId xmlns:p14="http://schemas.microsoft.com/office/powerpoint/2010/main" val="2507830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8B65D-CA1C-964A-E529-63F9E532D48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C07CD017-823B-668F-3B47-33B036D36E6C}"/>
              </a:ext>
            </a:extLst>
          </p:cNvPr>
          <p:cNvSpPr txBox="1"/>
          <p:nvPr/>
        </p:nvSpPr>
        <p:spPr>
          <a:xfrm>
            <a:off x="500279" y="622544"/>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67E88308-92B0-701B-3A1C-8C281126EDEC}"/>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CC833A9-6809-26E6-BC44-92C53AF19BC1}"/>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395182D5-5B66-9970-7795-D13482E69A59}"/>
              </a:ext>
            </a:extLst>
          </p:cNvPr>
          <p:cNvGraphicFramePr>
            <a:graphicFrameLocks noGrp="1"/>
          </p:cNvGraphicFramePr>
          <p:nvPr>
            <p:extLst>
              <p:ext uri="{D42A27DB-BD31-4B8C-83A1-F6EECF244321}">
                <p14:modId xmlns:p14="http://schemas.microsoft.com/office/powerpoint/2010/main" val="2133591541"/>
              </p:ext>
            </p:extLst>
          </p:nvPr>
        </p:nvGraphicFramePr>
        <p:xfrm>
          <a:off x="500277" y="1007670"/>
          <a:ext cx="9038168" cy="5607141"/>
        </p:xfrm>
        <a:graphic>
          <a:graphicData uri="http://schemas.openxmlformats.org/drawingml/2006/table">
            <a:tbl>
              <a:tblPr firstRow="1" firstCol="1" bandRow="1">
                <a:tableStyleId>{5C22544A-7EE6-4342-B048-85BDC9FD1C3A}</a:tableStyleId>
              </a:tblPr>
              <a:tblGrid>
                <a:gridCol w="920526">
                  <a:extLst>
                    <a:ext uri="{9D8B030D-6E8A-4147-A177-3AD203B41FA5}">
                      <a16:colId xmlns:a16="http://schemas.microsoft.com/office/drawing/2014/main" val="3460465724"/>
                    </a:ext>
                  </a:extLst>
                </a:gridCol>
                <a:gridCol w="547005">
                  <a:extLst>
                    <a:ext uri="{9D8B030D-6E8A-4147-A177-3AD203B41FA5}">
                      <a16:colId xmlns:a16="http://schemas.microsoft.com/office/drawing/2014/main" val="2914189650"/>
                    </a:ext>
                  </a:extLst>
                </a:gridCol>
                <a:gridCol w="576208">
                  <a:extLst>
                    <a:ext uri="{9D8B030D-6E8A-4147-A177-3AD203B41FA5}">
                      <a16:colId xmlns:a16="http://schemas.microsoft.com/office/drawing/2014/main" val="3552214507"/>
                    </a:ext>
                  </a:extLst>
                </a:gridCol>
                <a:gridCol w="423154">
                  <a:extLst>
                    <a:ext uri="{9D8B030D-6E8A-4147-A177-3AD203B41FA5}">
                      <a16:colId xmlns:a16="http://schemas.microsoft.com/office/drawing/2014/main" val="2517071875"/>
                    </a:ext>
                  </a:extLst>
                </a:gridCol>
                <a:gridCol w="315114">
                  <a:extLst>
                    <a:ext uri="{9D8B030D-6E8A-4147-A177-3AD203B41FA5}">
                      <a16:colId xmlns:a16="http://schemas.microsoft.com/office/drawing/2014/main" val="3141071530"/>
                    </a:ext>
                  </a:extLst>
                </a:gridCol>
                <a:gridCol w="423154">
                  <a:extLst>
                    <a:ext uri="{9D8B030D-6E8A-4147-A177-3AD203B41FA5}">
                      <a16:colId xmlns:a16="http://schemas.microsoft.com/office/drawing/2014/main" val="1750213880"/>
                    </a:ext>
                  </a:extLst>
                </a:gridCol>
                <a:gridCol w="424423">
                  <a:extLst>
                    <a:ext uri="{9D8B030D-6E8A-4147-A177-3AD203B41FA5}">
                      <a16:colId xmlns:a16="http://schemas.microsoft.com/office/drawing/2014/main" val="2094943888"/>
                    </a:ext>
                  </a:extLst>
                </a:gridCol>
                <a:gridCol w="4029330">
                  <a:extLst>
                    <a:ext uri="{9D8B030D-6E8A-4147-A177-3AD203B41FA5}">
                      <a16:colId xmlns:a16="http://schemas.microsoft.com/office/drawing/2014/main" val="3810729796"/>
                    </a:ext>
                  </a:extLst>
                </a:gridCol>
                <a:gridCol w="1379254">
                  <a:extLst>
                    <a:ext uri="{9D8B030D-6E8A-4147-A177-3AD203B41FA5}">
                      <a16:colId xmlns:a16="http://schemas.microsoft.com/office/drawing/2014/main" val="1370164401"/>
                    </a:ext>
                  </a:extLst>
                </a:gridCol>
              </a:tblGrid>
              <a:tr h="128629">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dirty="0">
                          <a:effectLst/>
                          <a:latin typeface="+mn-lt"/>
                        </a:rPr>
                        <a:t>Avaliação da medida</a:t>
                      </a:r>
                      <a:endParaRPr lang="pt-PT" sz="1100" b="1" dirty="0">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spcAft>
                          <a:spcPts val="0"/>
                        </a:spcAft>
                      </a:pPr>
                      <a:r>
                        <a:rPr lang="pt-PT" sz="1100" b="1" kern="1200" dirty="0">
                          <a:solidFill>
                            <a:schemeClr val="lt1"/>
                          </a:solidFill>
                          <a:effectLst/>
                          <a:latin typeface="+mj-lt"/>
                          <a:ea typeface="+mn-ea"/>
                          <a:cs typeface="+mn-cs"/>
                        </a:rPr>
                        <a:t>Irene Amaro</a:t>
                      </a:r>
                      <a:endParaRPr lang="pt-PT" sz="110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8</a:t>
                      </a: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9ºA</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50" dirty="0">
                          <a:solidFill>
                            <a:schemeClr val="tx1"/>
                          </a:solidFill>
                          <a:effectLst/>
                          <a:latin typeface="+mn-lt"/>
                          <a:ea typeface="Times New Roman" panose="02020603050405020304" pitchFamily="18" charset="0"/>
                        </a:rPr>
                        <a:t>X</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lgn="just">
                        <a:buNone/>
                        <a:tabLst>
                          <a:tab pos="518160" algn="l"/>
                        </a:tabLst>
                      </a:pPr>
                      <a:r>
                        <a:rPr lang="pt-PT" sz="1000" dirty="0">
                          <a:effectLst/>
                          <a:latin typeface="+mn-lt"/>
                          <a:ea typeface="Calibri" panose="020F0502020204030204" pitchFamily="34" charset="0"/>
                        </a:rPr>
                        <a:t>A aluna revelou interesse em cumprir os trabalhos solicitados em várias disciplinas e em preparar-se para os momentos formais de avaliação de algumas disciplinas.</a:t>
                      </a:r>
                    </a:p>
                    <a:p>
                      <a:pPr algn="just">
                        <a:buNone/>
                        <a:tabLst>
                          <a:tab pos="518160" algn="l"/>
                        </a:tabLst>
                      </a:pPr>
                      <a:r>
                        <a:rPr lang="pt-PT" sz="1000" dirty="0">
                          <a:effectLst/>
                          <a:latin typeface="+mn-lt"/>
                          <a:ea typeface="Calibri" panose="020F0502020204030204" pitchFamily="34" charset="0"/>
                        </a:rPr>
                        <a:t>No geral o apoio tutorial teve repercussões positivas no seu desempenho, nomeadamente na realização de planos de estudo, e no seu estudo para consolidação das aprendizagens em algumas disciplinas.  </a:t>
                      </a:r>
                    </a:p>
                    <a:p>
                      <a:pPr algn="just">
                        <a:buNone/>
                        <a:tabLst>
                          <a:tab pos="518160" algn="l"/>
                        </a:tabLst>
                      </a:pPr>
                      <a:r>
                        <a:rPr lang="pt-PT" sz="1000" dirty="0">
                          <a:effectLst/>
                          <a:latin typeface="+mn-lt"/>
                          <a:ea typeface="Calibri" panose="020F0502020204030204" pitchFamily="34" charset="0"/>
                        </a:rPr>
                        <a:t>A docente tutora é da opinião que o apoio deverá ter continuidade no terceiro período.</a:t>
                      </a:r>
                    </a:p>
                    <a:p>
                      <a:pPr algn="just">
                        <a:buNone/>
                        <a:tabLst>
                          <a:tab pos="518160" algn="l"/>
                        </a:tabLst>
                      </a:pPr>
                      <a:endParaRPr lang="pt-PT" sz="1000" dirty="0">
                        <a:effectLst/>
                        <a:latin typeface="+mn-lt"/>
                        <a:ea typeface="Calibri" panose="020F0502020204030204" pitchFamily="34" charset="0"/>
                      </a:endParaRPr>
                    </a:p>
                    <a:p>
                      <a:pPr algn="just">
                        <a:buNone/>
                        <a:tabLst>
                          <a:tab pos="518160" algn="l"/>
                        </a:tabLst>
                      </a:pPr>
                      <a:endParaRPr lang="pt-PT" sz="1000" dirty="0">
                        <a:effectLst/>
                        <a:latin typeface="+mn-lt"/>
                        <a:ea typeface="Calibri" panose="020F0502020204030204" pitchFamily="34" charset="0"/>
                      </a:endParaRPr>
                    </a:p>
                    <a:p>
                      <a:pPr algn="just" fontAlgn="base">
                        <a:buNone/>
                      </a:pPr>
                      <a:r>
                        <a:rPr lang="pt-PT" sz="1000" dirty="0">
                          <a:solidFill>
                            <a:srgbClr val="000000"/>
                          </a:solidFill>
                          <a:effectLst/>
                          <a:latin typeface="+mn-lt"/>
                          <a:ea typeface="Times New Roman" panose="02020603050405020304" pitchFamily="18" charset="0"/>
                        </a:rPr>
                        <a:t> </a:t>
                      </a:r>
                      <a:endParaRPr lang="pt-PT" sz="1000" dirty="0">
                        <a:effectLst/>
                        <a:latin typeface="+mn-lt"/>
                        <a:ea typeface="Times New Roman" panose="02020603050405020304" pitchFamily="18" charset="0"/>
                      </a:endParaRP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784783365"/>
                  </a:ext>
                </a:extLst>
              </a:tr>
              <a:tr h="257258">
                <a:tc>
                  <a:txBody>
                    <a:bodyPr/>
                    <a:lstStyle/>
                    <a:p>
                      <a:pPr>
                        <a:spcAft>
                          <a:spcPts val="0"/>
                        </a:spcAft>
                      </a:pPr>
                      <a:r>
                        <a:rPr lang="pt-PT" sz="1100" dirty="0">
                          <a:solidFill>
                            <a:schemeClr val="bg1"/>
                          </a:solidFill>
                          <a:effectLst/>
                          <a:latin typeface="+mj-lt"/>
                          <a:ea typeface="Times New Roman" panose="02020603050405020304" pitchFamily="18" charset="0"/>
                        </a:rPr>
                        <a:t>Irene Amaro</a:t>
                      </a:r>
                    </a:p>
                    <a:p>
                      <a:pPr>
                        <a:spcAft>
                          <a:spcPts val="0"/>
                        </a:spcAft>
                      </a:pPr>
                      <a:endParaRPr lang="pt-PT" sz="110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8</a:t>
                      </a: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9ºA</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50" dirty="0">
                          <a:solidFill>
                            <a:schemeClr val="tx1"/>
                          </a:solidFill>
                          <a:effectLst/>
                          <a:latin typeface="+mn-lt"/>
                          <a:ea typeface="Times New Roman" panose="02020603050405020304" pitchFamily="18" charset="0"/>
                        </a:rPr>
                        <a:t>X</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lgn="just" fontAlgn="base">
                        <a:buNone/>
                      </a:pPr>
                      <a:endParaRPr lang="pt-PT" sz="1000" dirty="0">
                        <a:effectLst/>
                        <a:latin typeface="+mn-lt"/>
                        <a:ea typeface="Times New Roman" panose="02020603050405020304" pitchFamily="18" charset="0"/>
                      </a:endParaRPr>
                    </a:p>
                    <a:p>
                      <a:pPr algn="just" fontAlgn="base">
                        <a:buNone/>
                      </a:pPr>
                      <a:r>
                        <a:rPr lang="pt-PT" sz="1000" dirty="0">
                          <a:effectLst/>
                          <a:latin typeface="+mn-lt"/>
                          <a:ea typeface="Times New Roman" panose="02020603050405020304" pitchFamily="18" charset="0"/>
                        </a:rPr>
                        <a:t>A aluna revelou interesse em cumprir as tarefas solicitadas no âmbito de várias disciplinas e em preparar-se para os momentos formais de avaliação de algumas disciplinas.</a:t>
                      </a:r>
                    </a:p>
                    <a:p>
                      <a:pPr algn="just" fontAlgn="base">
                        <a:buNone/>
                      </a:pPr>
                      <a:r>
                        <a:rPr lang="pt-PT" sz="1000" dirty="0">
                          <a:effectLst/>
                          <a:latin typeface="+mn-lt"/>
                          <a:ea typeface="Times New Roman" panose="02020603050405020304" pitchFamily="18" charset="0"/>
                        </a:rPr>
                        <a:t>A tutora, ao longo do período, foi alertando a aluna para a necessidade de a mesma se dedicar a todas as disciplinas, de forma a garantir o sucesso escolar, mas a aluna insistiu na ideia de estudar apenas para as disciplinas onde sabe de antemão que conseguirá obter aproveitamento satisfatório.</a:t>
                      </a:r>
                    </a:p>
                    <a:p>
                      <a:pPr algn="just" fontAlgn="base">
                        <a:buNone/>
                      </a:pPr>
                      <a:r>
                        <a:rPr lang="pt-PT" sz="1000" dirty="0">
                          <a:effectLst/>
                          <a:latin typeface="+mn-lt"/>
                          <a:ea typeface="Times New Roman" panose="02020603050405020304" pitchFamily="18" charset="0"/>
                        </a:rPr>
                        <a:t>As dificuldades da aluna continuam a prender-se com a sua falta de persistência e autonomia, embora neste aspeto tenha feito alguns progressos. A tutora considera que o apoio tutorial teve impacto positivo no seu desempenho, nomeadamente na realização de planos de estudo, e no seu estudo para consolidação das aprendizagens em algumas disciplinas. </a:t>
                      </a:r>
                    </a:p>
                    <a:p>
                      <a:pPr algn="just" fontAlgn="base">
                        <a:buNone/>
                      </a:pPr>
                      <a:r>
                        <a:rPr lang="pt-PT" sz="1000" dirty="0">
                          <a:effectLst/>
                          <a:latin typeface="+mn-lt"/>
                          <a:ea typeface="Times New Roman" panose="02020603050405020304" pitchFamily="18" charset="0"/>
                        </a:rPr>
                        <a:t>A docente propõe que a aluna continue a usufruir do apoio tutorial, no terceiro período.</a:t>
                      </a:r>
                    </a:p>
                    <a:p>
                      <a:pPr algn="just" fontAlgn="base">
                        <a:buNone/>
                      </a:pPr>
                      <a:endParaRPr lang="pt-PT" sz="1000" dirty="0">
                        <a:effectLst/>
                        <a:latin typeface="+mn-lt"/>
                        <a:ea typeface="Times New Roman" panose="02020603050405020304" pitchFamily="18" charset="0"/>
                      </a:endParaRPr>
                    </a:p>
                    <a:p>
                      <a:pPr algn="just" fontAlgn="base">
                        <a:buNone/>
                      </a:pPr>
                      <a:endParaRPr lang="pt-PT" sz="1000" dirty="0">
                        <a:effectLst/>
                        <a:latin typeface="+mn-lt"/>
                        <a:ea typeface="Times New Roman" panose="02020603050405020304" pitchFamily="18" charset="0"/>
                      </a:endParaRPr>
                    </a:p>
                  </a:txBody>
                  <a:tcPr marL="68580" marR="68580" marT="0" marB="0"/>
                </a:tc>
                <a:tc>
                  <a:txBody>
                    <a:bodyPr/>
                    <a:lstStyle/>
                    <a:p>
                      <a:pPr>
                        <a:spcAft>
                          <a:spcPts val="0"/>
                        </a:spcAft>
                      </a:pP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540679829"/>
                  </a:ext>
                </a:extLst>
              </a:tr>
            </a:tbl>
          </a:graphicData>
        </a:graphic>
      </p:graphicFrame>
    </p:spTree>
    <p:extLst>
      <p:ext uri="{BB962C8B-B14F-4D97-AF65-F5344CB8AC3E}">
        <p14:creationId xmlns:p14="http://schemas.microsoft.com/office/powerpoint/2010/main" val="34264451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4" y="330531"/>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3.2 -	Análise da sala de estudo – 2º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F45E9E8C-BFDC-4625-B8D1-FA6128AC6E7F}"/>
              </a:ext>
            </a:extLst>
          </p:cNvPr>
          <p:cNvGraphicFramePr>
            <a:graphicFrameLocks noGrp="1"/>
          </p:cNvGraphicFramePr>
          <p:nvPr>
            <p:extLst>
              <p:ext uri="{D42A27DB-BD31-4B8C-83A1-F6EECF244321}">
                <p14:modId xmlns:p14="http://schemas.microsoft.com/office/powerpoint/2010/main" val="591637671"/>
              </p:ext>
            </p:extLst>
          </p:nvPr>
        </p:nvGraphicFramePr>
        <p:xfrm>
          <a:off x="465602" y="861647"/>
          <a:ext cx="8531858" cy="5290439"/>
        </p:xfrm>
        <a:graphic>
          <a:graphicData uri="http://schemas.openxmlformats.org/drawingml/2006/table">
            <a:tbl>
              <a:tblPr firstRow="1" firstCol="1" bandRow="1"/>
              <a:tblGrid>
                <a:gridCol w="925876">
                  <a:extLst>
                    <a:ext uri="{9D8B030D-6E8A-4147-A177-3AD203B41FA5}">
                      <a16:colId xmlns:a16="http://schemas.microsoft.com/office/drawing/2014/main" val="1319682742"/>
                    </a:ext>
                  </a:extLst>
                </a:gridCol>
                <a:gridCol w="1095419">
                  <a:extLst>
                    <a:ext uri="{9D8B030D-6E8A-4147-A177-3AD203B41FA5}">
                      <a16:colId xmlns:a16="http://schemas.microsoft.com/office/drawing/2014/main" val="3725208924"/>
                    </a:ext>
                  </a:extLst>
                </a:gridCol>
                <a:gridCol w="1010193">
                  <a:extLst>
                    <a:ext uri="{9D8B030D-6E8A-4147-A177-3AD203B41FA5}">
                      <a16:colId xmlns:a16="http://schemas.microsoft.com/office/drawing/2014/main" val="1430596414"/>
                    </a:ext>
                  </a:extLst>
                </a:gridCol>
                <a:gridCol w="1097280">
                  <a:extLst>
                    <a:ext uri="{9D8B030D-6E8A-4147-A177-3AD203B41FA5}">
                      <a16:colId xmlns:a16="http://schemas.microsoft.com/office/drawing/2014/main" val="4060347047"/>
                    </a:ext>
                  </a:extLst>
                </a:gridCol>
                <a:gridCol w="4403090">
                  <a:extLst>
                    <a:ext uri="{9D8B030D-6E8A-4147-A177-3AD203B41FA5}">
                      <a16:colId xmlns:a16="http://schemas.microsoft.com/office/drawing/2014/main" val="2147494947"/>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panose="020F0502020204030204" pitchFamily="34" charset="0"/>
                          <a:cs typeface="Times New Roman" panose="02020603050405020304" pitchFamily="18" charset="0"/>
                        </a:rPr>
                        <a:t>SALA DE ESTUDO</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28295902"/>
                  </a:ext>
                </a:extLst>
              </a:tr>
              <a:tr h="361315">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4077637033"/>
                  </a:ext>
                </a:extLst>
              </a:tr>
              <a:tr h="543752">
                <a:tc>
                  <a:txBody>
                    <a:bodyPr/>
                    <a:lstStyle/>
                    <a:p>
                      <a:pPr algn="ctr">
                        <a:lnSpc>
                          <a:spcPct val="107000"/>
                        </a:lnSpc>
                        <a:spcAft>
                          <a:spcPts val="0"/>
                        </a:spcAft>
                      </a:pPr>
                      <a:r>
                        <a:rPr lang="pt-PT" sz="1000" kern="100" dirty="0">
                          <a:solidFill>
                            <a:schemeClr val="bg1"/>
                          </a:solidFill>
                          <a:effectLst/>
                          <a:latin typeface="+mn-lt"/>
                          <a:ea typeface="Calibri" panose="020F0502020204030204" pitchFamily="34" charset="0"/>
                          <a:cs typeface="Times New Roman" panose="02020603050405020304" pitchFamily="18" charset="0"/>
                        </a:rPr>
                        <a:t>5ºA</a:t>
                      </a:r>
                    </a:p>
                    <a:p>
                      <a:pPr algn="ctr">
                        <a:lnSpc>
                          <a:spcPct val="107000"/>
                        </a:lnSpc>
                        <a:spcAft>
                          <a:spcPts val="0"/>
                        </a:spcAft>
                      </a:pPr>
                      <a:r>
                        <a:rPr lang="pt-PT" sz="1000" kern="100" dirty="0">
                          <a:solidFill>
                            <a:schemeClr val="bg1"/>
                          </a:solidFill>
                          <a:effectLst/>
                          <a:latin typeface="+mn-lt"/>
                          <a:ea typeface="Calibri" panose="020F0502020204030204" pitchFamily="34" charset="0"/>
                          <a:cs typeface="Times New Roman" panose="02020603050405020304" pitchFamily="18" charset="0"/>
                        </a:rPr>
                        <a:t>Cármen Café</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Os discentes no decorrer do período foram assíduos, mas nem sempre pontuais. Nestas sessões os alunos realizaram trabalhos de casa, grupo e pesquisas autónomas. Os discentes tiveram ainda a oportunidade de realizar um estudo sistemático das diversas disciplinas, tendo a docente sugerido vários métodos de estudo. </a:t>
                      </a:r>
                      <a:r>
                        <a:rPr lang="pt-PT" sz="1050" b="1" kern="100" dirty="0">
                          <a:solidFill>
                            <a:schemeClr val="tx1"/>
                          </a:solidFill>
                          <a:effectLst/>
                          <a:latin typeface="+mn-lt"/>
                          <a:ea typeface="Calibri" panose="020F0502020204030204" pitchFamily="34" charset="0"/>
                          <a:cs typeface="Times New Roman" panose="02020603050405020304" pitchFamily="18" charset="0"/>
                        </a:rPr>
                        <a:t>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4928880"/>
                  </a:ext>
                </a:extLst>
              </a:tr>
              <a:tr h="528207">
                <a:tc>
                  <a:txBody>
                    <a:bodyPr/>
                    <a:lstStyle/>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5ºB</a:t>
                      </a:r>
                    </a:p>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Cármen Café</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050" kern="100" dirty="0">
                          <a:solidFill>
                            <a:schemeClr val="tx1"/>
                          </a:solidFill>
                          <a:effectLst/>
                          <a:latin typeface="+mn-lt"/>
                          <a:ea typeface="Calibri" panose="020F0502020204030204" pitchFamily="34" charset="0"/>
                          <a:cs typeface="Times New Roman" panose="02020603050405020304" pitchFamily="18" charset="0"/>
                        </a:rPr>
                        <a:t>Os discentes no decorrer do período foram assíduos, e pontuais. Nestas sessões os alunos realizaram trabalhos de casa, grupo e pesquisas autónomas. Os discentes tiveram ainda a oportunidade de realizar um estudo sistemático das diversas disciplinas, tendo a docente sugerido vários métodos de estudo. </a:t>
                      </a:r>
                      <a:r>
                        <a:rPr lang="pt-PT" sz="1050" b="1" kern="100" dirty="0">
                          <a:solidFill>
                            <a:schemeClr val="tx1"/>
                          </a:solidFill>
                          <a:effectLst/>
                          <a:latin typeface="+mn-lt"/>
                          <a:ea typeface="Calibri" panose="020F0502020204030204" pitchFamily="34" charset="0"/>
                          <a:cs typeface="Times New Roman" panose="02020603050405020304" pitchFamily="18" charset="0"/>
                        </a:rPr>
                        <a:t>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84503855"/>
                  </a:ext>
                </a:extLst>
              </a:tr>
              <a:tr h="528207">
                <a:tc>
                  <a:txBody>
                    <a:bodyPr/>
                    <a:lstStyle/>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6ºA</a:t>
                      </a:r>
                    </a:p>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Ana Silva</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(90 minutos)</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b="1" kern="100" dirty="0">
                          <a:solidFill>
                            <a:schemeClr val="tx1"/>
                          </a:solidFill>
                          <a:effectLst/>
                          <a:latin typeface="+mn-lt"/>
                          <a:ea typeface="Calibri" panose="020F0502020204030204" pitchFamily="34" charset="0"/>
                          <a:cs typeface="Times New Roman" panose="02020603050405020304" pitchFamily="18" charset="0"/>
                        </a:rPr>
                        <a:t>Muito Bom</a:t>
                      </a: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Os alunos a frequentar a sala de estudo foram assíduos e empenharam-se na realização das atividades. Ao longo do período, os alunos realizaram exercícios e estudaram conteúdos de diferentes disciplinas, procurando preparar-se para os diferentes momentos de avaliação. Estes tempos foram também aproveitados para a realização de trabalhos de pares ou grupo.  Algumas sessões foram disponibilizadas para a preparação do desfile de Carnaval e deu-se início a um ciclo de sessões orientadas pelo nutricionista Bruno Silva, numa atividade do projeto Saúde Escolar.</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157332705"/>
                  </a:ext>
                </a:extLst>
              </a:tr>
              <a:tr h="528207">
                <a:tc>
                  <a:txBody>
                    <a:bodyPr/>
                    <a:lstStyle/>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6.ºB</a:t>
                      </a:r>
                    </a:p>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Inês Cabral</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100" kern="1200" dirty="0">
                          <a:solidFill>
                            <a:schemeClr val="tx1"/>
                          </a:solidFill>
                          <a:effectLst/>
                          <a:latin typeface="+mn-lt"/>
                          <a:ea typeface="+mn-ea"/>
                          <a:cs typeface="+mn-cs"/>
                        </a:rPr>
                        <a:t>Durante as sessões de sala de estudo, em que participa toda a turma, foram desenvolvidas diversas atividades, incluindo a realização de trabalhos de casa, a organização do estudo e a revisão de conteúdos, com o objetivo de melhorar a preparação para as avaliações. O trabalho foi realizado sobretudo em pequenos grupos ou em pares, o que facilitou a entreajuda, a partilha de ideias e o esclarecimento de dificuldades. </a:t>
                      </a:r>
                    </a:p>
                    <a:p>
                      <a:pPr algn="just">
                        <a:lnSpc>
                          <a:spcPct val="107000"/>
                        </a:lnSpc>
                        <a:spcAft>
                          <a:spcPts val="0"/>
                        </a:spcAft>
                      </a:pPr>
                      <a:r>
                        <a:rPr lang="pt-PT" sz="1100" b="1" kern="1200" dirty="0">
                          <a:solidFill>
                            <a:schemeClr val="tx1"/>
                          </a:solidFill>
                          <a:effectLst/>
                          <a:latin typeface="+mn-lt"/>
                          <a:ea typeface="+mn-ea"/>
                          <a:cs typeface="+mn-cs"/>
                        </a:rPr>
                        <a:t>Muito Bom</a:t>
                      </a:r>
                      <a:endParaRPr lang="pt-PT" sz="1100" b="1"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149981056"/>
                  </a:ext>
                </a:extLst>
              </a:tr>
            </a:tbl>
          </a:graphicData>
        </a:graphic>
      </p:graphicFrame>
    </p:spTree>
    <p:extLst>
      <p:ext uri="{BB962C8B-B14F-4D97-AF65-F5344CB8AC3E}">
        <p14:creationId xmlns:p14="http://schemas.microsoft.com/office/powerpoint/2010/main" val="1912764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933066" y="714228"/>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3.3- Oficina de Inglês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9D540427-C1B2-411D-97AC-348F0CAA3EFD}"/>
              </a:ext>
            </a:extLst>
          </p:cNvPr>
          <p:cNvGraphicFramePr>
            <a:graphicFrameLocks noGrp="1"/>
          </p:cNvGraphicFramePr>
          <p:nvPr>
            <p:extLst>
              <p:ext uri="{D42A27DB-BD31-4B8C-83A1-F6EECF244321}">
                <p14:modId xmlns:p14="http://schemas.microsoft.com/office/powerpoint/2010/main" val="1428694639"/>
              </p:ext>
            </p:extLst>
          </p:nvPr>
        </p:nvGraphicFramePr>
        <p:xfrm>
          <a:off x="687070" y="1264278"/>
          <a:ext cx="8531860" cy="4025900"/>
        </p:xfrm>
        <a:graphic>
          <a:graphicData uri="http://schemas.openxmlformats.org/drawingml/2006/table">
            <a:tbl>
              <a:tblPr firstRow="1" firstCol="1" bandRow="1"/>
              <a:tblGrid>
                <a:gridCol w="1211580">
                  <a:extLst>
                    <a:ext uri="{9D8B030D-6E8A-4147-A177-3AD203B41FA5}">
                      <a16:colId xmlns:a16="http://schemas.microsoft.com/office/drawing/2014/main" val="3442320226"/>
                    </a:ext>
                  </a:extLst>
                </a:gridCol>
                <a:gridCol w="967056">
                  <a:extLst>
                    <a:ext uri="{9D8B030D-6E8A-4147-A177-3AD203B41FA5}">
                      <a16:colId xmlns:a16="http://schemas.microsoft.com/office/drawing/2014/main" val="2913975743"/>
                    </a:ext>
                  </a:extLst>
                </a:gridCol>
                <a:gridCol w="1558834">
                  <a:extLst>
                    <a:ext uri="{9D8B030D-6E8A-4147-A177-3AD203B41FA5}">
                      <a16:colId xmlns:a16="http://schemas.microsoft.com/office/drawing/2014/main" val="303562181"/>
                    </a:ext>
                  </a:extLst>
                </a:gridCol>
                <a:gridCol w="1123406">
                  <a:extLst>
                    <a:ext uri="{9D8B030D-6E8A-4147-A177-3AD203B41FA5}">
                      <a16:colId xmlns:a16="http://schemas.microsoft.com/office/drawing/2014/main" val="3311489742"/>
                    </a:ext>
                  </a:extLst>
                </a:gridCol>
                <a:gridCol w="3670984">
                  <a:extLst>
                    <a:ext uri="{9D8B030D-6E8A-4147-A177-3AD203B41FA5}">
                      <a16:colId xmlns:a16="http://schemas.microsoft.com/office/drawing/2014/main" val="2106579592"/>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panose="020F0502020204030204" pitchFamily="34" charset="0"/>
                          <a:cs typeface="Times New Roman" panose="02020603050405020304" pitchFamily="18" charset="0"/>
                        </a:rPr>
                        <a:t>OFICINA DE INGLÊS – 2º ciclo</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60816711"/>
                  </a:ext>
                </a:extLst>
              </a:tr>
              <a:tr h="361315">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Turma</a:t>
                      </a:r>
                      <a:endParaRPr lang="pt-PT" sz="11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636285122"/>
                  </a:ext>
                </a:extLst>
              </a:tr>
              <a:tr h="597609">
                <a:tc>
                  <a:txBody>
                    <a:bodyPr/>
                    <a:lstStyle/>
                    <a:p>
                      <a:pPr algn="ctr">
                        <a:lnSpc>
                          <a:spcPct val="107000"/>
                        </a:lnSpc>
                        <a:spcAft>
                          <a:spcPts val="0"/>
                        </a:spcAft>
                      </a:pPr>
                      <a:r>
                        <a:rPr lang="pt-PT" sz="1100" b="0" kern="100" dirty="0">
                          <a:solidFill>
                            <a:schemeClr val="bg1"/>
                          </a:solidFill>
                          <a:effectLst/>
                          <a:latin typeface="+mn-lt"/>
                          <a:ea typeface="Calibri" panose="020F0502020204030204" pitchFamily="34" charset="0"/>
                          <a:cs typeface="Times New Roman" panose="02020603050405020304" pitchFamily="18" charset="0"/>
                        </a:rPr>
                        <a:t>5ºA </a:t>
                      </a:r>
                    </a:p>
                    <a:p>
                      <a:pPr algn="ctr">
                        <a:lnSpc>
                          <a:spcPct val="107000"/>
                        </a:lnSpc>
                        <a:spcAft>
                          <a:spcPts val="0"/>
                        </a:spcAft>
                      </a:pPr>
                      <a:r>
                        <a:rPr lang="pt-PT" sz="1100" b="0" kern="100" dirty="0">
                          <a:solidFill>
                            <a:schemeClr val="bg1"/>
                          </a:solidFill>
                          <a:effectLst/>
                          <a:latin typeface="+mn-lt"/>
                          <a:ea typeface="Calibri" panose="020F0502020204030204" pitchFamily="34" charset="0"/>
                          <a:cs typeface="Times New Roman" panose="02020603050405020304" pitchFamily="18" charset="0"/>
                        </a:rPr>
                        <a:t>(Ana Silva)</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Todos os alunos da turma mantiveram a frequência da oficina de inglês. Os discentes foram assíduos e realizaram as tarefas com empenho. Nestas sessões procurou-se fazer o acompanhamento dos conteúdos trabalhados nas aulas da disciplina, tendo as atividades incidido essencialmente no treino de vocabulário e de conteúdos gramaticais. Foram, também, realizadas atividades de compreensão da leitura.  A oficina de inglês constitui um importante espaço de reforço dos conteúdos e de esclarecimento de dúvidas. </a:t>
                      </a:r>
                      <a:r>
                        <a:rPr lang="pt-PT" sz="1100" b="1" kern="100" dirty="0">
                          <a:solidFill>
                            <a:schemeClr val="tx1"/>
                          </a:solidFill>
                          <a:effectLst/>
                          <a:latin typeface="+mn-lt"/>
                          <a:ea typeface="Calibri" panose="020F0502020204030204" pitchFamily="34" charset="0"/>
                          <a:cs typeface="Times New Roman" panose="02020603050405020304" pitchFamily="18" charset="0"/>
                        </a:rPr>
                        <a:t>Muito 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80214938"/>
                  </a:ext>
                </a:extLst>
              </a:tr>
              <a:tr h="597609">
                <a:tc>
                  <a:txBody>
                    <a:bodyPr/>
                    <a:lstStyle/>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5ºB</a:t>
                      </a:r>
                    </a:p>
                    <a:p>
                      <a:pPr algn="ctr">
                        <a:lnSpc>
                          <a:spcPct val="107000"/>
                        </a:lnSpc>
                        <a:spcAft>
                          <a:spcPts val="0"/>
                        </a:spcAft>
                      </a:pPr>
                      <a:r>
                        <a:rPr lang="pt-PT" sz="1100" kern="100" dirty="0">
                          <a:solidFill>
                            <a:schemeClr val="bg1"/>
                          </a:solidFill>
                          <a:effectLst/>
                          <a:latin typeface="+mn-lt"/>
                          <a:ea typeface="Calibri" panose="020F0502020204030204" pitchFamily="34" charset="0"/>
                          <a:cs typeface="Times New Roman" panose="02020603050405020304" pitchFamily="18" charset="0"/>
                        </a:rPr>
                        <a:t>(Ana Silva)</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Todos os alunos da turma mantiveram a frequência da oficina de inglês. Os discentes foram assíduos e realizaram as tarefas com empenho. Nestas sessões procurou-se fazer o acompanhamento dos conteúdos trabalhados nas aulas da disciplina, tendo as atividades incidido essencialmente no treino de vocabulário e de conteúdos gramaticais. Foram, também, realizadas atividades de compreensão da leitura.  A oficina de inglês constitui um importante espaço de reforço dos conteúdos e de esclarecimento de dúvidas. </a:t>
                      </a:r>
                      <a:r>
                        <a:rPr lang="pt-PT" sz="1100" b="1" kern="100" dirty="0">
                          <a:solidFill>
                            <a:schemeClr val="tx1"/>
                          </a:solidFill>
                          <a:effectLst/>
                          <a:latin typeface="+mn-lt"/>
                          <a:ea typeface="Calibri" panose="020F0502020204030204" pitchFamily="34" charset="0"/>
                          <a:cs typeface="Times New Roman" panose="02020603050405020304" pitchFamily="18" charset="0"/>
                        </a:rPr>
                        <a:t>Muito 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001906294"/>
                  </a:ext>
                </a:extLst>
              </a:tr>
            </a:tbl>
          </a:graphicData>
        </a:graphic>
      </p:graphicFrame>
    </p:spTree>
    <p:extLst>
      <p:ext uri="{BB962C8B-B14F-4D97-AF65-F5344CB8AC3E}">
        <p14:creationId xmlns:p14="http://schemas.microsoft.com/office/powerpoint/2010/main" val="5749719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044162" y="714228"/>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3.3- Oficina de Inglês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9D540427-C1B2-411D-97AC-348F0CAA3EFD}"/>
              </a:ext>
            </a:extLst>
          </p:cNvPr>
          <p:cNvGraphicFramePr>
            <a:graphicFrameLocks noGrp="1"/>
          </p:cNvGraphicFramePr>
          <p:nvPr>
            <p:extLst>
              <p:ext uri="{D42A27DB-BD31-4B8C-83A1-F6EECF244321}">
                <p14:modId xmlns:p14="http://schemas.microsoft.com/office/powerpoint/2010/main" val="2557949880"/>
              </p:ext>
            </p:extLst>
          </p:nvPr>
        </p:nvGraphicFramePr>
        <p:xfrm>
          <a:off x="615890" y="1416050"/>
          <a:ext cx="8531860" cy="4025900"/>
        </p:xfrm>
        <a:graphic>
          <a:graphicData uri="http://schemas.openxmlformats.org/drawingml/2006/table">
            <a:tbl>
              <a:tblPr firstRow="1" firstCol="1" bandRow="1"/>
              <a:tblGrid>
                <a:gridCol w="1211580">
                  <a:extLst>
                    <a:ext uri="{9D8B030D-6E8A-4147-A177-3AD203B41FA5}">
                      <a16:colId xmlns:a16="http://schemas.microsoft.com/office/drawing/2014/main" val="3442320226"/>
                    </a:ext>
                  </a:extLst>
                </a:gridCol>
                <a:gridCol w="967056">
                  <a:extLst>
                    <a:ext uri="{9D8B030D-6E8A-4147-A177-3AD203B41FA5}">
                      <a16:colId xmlns:a16="http://schemas.microsoft.com/office/drawing/2014/main" val="2913975743"/>
                    </a:ext>
                  </a:extLst>
                </a:gridCol>
                <a:gridCol w="1558834">
                  <a:extLst>
                    <a:ext uri="{9D8B030D-6E8A-4147-A177-3AD203B41FA5}">
                      <a16:colId xmlns:a16="http://schemas.microsoft.com/office/drawing/2014/main" val="303562181"/>
                    </a:ext>
                  </a:extLst>
                </a:gridCol>
                <a:gridCol w="1123406">
                  <a:extLst>
                    <a:ext uri="{9D8B030D-6E8A-4147-A177-3AD203B41FA5}">
                      <a16:colId xmlns:a16="http://schemas.microsoft.com/office/drawing/2014/main" val="3311489742"/>
                    </a:ext>
                  </a:extLst>
                </a:gridCol>
                <a:gridCol w="3670984">
                  <a:extLst>
                    <a:ext uri="{9D8B030D-6E8A-4147-A177-3AD203B41FA5}">
                      <a16:colId xmlns:a16="http://schemas.microsoft.com/office/drawing/2014/main" val="2106579592"/>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panose="020F0502020204030204" pitchFamily="34" charset="0"/>
                          <a:cs typeface="Times New Roman" panose="02020603050405020304" pitchFamily="18" charset="0"/>
                        </a:rPr>
                        <a:t>OFICINA DE INGLÊS – 2º ciclo</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60816711"/>
                  </a:ext>
                </a:extLst>
              </a:tr>
              <a:tr h="361315">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636285122"/>
                  </a:ext>
                </a:extLst>
              </a:tr>
              <a:tr h="321310">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6ºA</a:t>
                      </a:r>
                    </a:p>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(Cármen Café)</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dirty="0">
                          <a:solidFill>
                            <a:schemeClr val="tx1"/>
                          </a:solidFill>
                          <a:effectLst/>
                          <a:latin typeface="+mn-lt"/>
                          <a:ea typeface="Times New Roman" panose="02020603050405020304" pitchFamily="18" charset="0"/>
                        </a:rPr>
                        <a:t>Na turma do 6ºA apenas dois alunos se encontram inscritos na oficina. Os alunos foram, de forma geral, assíduos, porém revelaram pouco interesse e empenho em superar as suas dificuldades. No decorrer do 2º período, foram realizadas fichas de trabalho de consolidação dos conteúdos, trabalhando os domínios da língua. Nestas sessões, foi dada a oportunidade aos alunos para esclarecerem as suas dúvidas e se preparem para os diversos momentos de avaliação..</a:t>
                      </a:r>
                    </a:p>
                    <a:p>
                      <a:pPr algn="just">
                        <a:lnSpc>
                          <a:spcPct val="107000"/>
                        </a:lnSpc>
                        <a:spcAft>
                          <a:spcPts val="0"/>
                        </a:spcAft>
                      </a:pPr>
                      <a:r>
                        <a:rPr lang="pt-PT" sz="1100" b="1" dirty="0">
                          <a:solidFill>
                            <a:schemeClr val="tx1"/>
                          </a:solidFill>
                          <a:effectLst/>
                          <a:latin typeface="+mn-lt"/>
                          <a:ea typeface="Times New Roman" panose="02020603050405020304" pitchFamily="18" charset="0"/>
                        </a:rPr>
                        <a:t>Suficiente</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89079791"/>
                  </a:ext>
                </a:extLst>
              </a:tr>
              <a:tr h="286816">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6ºB</a:t>
                      </a:r>
                    </a:p>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(Cármen Café)</a:t>
                      </a:r>
                    </a:p>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Na turma do 6º B, encontram-se seis alunos inscritos na oficina. Os alunos foram, de forma geral, assíduos, porém revelaram pouco interesse e empenho em superar as suas dificuldades. No decorrer do 2º período, foram realizadas fichas de trabalho de consolidação dos conteúdos trabalhando os domínios da língua. Nestas sessões, foi dada a oportunidade aos alunos para esclarecerem as suas dúvidas e se preparem para os diversos momentos de avaliação.</a:t>
                      </a:r>
                      <a:r>
                        <a:rPr lang="pt-PT" sz="1100" b="1" dirty="0">
                          <a:solidFill>
                            <a:schemeClr val="tx1"/>
                          </a:solidFill>
                          <a:effectLst/>
                          <a:latin typeface="+mn-lt"/>
                          <a:ea typeface="Times New Roman" panose="02020603050405020304" pitchFamily="18" charset="0"/>
                        </a:rPr>
                        <a:t> Suficiente</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554184004"/>
                  </a:ext>
                </a:extLst>
              </a:tr>
            </a:tbl>
          </a:graphicData>
        </a:graphic>
      </p:graphicFrame>
    </p:spTree>
    <p:extLst>
      <p:ext uri="{BB962C8B-B14F-4D97-AF65-F5344CB8AC3E}">
        <p14:creationId xmlns:p14="http://schemas.microsoft.com/office/powerpoint/2010/main" val="22314255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312642" y="94139"/>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3.4- Oficina de Inglês – 3º CICLO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6614263" y="-442017"/>
            <a:ext cx="3359187" cy="2773920"/>
          </a:xfrm>
          <a:prstGeom prst="rect">
            <a:avLst/>
          </a:prstGeom>
        </p:spPr>
      </p:pic>
      <p:graphicFrame>
        <p:nvGraphicFramePr>
          <p:cNvPr id="7" name="Tabela 6">
            <a:extLst>
              <a:ext uri="{FF2B5EF4-FFF2-40B4-BE49-F238E27FC236}">
                <a16:creationId xmlns:a16="http://schemas.microsoft.com/office/drawing/2014/main" id="{5F82D5D0-B630-4A5F-814C-2444DC0C1561}"/>
              </a:ext>
            </a:extLst>
          </p:cNvPr>
          <p:cNvGraphicFramePr>
            <a:graphicFrameLocks noGrp="1"/>
          </p:cNvGraphicFramePr>
          <p:nvPr>
            <p:extLst>
              <p:ext uri="{D42A27DB-BD31-4B8C-83A1-F6EECF244321}">
                <p14:modId xmlns:p14="http://schemas.microsoft.com/office/powerpoint/2010/main" val="3633750642"/>
              </p:ext>
            </p:extLst>
          </p:nvPr>
        </p:nvGraphicFramePr>
        <p:xfrm>
          <a:off x="686270" y="719426"/>
          <a:ext cx="8531860" cy="5589334"/>
        </p:xfrm>
        <a:graphic>
          <a:graphicData uri="http://schemas.openxmlformats.org/drawingml/2006/table">
            <a:tbl>
              <a:tblPr firstRow="1" firstCol="1" bandRow="1"/>
              <a:tblGrid>
                <a:gridCol w="1211580">
                  <a:extLst>
                    <a:ext uri="{9D8B030D-6E8A-4147-A177-3AD203B41FA5}">
                      <a16:colId xmlns:a16="http://schemas.microsoft.com/office/drawing/2014/main" val="379988648"/>
                    </a:ext>
                  </a:extLst>
                </a:gridCol>
                <a:gridCol w="996351">
                  <a:extLst>
                    <a:ext uri="{9D8B030D-6E8A-4147-A177-3AD203B41FA5}">
                      <a16:colId xmlns:a16="http://schemas.microsoft.com/office/drawing/2014/main" val="3542119659"/>
                    </a:ext>
                  </a:extLst>
                </a:gridCol>
                <a:gridCol w="722812">
                  <a:extLst>
                    <a:ext uri="{9D8B030D-6E8A-4147-A177-3AD203B41FA5}">
                      <a16:colId xmlns:a16="http://schemas.microsoft.com/office/drawing/2014/main" val="2046187112"/>
                    </a:ext>
                  </a:extLst>
                </a:gridCol>
                <a:gridCol w="618308">
                  <a:extLst>
                    <a:ext uri="{9D8B030D-6E8A-4147-A177-3AD203B41FA5}">
                      <a16:colId xmlns:a16="http://schemas.microsoft.com/office/drawing/2014/main" val="3722699823"/>
                    </a:ext>
                  </a:extLst>
                </a:gridCol>
                <a:gridCol w="4982809">
                  <a:extLst>
                    <a:ext uri="{9D8B030D-6E8A-4147-A177-3AD203B41FA5}">
                      <a16:colId xmlns:a16="http://schemas.microsoft.com/office/drawing/2014/main" val="1815564137"/>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a:cs typeface="Times New Roman"/>
                        </a:rPr>
                        <a:t>OFICINA DE INGLÊS- 3º ciclo</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410611685"/>
                  </a:ext>
                </a:extLst>
              </a:tr>
              <a:tr h="361315">
                <a:tc>
                  <a:txBody>
                    <a:bodyPr/>
                    <a:lstStyle/>
                    <a:p>
                      <a:pPr algn="ctr">
                        <a:lnSpc>
                          <a:spcPct val="107000"/>
                        </a:lnSpc>
                        <a:spcAft>
                          <a:spcPts val="0"/>
                        </a:spcAft>
                      </a:pPr>
                      <a:r>
                        <a:rPr lang="pt-PT" sz="1100" b="1" kern="100" dirty="0">
                          <a:solidFill>
                            <a:schemeClr val="bg1"/>
                          </a:solidFill>
                          <a:effectLst/>
                          <a:latin typeface="Calibri"/>
                          <a:ea typeface="Calibri"/>
                          <a:cs typeface="Times New Roman"/>
                        </a:rPr>
                        <a:t>Turma</a:t>
                      </a:r>
                      <a:endParaRPr lang="pt-PT" sz="1100" kern="100" dirty="0">
                        <a:solidFill>
                          <a:schemeClr val="bg1"/>
                        </a:solidFill>
                        <a:effectLst/>
                        <a:latin typeface="Calibri"/>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nº de sessões</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alunos inscritos</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alunos c/ frequência</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avaliação </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419923594"/>
                  </a:ext>
                </a:extLst>
              </a:tr>
              <a:tr h="534670">
                <a:tc>
                  <a:txBody>
                    <a:bodyPr/>
                    <a:lstStyle/>
                    <a:p>
                      <a:pPr algn="ctr">
                        <a:lnSpc>
                          <a:spcPct val="107000"/>
                        </a:lnSpc>
                        <a:spcAft>
                          <a:spcPts val="0"/>
                        </a:spcAft>
                      </a:pPr>
                      <a:r>
                        <a:rPr lang="pt-PT" sz="1100" b="1" kern="100" dirty="0">
                          <a:solidFill>
                            <a:schemeClr val="tx1"/>
                          </a:solidFill>
                          <a:effectLst/>
                          <a:latin typeface="Calibri"/>
                          <a:ea typeface="Calibri"/>
                          <a:cs typeface="Times New Roman"/>
                        </a:rPr>
                        <a:t>7ºA</a:t>
                      </a:r>
                    </a:p>
                    <a:p>
                      <a:pPr algn="ctr">
                        <a:lnSpc>
                          <a:spcPct val="107000"/>
                        </a:lnSpc>
                        <a:spcAft>
                          <a:spcPts val="0"/>
                        </a:spcAft>
                      </a:pPr>
                      <a:r>
                        <a:rPr lang="pt-PT" sz="1100" b="1" kern="100" dirty="0">
                          <a:solidFill>
                            <a:schemeClr val="tx1"/>
                          </a:solidFill>
                          <a:effectLst/>
                          <a:latin typeface="Calibri"/>
                          <a:ea typeface="Calibri"/>
                          <a:cs typeface="Times New Roman"/>
                        </a:rPr>
                        <a:t>(Maria José Silva)</a:t>
                      </a: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0" kern="100" dirty="0">
                          <a:solidFill>
                            <a:schemeClr val="tx1"/>
                          </a:solidFill>
                          <a:effectLst/>
                          <a:latin typeface="+mn-lt"/>
                          <a:ea typeface="Calibri"/>
                          <a:cs typeface="Times New Roman"/>
                        </a:rPr>
                        <a:t>11</a:t>
                      </a:r>
                      <a:endParaRPr lang="pt-PT" sz="1100" b="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0" kern="100" dirty="0">
                          <a:solidFill>
                            <a:schemeClr val="tx1"/>
                          </a:solidFill>
                          <a:effectLst/>
                          <a:latin typeface="+mn-lt"/>
                          <a:ea typeface="Calibri"/>
                          <a:cs typeface="Times New Roman"/>
                        </a:rPr>
                        <a:t>9</a:t>
                      </a:r>
                      <a:endParaRPr lang="pt-PT" sz="1100" b="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0" kern="100" dirty="0">
                          <a:solidFill>
                            <a:schemeClr val="tx1"/>
                          </a:solidFill>
                          <a:effectLst/>
                          <a:latin typeface="+mn-lt"/>
                          <a:ea typeface="Calibri"/>
                          <a:cs typeface="Times New Roman"/>
                        </a:rPr>
                        <a:t>9</a:t>
                      </a:r>
                      <a:endParaRPr lang="pt-PT" sz="1100" b="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Bom</a:t>
                      </a:r>
                    </a:p>
                    <a:p>
                      <a:pPr algn="just">
                        <a:lnSpc>
                          <a:spcPct val="107000"/>
                        </a:lnSpc>
                        <a:spcAft>
                          <a:spcPts val="0"/>
                        </a:spcAft>
                      </a:pPr>
                      <a:r>
                        <a:rPr lang="pt-PT" sz="1050" b="0" kern="100" dirty="0">
                          <a:solidFill>
                            <a:schemeClr val="tx1"/>
                          </a:solidFill>
                          <a:effectLst/>
                          <a:latin typeface="+mn-lt"/>
                          <a:ea typeface="Calibri"/>
                          <a:cs typeface="Times New Roman"/>
                        </a:rPr>
                        <a:t>As aulas de oficina de Inglês decorreram com a presença dos alunos inscritos, que foram maioritariamente assíduos e pontuais. Demonstraram interesse e empenho na realização das atividades propostas, foram participativos e autónomos, embora se tenham distraído com facilidade.</a:t>
                      </a:r>
                    </a:p>
                    <a:p>
                      <a:pPr algn="just">
                        <a:lnSpc>
                          <a:spcPct val="107000"/>
                        </a:lnSpc>
                        <a:spcAft>
                          <a:spcPts val="0"/>
                        </a:spcAft>
                      </a:pPr>
                      <a:r>
                        <a:rPr lang="pt-PT" sz="1050" b="0" kern="100" dirty="0">
                          <a:solidFill>
                            <a:schemeClr val="tx1"/>
                          </a:solidFill>
                          <a:effectLst/>
                          <a:latin typeface="+mn-lt"/>
                          <a:ea typeface="Calibri"/>
                          <a:cs typeface="Times New Roman"/>
                        </a:rPr>
                        <a:t>Nestas aulas, procura-se trabalhar principalmente a produção/interação oral e escrita, uma vez que nem sempre há tempo para trabalhar estes domínios o quanto desejado nas aulas da disciplina. Contudo, quando se verifica essa necessidade, são realizados exercícios complementares que visam trabalhar conteúdos gramaticais ou vocabulário, principalmente quando se aproximam os momentos formais de avaliação.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988187351"/>
                  </a:ext>
                </a:extLst>
              </a:tr>
              <a:tr h="366395">
                <a:tc>
                  <a:txBody>
                    <a:bodyPr/>
                    <a:lstStyle/>
                    <a:p>
                      <a:pPr algn="ctr">
                        <a:lnSpc>
                          <a:spcPct val="107000"/>
                        </a:lnSpc>
                        <a:spcAft>
                          <a:spcPts val="0"/>
                        </a:spcAft>
                      </a:pPr>
                      <a:r>
                        <a:rPr lang="pt-PT" sz="1100" b="1" kern="100" dirty="0">
                          <a:solidFill>
                            <a:schemeClr val="tx1"/>
                          </a:solidFill>
                          <a:effectLst/>
                          <a:latin typeface="+mn-lt"/>
                          <a:ea typeface="Calibri"/>
                          <a:cs typeface="Times New Roman"/>
                        </a:rPr>
                        <a:t>8º A/B</a:t>
                      </a:r>
                    </a:p>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b="1" kern="100" dirty="0">
                          <a:solidFill>
                            <a:schemeClr val="tx1"/>
                          </a:solidFill>
                          <a:effectLst/>
                          <a:latin typeface="+mn-lt"/>
                          <a:ea typeface="Calibri"/>
                          <a:cs typeface="Times New Roman"/>
                        </a:rPr>
                        <a:t>(Maria José Silva)</a:t>
                      </a:r>
                      <a:endParaRPr lang="pt-PT" sz="1100" kern="100" dirty="0">
                        <a:solidFill>
                          <a:schemeClr val="tx1"/>
                        </a:solidFill>
                        <a:effectLst/>
                        <a:latin typeface="+mn-lt"/>
                        <a:ea typeface="Calibri"/>
                        <a:cs typeface="Times New Roman"/>
                      </a:endParaRPr>
                    </a:p>
                    <a:p>
                      <a:pPr algn="ctr">
                        <a:lnSpc>
                          <a:spcPct val="107000"/>
                        </a:lnSpc>
                        <a:spcAft>
                          <a:spcPts val="0"/>
                        </a:spcAft>
                      </a:pP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Suficiente</a:t>
                      </a:r>
                    </a:p>
                    <a:p>
                      <a:pPr algn="just">
                        <a:lnSpc>
                          <a:spcPct val="107000"/>
                        </a:lnSpc>
                        <a:spcAft>
                          <a:spcPts val="0"/>
                        </a:spcAft>
                      </a:pPr>
                      <a:r>
                        <a:rPr lang="pt-PT" sz="1050" b="0" kern="100" dirty="0">
                          <a:solidFill>
                            <a:schemeClr val="tx1"/>
                          </a:solidFill>
                          <a:effectLst/>
                          <a:latin typeface="+mn-lt"/>
                          <a:ea typeface="Calibri"/>
                          <a:cs typeface="Times New Roman"/>
                        </a:rPr>
                        <a:t>As atividades realizadas incidiram essencialmente sobre a prática da produção oral e escrita, mas foram igualmente realizados exercícios de vocabulário e gramática de preparação para os momentos de avaliação. </a:t>
                      </a:r>
                    </a:p>
                    <a:p>
                      <a:pPr algn="just">
                        <a:lnSpc>
                          <a:spcPct val="107000"/>
                        </a:lnSpc>
                        <a:spcAft>
                          <a:spcPts val="0"/>
                        </a:spcAft>
                      </a:pPr>
                      <a:r>
                        <a:rPr lang="pt-PT" sz="1050" b="0" kern="100" dirty="0">
                          <a:solidFill>
                            <a:schemeClr val="tx1"/>
                          </a:solidFill>
                          <a:effectLst/>
                          <a:latin typeface="+mn-lt"/>
                          <a:ea typeface="Calibri"/>
                          <a:cs typeface="Times New Roman"/>
                        </a:rPr>
                        <a:t>De uma forma geral, os alunos realizaram as atividades propostas, embora com pouco empenho e interesse. Evidenciaram, por vezes, dificuldades de concentração e pouca autonomia e iniciativa. </a:t>
                      </a:r>
                    </a:p>
                    <a:p>
                      <a:pPr algn="just">
                        <a:lnSpc>
                          <a:spcPct val="107000"/>
                        </a:lnSpc>
                        <a:spcAft>
                          <a:spcPts val="0"/>
                        </a:spcAft>
                      </a:pPr>
                      <a:endParaRPr lang="pt-PT" sz="1050" b="0" kern="100" dirty="0">
                        <a:solidFill>
                          <a:schemeClr val="tx1"/>
                        </a:solidFill>
                        <a:effectLst/>
                        <a:latin typeface="+mn-lt"/>
                        <a:ea typeface="Calibri"/>
                        <a:cs typeface="Times New Roman"/>
                      </a:endParaRPr>
                    </a:p>
                    <a:p>
                      <a:pPr algn="just">
                        <a:lnSpc>
                          <a:spcPct val="107000"/>
                        </a:lnSpc>
                        <a:spcAft>
                          <a:spcPts val="0"/>
                        </a:spcAft>
                      </a:pPr>
                      <a:endParaRPr lang="pt-PT" sz="1050" b="1" kern="100" dirty="0">
                        <a:solidFill>
                          <a:schemeClr val="tx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4223522"/>
                  </a:ext>
                </a:extLst>
              </a:tr>
              <a:tr h="321310">
                <a:tc>
                  <a:txBody>
                    <a:bodyPr/>
                    <a:lstStyle/>
                    <a:p>
                      <a:pPr algn="ctr">
                        <a:lnSpc>
                          <a:spcPct val="107000"/>
                        </a:lnSpc>
                        <a:spcAft>
                          <a:spcPts val="0"/>
                        </a:spcAft>
                      </a:pPr>
                      <a:r>
                        <a:rPr lang="pt-PT" sz="1100" b="1" kern="100" dirty="0">
                          <a:solidFill>
                            <a:schemeClr val="tx1"/>
                          </a:solidFill>
                          <a:effectLst/>
                          <a:latin typeface="Calibri"/>
                          <a:ea typeface="Calibri"/>
                          <a:cs typeface="Times New Roman"/>
                        </a:rPr>
                        <a:t>9ºA</a:t>
                      </a:r>
                    </a:p>
                    <a:p>
                      <a:pPr marL="0" marR="0" lvl="0" indent="0" algn="ctr" defTabSz="914400" rtl="0" eaLnBrk="1" fontAlgn="auto" latinLnBrk="0" hangingPunct="1">
                        <a:lnSpc>
                          <a:spcPct val="107000"/>
                        </a:lnSpc>
                        <a:spcBef>
                          <a:spcPts val="0"/>
                        </a:spcBef>
                        <a:spcAft>
                          <a:spcPts val="0"/>
                        </a:spcAft>
                        <a:buClrTx/>
                        <a:buSzTx/>
                        <a:buFontTx/>
                        <a:buNone/>
                        <a:tabLst/>
                        <a:defRPr/>
                      </a:pPr>
                      <a:r>
                        <a:rPr lang="pt-PT" sz="1100" b="1" kern="100" dirty="0">
                          <a:solidFill>
                            <a:schemeClr val="tx1"/>
                          </a:solidFill>
                          <a:effectLst/>
                          <a:latin typeface="+mn-lt"/>
                          <a:ea typeface="Calibri"/>
                          <a:cs typeface="Times New Roman"/>
                        </a:rPr>
                        <a:t>(Maria José Silva)</a:t>
                      </a:r>
                      <a:endParaRPr lang="pt-PT" sz="1100" kern="100" dirty="0">
                        <a:solidFill>
                          <a:schemeClr val="tx1"/>
                        </a:solidFill>
                        <a:effectLst/>
                        <a:latin typeface="+mn-lt"/>
                        <a:ea typeface="Calibri"/>
                        <a:cs typeface="Times New Roman"/>
                      </a:endParaRPr>
                    </a:p>
                    <a:p>
                      <a:pPr algn="ctr">
                        <a:lnSpc>
                          <a:spcPct val="107000"/>
                        </a:lnSpc>
                        <a:spcAft>
                          <a:spcPts val="0"/>
                        </a:spcAft>
                      </a:pP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Bom</a:t>
                      </a:r>
                    </a:p>
                    <a:p>
                      <a:pPr algn="just">
                        <a:lnSpc>
                          <a:spcPct val="107000"/>
                        </a:lnSpc>
                        <a:spcAft>
                          <a:spcPts val="0"/>
                        </a:spcAft>
                      </a:pPr>
                      <a:r>
                        <a:rPr lang="pt-PT" sz="1050" b="0" kern="100" dirty="0">
                          <a:solidFill>
                            <a:schemeClr val="tx1"/>
                          </a:solidFill>
                          <a:effectLst/>
                          <a:latin typeface="+mn-lt"/>
                          <a:ea typeface="Calibri"/>
                          <a:cs typeface="Times New Roman"/>
                        </a:rPr>
                        <a:t>Nestas aulas, trabalhou-se prioritariamente a produção/interação oral e escrita e foram ainda realizados exercícios complementares que visavam trabalhar conteúdos gramaticais ou vocabulário, principalmente ao aproximarem-se os momentos formais de avaliação.  </a:t>
                      </a:r>
                    </a:p>
                    <a:p>
                      <a:pPr algn="just">
                        <a:lnSpc>
                          <a:spcPct val="107000"/>
                        </a:lnSpc>
                        <a:spcAft>
                          <a:spcPts val="0"/>
                        </a:spcAft>
                      </a:pPr>
                      <a:r>
                        <a:rPr lang="pt-PT" sz="1050" b="0" kern="100" dirty="0">
                          <a:solidFill>
                            <a:schemeClr val="tx1"/>
                          </a:solidFill>
                          <a:effectLst/>
                          <a:latin typeface="+mn-lt"/>
                          <a:ea typeface="Calibri"/>
                          <a:cs typeface="Times New Roman"/>
                        </a:rPr>
                        <a:t>As alunas demonstraram interesse e empenho na realização das atividades propostas e foram autónomas na sua concretização.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6357993"/>
                  </a:ext>
                </a:extLst>
              </a:tr>
            </a:tbl>
          </a:graphicData>
        </a:graphic>
      </p:graphicFrame>
    </p:spTree>
    <p:extLst>
      <p:ext uri="{BB962C8B-B14F-4D97-AF65-F5344CB8AC3E}">
        <p14:creationId xmlns:p14="http://schemas.microsoft.com/office/powerpoint/2010/main" val="7505061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294125" y="418066"/>
            <a:ext cx="5642073"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3.5- Análise do Programa A </a:t>
            </a:r>
            <a:r>
              <a:rPr lang="pt-PT" sz="1350" err="1">
                <a:solidFill>
                  <a:schemeClr val="bg1"/>
                </a:solidFill>
                <a:latin typeface="Arial Black" panose="020B0A04020102020204" pitchFamily="34" charset="0"/>
                <a:ea typeface="Times New Roman" panose="02020603050405020304" pitchFamily="18" charset="0"/>
              </a:rPr>
              <a:t>a</a:t>
            </a:r>
            <a:r>
              <a:rPr lang="pt-PT" sz="1350">
                <a:solidFill>
                  <a:schemeClr val="bg1"/>
                </a:solidFill>
                <a:latin typeface="Arial Black" panose="020B0A04020102020204" pitchFamily="34" charset="0"/>
                <a:ea typeface="Times New Roman" panose="02020603050405020304" pitchFamily="18" charset="0"/>
              </a:rPr>
              <a:t> Z ( ler melhor – saber mais) </a:t>
            </a: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F6397B43-E693-A71A-4CE8-99362A552DFA}"/>
              </a:ext>
            </a:extLst>
          </p:cNvPr>
          <p:cNvGraphicFramePr>
            <a:graphicFrameLocks noGrp="1"/>
          </p:cNvGraphicFramePr>
          <p:nvPr>
            <p:extLst>
              <p:ext uri="{D42A27DB-BD31-4B8C-83A1-F6EECF244321}">
                <p14:modId xmlns:p14="http://schemas.microsoft.com/office/powerpoint/2010/main" val="1196994149"/>
              </p:ext>
            </p:extLst>
          </p:nvPr>
        </p:nvGraphicFramePr>
        <p:xfrm>
          <a:off x="681038" y="1182234"/>
          <a:ext cx="8543924" cy="4077544"/>
        </p:xfrm>
        <a:graphic>
          <a:graphicData uri="http://schemas.openxmlformats.org/drawingml/2006/table">
            <a:tbl>
              <a:tblPr firstRow="1" firstCol="1" lastRow="1" lastCol="1" bandRow="1" bandCol="1"/>
              <a:tblGrid>
                <a:gridCol w="2784743">
                  <a:extLst>
                    <a:ext uri="{9D8B030D-6E8A-4147-A177-3AD203B41FA5}">
                      <a16:colId xmlns:a16="http://schemas.microsoft.com/office/drawing/2014/main" val="377004494"/>
                    </a:ext>
                  </a:extLst>
                </a:gridCol>
                <a:gridCol w="168269">
                  <a:extLst>
                    <a:ext uri="{9D8B030D-6E8A-4147-A177-3AD203B41FA5}">
                      <a16:colId xmlns:a16="http://schemas.microsoft.com/office/drawing/2014/main" val="3358727201"/>
                    </a:ext>
                  </a:extLst>
                </a:gridCol>
                <a:gridCol w="930289">
                  <a:extLst>
                    <a:ext uri="{9D8B030D-6E8A-4147-A177-3AD203B41FA5}">
                      <a16:colId xmlns:a16="http://schemas.microsoft.com/office/drawing/2014/main" val="501029853"/>
                    </a:ext>
                  </a:extLst>
                </a:gridCol>
                <a:gridCol w="933349">
                  <a:extLst>
                    <a:ext uri="{9D8B030D-6E8A-4147-A177-3AD203B41FA5}">
                      <a16:colId xmlns:a16="http://schemas.microsoft.com/office/drawing/2014/main" val="957032722"/>
                    </a:ext>
                  </a:extLst>
                </a:gridCol>
                <a:gridCol w="933349">
                  <a:extLst>
                    <a:ext uri="{9D8B030D-6E8A-4147-A177-3AD203B41FA5}">
                      <a16:colId xmlns:a16="http://schemas.microsoft.com/office/drawing/2014/main" val="1352631268"/>
                    </a:ext>
                  </a:extLst>
                </a:gridCol>
                <a:gridCol w="933349">
                  <a:extLst>
                    <a:ext uri="{9D8B030D-6E8A-4147-A177-3AD203B41FA5}">
                      <a16:colId xmlns:a16="http://schemas.microsoft.com/office/drawing/2014/main" val="700950283"/>
                    </a:ext>
                  </a:extLst>
                </a:gridCol>
                <a:gridCol w="933349">
                  <a:extLst>
                    <a:ext uri="{9D8B030D-6E8A-4147-A177-3AD203B41FA5}">
                      <a16:colId xmlns:a16="http://schemas.microsoft.com/office/drawing/2014/main" val="1526614201"/>
                    </a:ext>
                  </a:extLst>
                </a:gridCol>
                <a:gridCol w="927227">
                  <a:extLst>
                    <a:ext uri="{9D8B030D-6E8A-4147-A177-3AD203B41FA5}">
                      <a16:colId xmlns:a16="http://schemas.microsoft.com/office/drawing/2014/main" val="3860637099"/>
                    </a:ext>
                  </a:extLst>
                </a:gridCol>
              </a:tblGrid>
              <a:tr h="182843">
                <a:tc>
                  <a:txBody>
                    <a:bodyPr/>
                    <a:lstStyle/>
                    <a:p>
                      <a:pPr algn="just">
                        <a:buNone/>
                      </a:pPr>
                      <a:r>
                        <a:rPr lang="pt-PT" sz="1200" b="1">
                          <a:solidFill>
                            <a:srgbClr val="000000"/>
                          </a:solidFill>
                          <a:effectLst/>
                          <a:latin typeface="Arial" panose="020B0604020202020204" pitchFamily="34" charset="0"/>
                          <a:ea typeface="Times New Roman" panose="02020603050405020304" pitchFamily="18" charset="0"/>
                        </a:rPr>
                        <a:t>Disciplina:</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7">
                  <a:txBody>
                    <a:bodyPr/>
                    <a:lstStyle/>
                    <a:p>
                      <a:pPr>
                        <a:buNone/>
                      </a:pPr>
                      <a:r>
                        <a:rPr lang="pt-PT" sz="1200">
                          <a:effectLst/>
                          <a:latin typeface="Calibri" panose="020F0502020204030204" pitchFamily="34" charset="0"/>
                          <a:ea typeface="Times New Roman" panose="02020603050405020304" pitchFamily="18" charset="0"/>
                        </a:rPr>
                        <a:t>Português</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048755534"/>
                  </a:ext>
                </a:extLst>
              </a:tr>
              <a:tr h="182843">
                <a:tc>
                  <a:txBody>
                    <a:bodyPr/>
                    <a:lstStyle/>
                    <a:p>
                      <a:pPr algn="just">
                        <a:buNone/>
                      </a:pPr>
                      <a:r>
                        <a:rPr lang="pt-PT" sz="1200" b="1">
                          <a:solidFill>
                            <a:srgbClr val="000000"/>
                          </a:solidFill>
                          <a:effectLst/>
                          <a:latin typeface="Arial" panose="020B0604020202020204" pitchFamily="34" charset="0"/>
                          <a:ea typeface="Times New Roman" panose="02020603050405020304" pitchFamily="18" charset="0"/>
                        </a:rPr>
                        <a:t>Docente(s):</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7">
                  <a:txBody>
                    <a:bodyPr/>
                    <a:lstStyle/>
                    <a:p>
                      <a:pPr>
                        <a:buNone/>
                      </a:pPr>
                      <a:r>
                        <a:rPr lang="pt-PT" sz="1200">
                          <a:effectLst/>
                          <a:latin typeface="Calibri" panose="020F0502020204030204" pitchFamily="34" charset="0"/>
                          <a:ea typeface="Times New Roman" panose="02020603050405020304" pitchFamily="18" charset="0"/>
                        </a:rPr>
                        <a:t>Ana Paula Silveira</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999590031"/>
                  </a:ext>
                </a:extLst>
              </a:tr>
              <a:tr h="167606">
                <a:tc gridSpan="2">
                  <a:txBody>
                    <a:bodyPr/>
                    <a:lstStyle/>
                    <a:p>
                      <a:pPr algn="r">
                        <a:buNone/>
                      </a:pPr>
                      <a:r>
                        <a:rPr lang="pt-PT" sz="1100" b="1">
                          <a:effectLst/>
                          <a:latin typeface="Arial" panose="020B0604020202020204" pitchFamily="34" charset="0"/>
                          <a:ea typeface="Times New Roman" panose="02020603050405020304" pitchFamily="18" charset="0"/>
                        </a:rPr>
                        <a:t>Ano de escolaridade:</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1100" b="1">
                          <a:solidFill>
                            <a:srgbClr val="000000"/>
                          </a:solidFill>
                          <a:effectLst/>
                          <a:latin typeface="Arial" panose="020B0604020202020204" pitchFamily="34" charset="0"/>
                          <a:ea typeface="Times New Roman" panose="02020603050405020304" pitchFamily="18" charset="0"/>
                        </a:rPr>
                        <a:t>1º</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100" b="1">
                          <a:solidFill>
                            <a:srgbClr val="000000"/>
                          </a:solidFill>
                          <a:effectLst/>
                          <a:latin typeface="Arial" panose="020B0604020202020204" pitchFamily="34" charset="0"/>
                          <a:ea typeface="Times New Roman" panose="02020603050405020304" pitchFamily="18" charset="0"/>
                        </a:rPr>
                        <a:t>2º</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100" b="1">
                          <a:solidFill>
                            <a:srgbClr val="000000"/>
                          </a:solidFill>
                          <a:effectLst/>
                          <a:latin typeface="Arial" panose="020B0604020202020204" pitchFamily="34" charset="0"/>
                          <a:ea typeface="Times New Roman" panose="02020603050405020304" pitchFamily="18" charset="0"/>
                        </a:rPr>
                        <a:t>3º</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100" b="1">
                          <a:solidFill>
                            <a:srgbClr val="000000"/>
                          </a:solidFill>
                          <a:effectLst/>
                          <a:latin typeface="Arial" panose="020B0604020202020204" pitchFamily="34" charset="0"/>
                          <a:ea typeface="Times New Roman" panose="02020603050405020304" pitchFamily="18" charset="0"/>
                        </a:rPr>
                        <a:t>4º</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100" b="1" i="1">
                          <a:solidFill>
                            <a:srgbClr val="000000"/>
                          </a:solidFill>
                          <a:effectLst/>
                          <a:latin typeface="Arial" panose="020B0604020202020204" pitchFamily="34" charset="0"/>
                          <a:ea typeface="Times New Roman" panose="02020603050405020304" pitchFamily="18" charset="0"/>
                        </a:rPr>
                        <a:t>a)</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100" b="1">
                          <a:solidFill>
                            <a:srgbClr val="000000"/>
                          </a:solidFill>
                          <a:effectLst/>
                          <a:latin typeface="Arial" panose="020B0604020202020204" pitchFamily="34" charset="0"/>
                          <a:ea typeface="Times New Roman" panose="02020603050405020304" pitchFamily="18" charset="0"/>
                        </a:rPr>
                        <a:t>%</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42288890"/>
                  </a:ext>
                </a:extLst>
              </a:tr>
              <a:tr h="431714">
                <a:tc gridSpan="2">
                  <a:txBody>
                    <a:bodyPr/>
                    <a:lstStyle/>
                    <a:p>
                      <a:pPr marL="342900" lvl="0" indent="-342900" algn="just">
                        <a:buFont typeface="+mj-lt"/>
                        <a:buAutoNum type="alphaLcParenR"/>
                      </a:pPr>
                      <a:r>
                        <a:rPr lang="pt-PT" sz="900">
                          <a:effectLst/>
                          <a:latin typeface="Arial" panose="020B0604020202020204" pitchFamily="34" charset="0"/>
                          <a:ea typeface="Times New Roman" panose="02020603050405020304" pitchFamily="18" charset="0"/>
                        </a:rPr>
                        <a:t>Número de alunos contemplados</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4</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8</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12</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100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52685472"/>
                  </a:ext>
                </a:extLst>
              </a:tr>
              <a:tr h="431714">
                <a:tc gridSpan="2">
                  <a:txBody>
                    <a:bodyPr/>
                    <a:lstStyle/>
                    <a:p>
                      <a:pPr marL="342900" lvl="0" indent="-342900" algn="just">
                        <a:buFont typeface="+mj-lt"/>
                        <a:buAutoNum type="alphaLcParenR"/>
                      </a:pPr>
                      <a:r>
                        <a:rPr lang="pt-PT" sz="900">
                          <a:effectLst/>
                          <a:latin typeface="Arial" panose="020B0604020202020204" pitchFamily="34" charset="0"/>
                          <a:ea typeface="Times New Roman" panose="02020603050405020304" pitchFamily="18" charset="0"/>
                        </a:rPr>
                        <a:t>Número de alunos que melhoraram o seu desempenho na disciplina</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602494750"/>
                  </a:ext>
                </a:extLst>
              </a:tr>
              <a:tr h="548530">
                <a:tc gridSpan="2">
                  <a:txBody>
                    <a:bodyPr/>
                    <a:lstStyle/>
                    <a:p>
                      <a:pPr marL="342900" lvl="0" indent="-342900" algn="just">
                        <a:buFont typeface="+mj-lt"/>
                        <a:buAutoNum type="alphaLcParenR"/>
                      </a:pPr>
                      <a:r>
                        <a:rPr lang="pt-PT" sz="900">
                          <a:effectLst/>
                          <a:latin typeface="Arial" panose="020B0604020202020204" pitchFamily="34" charset="0"/>
                          <a:ea typeface="Times New Roman" panose="02020603050405020304" pitchFamily="18" charset="0"/>
                        </a:rPr>
                        <a:t>Número de alunos que melhoraram o seu desempenho na disciplina, tendo obtido nível igual ou superior a Suficiente na avaliação da disciplina</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672820660"/>
                  </a:ext>
                </a:extLst>
              </a:tr>
              <a:tr h="167606">
                <a:tc gridSpan="8">
                  <a:txBody>
                    <a:bodyPr/>
                    <a:lstStyle/>
                    <a:p>
                      <a:pPr>
                        <a:buNone/>
                      </a:pPr>
                      <a:r>
                        <a:rPr lang="pt-PT" sz="1100" b="1">
                          <a:solidFill>
                            <a:srgbClr val="000000"/>
                          </a:solidFill>
                          <a:effectLst/>
                          <a:latin typeface="Arial" panose="020B0604020202020204" pitchFamily="34" charset="0"/>
                          <a:ea typeface="Times New Roman" panose="02020603050405020304" pitchFamily="18" charset="0"/>
                        </a:rPr>
                        <a:t>Apreciação Global:</a:t>
                      </a:r>
                      <a:endParaRPr lang="pt-PT" sz="120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8639371"/>
                  </a:ext>
                </a:extLst>
              </a:tr>
              <a:tr h="1964043">
                <a:tc gridSpan="8">
                  <a:txBody>
                    <a:bodyPr/>
                    <a:lstStyle/>
                    <a:p>
                      <a:pPr algn="just" fontAlgn="base">
                        <a:lnSpc>
                          <a:spcPct val="150000"/>
                        </a:lnSpc>
                        <a:buNone/>
                      </a:pPr>
                      <a:r>
                        <a:rPr lang="pt-PT" sz="500" dirty="0">
                          <a:solidFill>
                            <a:srgbClr val="000000"/>
                          </a:solidFill>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p>
                      <a:pPr algn="just" fontAlgn="base">
                        <a:lnSpc>
                          <a:spcPct val="115000"/>
                        </a:lnSpc>
                        <a:buNone/>
                      </a:pPr>
                      <a:r>
                        <a:rPr lang="pt-PT" sz="1200" dirty="0">
                          <a:solidFill>
                            <a:srgbClr val="000000"/>
                          </a:solidFill>
                          <a:effectLst/>
                          <a:latin typeface="Calibri" panose="020F0502020204030204" pitchFamily="34" charset="0"/>
                          <a:ea typeface="Times New Roman" panose="02020603050405020304" pitchFamily="18" charset="0"/>
                        </a:rPr>
                        <a:t>No âmbito do Programa </a:t>
                      </a:r>
                      <a:r>
                        <a:rPr lang="pt-PT" sz="1200" dirty="0" err="1">
                          <a:solidFill>
                            <a:srgbClr val="000000"/>
                          </a:solidFill>
                          <a:effectLst/>
                          <a:latin typeface="Calibri" panose="020F0502020204030204" pitchFamily="34" charset="0"/>
                          <a:ea typeface="Times New Roman" panose="02020603050405020304" pitchFamily="18" charset="0"/>
                        </a:rPr>
                        <a:t>AaZ</a:t>
                      </a:r>
                      <a:r>
                        <a:rPr lang="pt-PT" sz="1200" dirty="0">
                          <a:solidFill>
                            <a:srgbClr val="000000"/>
                          </a:solidFill>
                          <a:effectLst/>
                          <a:latin typeface="Calibri" panose="020F0502020204030204" pitchFamily="34" charset="0"/>
                          <a:ea typeface="Times New Roman" panose="02020603050405020304" pitchFamily="18" charset="0"/>
                        </a:rPr>
                        <a:t> - Ler Melhor, Saber Mais mantiveram-se, até ao dia cinco de março, as sessões de apoio aos alunos selecionados para os grupos de intervenção do primeiro e do segundo ano de escolaridade.  A partir do dia seis de março, e até ao final do período, a docente tutora exerceu funções de substituição.</a:t>
                      </a:r>
                      <a:endParaRPr lang="pt-PT" sz="1200" dirty="0">
                        <a:effectLst/>
                        <a:latin typeface="Times New Roman" panose="02020603050405020304" pitchFamily="18" charset="0"/>
                        <a:ea typeface="Times New Roman" panose="02020603050405020304" pitchFamily="18" charset="0"/>
                      </a:endParaRPr>
                    </a:p>
                    <a:p>
                      <a:pPr algn="just" fontAlgn="base">
                        <a:lnSpc>
                          <a:spcPct val="115000"/>
                        </a:lnSpc>
                        <a:buNone/>
                      </a:pPr>
                      <a:r>
                        <a:rPr lang="pt-PT" sz="1200" dirty="0">
                          <a:solidFill>
                            <a:srgbClr val="000000"/>
                          </a:solidFill>
                          <a:effectLst/>
                          <a:latin typeface="Calibri" panose="020F0502020204030204" pitchFamily="34" charset="0"/>
                          <a:ea typeface="Times New Roman" panose="02020603050405020304" pitchFamily="18" charset="0"/>
                        </a:rPr>
                        <a:t>As sessões obedeceram às linhas orientadoras do projeto, tendo sido realizadas a pares. Cada aluno contou com três tempos semanais de quarenta e cinco minutos.</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Embora com algumas oscilações a maioria dos alunos apresenta progressos nos parâmetros avaliados.</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A avaliação intermédia ocorreu, por norma, de três em três semanas.</a:t>
                      </a:r>
                      <a:endParaRPr lang="pt-PT" sz="1200" dirty="0">
                        <a:effectLst/>
                        <a:latin typeface="Times New Roman" panose="02020603050405020304" pitchFamily="18" charset="0"/>
                        <a:ea typeface="Times New Roman" panose="02020603050405020304" pitchFamily="18" charset="0"/>
                      </a:endParaRPr>
                    </a:p>
                    <a:p>
                      <a:pPr algn="just" fontAlgn="base">
                        <a:lnSpc>
                          <a:spcPct val="115000"/>
                        </a:lnSpc>
                        <a:buNone/>
                      </a:pPr>
                      <a:r>
                        <a:rPr lang="pt-PT" sz="1200" dirty="0">
                          <a:effectLst/>
                          <a:latin typeface="Calibri" panose="020F0502020204030204" pitchFamily="34" charset="0"/>
                          <a:ea typeface="Times New Roman" panose="02020603050405020304" pitchFamily="18" charset="0"/>
                        </a:rPr>
                        <a:t>Foi também realizada a segunda avaliação universal no início do período, aos alunos do segundo ano.</a:t>
                      </a:r>
                      <a:endParaRPr lang="pt-PT" sz="1200" dirty="0">
                        <a:effectLst/>
                        <a:latin typeface="Times New Roman" panose="02020603050405020304" pitchFamily="18" charset="0"/>
                        <a:ea typeface="Times New Roman" panose="02020603050405020304" pitchFamily="18" charset="0"/>
                      </a:endParaRPr>
                    </a:p>
                    <a:p>
                      <a:pPr algn="just">
                        <a:buNone/>
                      </a:pPr>
                      <a:r>
                        <a:rPr lang="pt-PT" sz="1100"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488151991"/>
                  </a:ext>
                </a:extLst>
              </a:tr>
            </a:tbl>
          </a:graphicData>
        </a:graphic>
      </p:graphicFrame>
    </p:spTree>
    <p:extLst>
      <p:ext uri="{BB962C8B-B14F-4D97-AF65-F5344CB8AC3E}">
        <p14:creationId xmlns:p14="http://schemas.microsoft.com/office/powerpoint/2010/main" val="669961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303384" y="288495"/>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3.6- Pensamento Computacional </a:t>
            </a: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182AB5D8-007E-50A4-28DC-9FCE3F69ADDF}"/>
              </a:ext>
            </a:extLst>
          </p:cNvPr>
          <p:cNvGraphicFramePr>
            <a:graphicFrameLocks noGrp="1"/>
          </p:cNvGraphicFramePr>
          <p:nvPr>
            <p:extLst>
              <p:ext uri="{D42A27DB-BD31-4B8C-83A1-F6EECF244321}">
                <p14:modId xmlns:p14="http://schemas.microsoft.com/office/powerpoint/2010/main" val="3615697934"/>
              </p:ext>
            </p:extLst>
          </p:nvPr>
        </p:nvGraphicFramePr>
        <p:xfrm>
          <a:off x="630907" y="1069721"/>
          <a:ext cx="8034586" cy="4362241"/>
        </p:xfrm>
        <a:graphic>
          <a:graphicData uri="http://schemas.openxmlformats.org/drawingml/2006/table">
            <a:tbl>
              <a:tblPr firstRow="1" firstCol="1" lastRow="1" lastCol="1" bandRow="1" bandCol="1"/>
              <a:tblGrid>
                <a:gridCol w="1323050">
                  <a:extLst>
                    <a:ext uri="{9D8B030D-6E8A-4147-A177-3AD203B41FA5}">
                      <a16:colId xmlns:a16="http://schemas.microsoft.com/office/drawing/2014/main" val="4134016574"/>
                    </a:ext>
                  </a:extLst>
                </a:gridCol>
                <a:gridCol w="1681448">
                  <a:extLst>
                    <a:ext uri="{9D8B030D-6E8A-4147-A177-3AD203B41FA5}">
                      <a16:colId xmlns:a16="http://schemas.microsoft.com/office/drawing/2014/main" val="4234754931"/>
                    </a:ext>
                  </a:extLst>
                </a:gridCol>
                <a:gridCol w="1002095">
                  <a:extLst>
                    <a:ext uri="{9D8B030D-6E8A-4147-A177-3AD203B41FA5}">
                      <a16:colId xmlns:a16="http://schemas.microsoft.com/office/drawing/2014/main" val="4163085807"/>
                    </a:ext>
                  </a:extLst>
                </a:gridCol>
                <a:gridCol w="1002095">
                  <a:extLst>
                    <a:ext uri="{9D8B030D-6E8A-4147-A177-3AD203B41FA5}">
                      <a16:colId xmlns:a16="http://schemas.microsoft.com/office/drawing/2014/main" val="139652003"/>
                    </a:ext>
                  </a:extLst>
                </a:gridCol>
                <a:gridCol w="900458">
                  <a:extLst>
                    <a:ext uri="{9D8B030D-6E8A-4147-A177-3AD203B41FA5}">
                      <a16:colId xmlns:a16="http://schemas.microsoft.com/office/drawing/2014/main" val="205393760"/>
                    </a:ext>
                  </a:extLst>
                </a:gridCol>
                <a:gridCol w="900458">
                  <a:extLst>
                    <a:ext uri="{9D8B030D-6E8A-4147-A177-3AD203B41FA5}">
                      <a16:colId xmlns:a16="http://schemas.microsoft.com/office/drawing/2014/main" val="3768900021"/>
                    </a:ext>
                  </a:extLst>
                </a:gridCol>
                <a:gridCol w="764945">
                  <a:extLst>
                    <a:ext uri="{9D8B030D-6E8A-4147-A177-3AD203B41FA5}">
                      <a16:colId xmlns:a16="http://schemas.microsoft.com/office/drawing/2014/main" val="1552739260"/>
                    </a:ext>
                  </a:extLst>
                </a:gridCol>
                <a:gridCol w="460037">
                  <a:extLst>
                    <a:ext uri="{9D8B030D-6E8A-4147-A177-3AD203B41FA5}">
                      <a16:colId xmlns:a16="http://schemas.microsoft.com/office/drawing/2014/main" val="3019447635"/>
                    </a:ext>
                  </a:extLst>
                </a:gridCol>
              </a:tblGrid>
              <a:tr h="171978">
                <a:tc>
                  <a:txBody>
                    <a:bodyPr/>
                    <a:lstStyle/>
                    <a:p>
                      <a:pPr algn="just">
                        <a:buNone/>
                      </a:pPr>
                      <a:r>
                        <a:rPr lang="pt-PT" sz="1000" b="1">
                          <a:solidFill>
                            <a:srgbClr val="000000"/>
                          </a:solidFill>
                          <a:effectLst/>
                          <a:latin typeface="Arial" panose="020B0604020202020204" pitchFamily="34" charset="0"/>
                          <a:ea typeface="Times New Roman" panose="02020603050405020304" pitchFamily="18" charset="0"/>
                        </a:rPr>
                        <a:t>Docente(s):</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7">
                  <a:txBody>
                    <a:bodyPr/>
                    <a:lstStyle/>
                    <a:p>
                      <a:pPr>
                        <a:buNone/>
                      </a:pPr>
                      <a:r>
                        <a:rPr lang="pt-PT" sz="1000" dirty="0">
                          <a:effectLst/>
                          <a:latin typeface="Arial" panose="020B0604020202020204" pitchFamily="34" charset="0"/>
                          <a:ea typeface="Times New Roman" panose="02020603050405020304" pitchFamily="18" charset="0"/>
                        </a:rPr>
                        <a:t> </a:t>
                      </a:r>
                      <a:r>
                        <a:rPr lang="pt-PT" sz="1200" dirty="0">
                          <a:effectLst/>
                          <a:latin typeface="Calibri" panose="020F0502020204030204" pitchFamily="34" charset="0"/>
                        </a:rPr>
                        <a:t>Ana Cristina Almada</a:t>
                      </a:r>
                      <a:endParaRPr lang="pt-PT" sz="1200" dirty="0">
                        <a:effectLst/>
                        <a:latin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45469160"/>
                  </a:ext>
                </a:extLst>
              </a:tr>
              <a:tr h="171978">
                <a:tc gridSpan="2">
                  <a:txBody>
                    <a:bodyPr/>
                    <a:lstStyle/>
                    <a:p>
                      <a:pPr algn="r">
                        <a:buNone/>
                      </a:pPr>
                      <a:r>
                        <a:rPr lang="pt-PT" sz="1000" b="1">
                          <a:effectLst/>
                          <a:latin typeface="Arial" panose="020B0604020202020204" pitchFamily="34" charset="0"/>
                          <a:ea typeface="Times New Roman" panose="02020603050405020304" pitchFamily="18" charset="0"/>
                        </a:rPr>
                        <a:t>Ano de escolaridade:</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1º</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2º</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3º</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4º</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buNone/>
                      </a:pPr>
                      <a:r>
                        <a:rPr lang="pt-PT" sz="1000" b="1">
                          <a:effectLst/>
                          <a:latin typeface="Arial" panose="020B0604020202020204" pitchFamily="34" charset="0"/>
                          <a:ea typeface="Times New Roman" panose="02020603050405020304" pitchFamily="18" charset="0"/>
                        </a:rPr>
                        <a:t> </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pt-PT"/>
                    </a:p>
                  </a:txBody>
                  <a:tcPr/>
                </a:tc>
                <a:extLst>
                  <a:ext uri="{0D108BD9-81ED-4DB2-BD59-A6C34878D82A}">
                    <a16:rowId xmlns:a16="http://schemas.microsoft.com/office/drawing/2014/main" val="718920655"/>
                  </a:ext>
                </a:extLst>
              </a:tr>
              <a:tr h="286630">
                <a:tc gridSpan="2">
                  <a:txBody>
                    <a:bodyPr/>
                    <a:lstStyle/>
                    <a:p>
                      <a:pPr algn="r">
                        <a:buNone/>
                      </a:pPr>
                      <a:r>
                        <a:rPr lang="pt-PT" sz="1000" b="1" dirty="0">
                          <a:effectLst/>
                          <a:latin typeface="Arial" panose="020B0604020202020204" pitchFamily="34" charset="0"/>
                          <a:ea typeface="Times New Roman" panose="02020603050405020304" pitchFamily="18" charset="0"/>
                        </a:rPr>
                        <a:t>Nº de sessões efetuadas:</a:t>
                      </a:r>
                      <a:endParaRPr lang="pt-PT" sz="1100" dirty="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900">
                          <a:solidFill>
                            <a:srgbClr val="000000"/>
                          </a:solidFill>
                          <a:effectLst/>
                          <a:latin typeface="Arial" panose="020B0604020202020204" pitchFamily="34" charset="0"/>
                          <a:ea typeface="Times New Roman" panose="02020603050405020304" pitchFamily="18" charset="0"/>
                        </a:rPr>
                        <a:t>1 sessão semanal</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a:solidFill>
                            <a:srgbClr val="000000"/>
                          </a:solidFill>
                          <a:effectLst/>
                          <a:latin typeface="Arial" panose="020B0604020202020204" pitchFamily="34" charset="0"/>
                          <a:ea typeface="Times New Roman" panose="02020603050405020304" pitchFamily="18" charset="0"/>
                        </a:rPr>
                        <a:t>1 sessão semanal</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a:solidFill>
                            <a:srgbClr val="000000"/>
                          </a:solidFill>
                          <a:effectLst/>
                          <a:latin typeface="Arial" panose="020B0604020202020204" pitchFamily="34" charset="0"/>
                          <a:ea typeface="Times New Roman" panose="02020603050405020304" pitchFamily="18" charset="0"/>
                        </a:rPr>
                        <a:t>1 sessão semanal</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a:solidFill>
                            <a:srgbClr val="000000"/>
                          </a:solidFill>
                          <a:effectLst/>
                          <a:latin typeface="Arial" panose="020B0604020202020204" pitchFamily="34" charset="0"/>
                          <a:ea typeface="Times New Roman" panose="02020603050405020304" pitchFamily="18" charset="0"/>
                        </a:rPr>
                        <a:t>1 sessão semanal</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buNone/>
                      </a:pPr>
                      <a:r>
                        <a:rPr lang="pt-PT" sz="1000" b="1">
                          <a:effectLst/>
                          <a:latin typeface="Arial" panose="020B0604020202020204" pitchFamily="34" charset="0"/>
                          <a:ea typeface="Times New Roman" panose="02020603050405020304" pitchFamily="18" charset="0"/>
                        </a:rPr>
                        <a:t> </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pt-PT"/>
                    </a:p>
                  </a:txBody>
                  <a:tcPr/>
                </a:tc>
                <a:extLst>
                  <a:ext uri="{0D108BD9-81ED-4DB2-BD59-A6C34878D82A}">
                    <a16:rowId xmlns:a16="http://schemas.microsoft.com/office/drawing/2014/main" val="2958723908"/>
                  </a:ext>
                </a:extLst>
              </a:tr>
              <a:tr h="161229">
                <a:tc gridSpan="2">
                  <a:txBody>
                    <a:bodyPr/>
                    <a:lstStyle/>
                    <a:p>
                      <a:pPr algn="r">
                        <a:buNone/>
                      </a:pPr>
                      <a:r>
                        <a:rPr lang="pt-PT" sz="1000" b="1">
                          <a:effectLst/>
                          <a:latin typeface="Arial" panose="020B0604020202020204" pitchFamily="34" charset="0"/>
                          <a:ea typeface="Times New Roman" panose="02020603050405020304" pitchFamily="18" charset="0"/>
                        </a:rPr>
                        <a:t>Turma:</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A e B</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A e B</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A</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A</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000" b="1" i="1">
                          <a:solidFill>
                            <a:srgbClr val="000000"/>
                          </a:solidFill>
                          <a:effectLst/>
                          <a:latin typeface="Arial" panose="020B0604020202020204" pitchFamily="34" charset="0"/>
                          <a:ea typeface="Times New Roman" panose="02020603050405020304" pitchFamily="18" charset="0"/>
                        </a:rPr>
                        <a:t>a)</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1000" b="1">
                          <a:solidFill>
                            <a:srgbClr val="000000"/>
                          </a:solidFill>
                          <a:effectLst/>
                          <a:latin typeface="Arial" panose="020B0604020202020204" pitchFamily="34" charset="0"/>
                          <a:ea typeface="Times New Roman" panose="02020603050405020304" pitchFamily="18" charset="0"/>
                        </a:rPr>
                        <a:t>%</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3635952"/>
                  </a:ext>
                </a:extLst>
              </a:tr>
              <a:tr h="459205">
                <a:tc gridSpan="2">
                  <a:txBody>
                    <a:bodyPr/>
                    <a:lstStyle/>
                    <a:p>
                      <a:pPr marL="342900" lvl="0" indent="-342900" algn="just">
                        <a:buFont typeface="+mj-lt"/>
                        <a:buAutoNum type="alphaLcParenR"/>
                      </a:pPr>
                      <a:r>
                        <a:rPr lang="pt-PT" sz="800">
                          <a:effectLst/>
                          <a:latin typeface="Arial" panose="020B0604020202020204" pitchFamily="34" charset="0"/>
                          <a:ea typeface="Times New Roman" panose="02020603050405020304" pitchFamily="18" charset="0"/>
                        </a:rPr>
                        <a:t>Número de alunos contemplados</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28</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29</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 </a:t>
                      </a:r>
                      <a:endParaRPr lang="pt-PT" sz="1100">
                        <a:effectLst/>
                        <a:latin typeface="Times New Roman" panose="02020603050405020304" pitchFamily="18" charset="0"/>
                        <a:ea typeface="Times New Roman" panose="02020603050405020304" pitchFamily="18" charset="0"/>
                      </a:endParaRPr>
                    </a:p>
                    <a:p>
                      <a:pPr algn="ctr">
                        <a:buNone/>
                      </a:pPr>
                      <a:r>
                        <a:rPr lang="pt-PT" sz="800">
                          <a:solidFill>
                            <a:srgbClr val="000000"/>
                          </a:solidFill>
                          <a:effectLst/>
                          <a:latin typeface="Arial" panose="020B0604020202020204" pitchFamily="34" charset="0"/>
                          <a:ea typeface="Times New Roman" panose="02020603050405020304" pitchFamily="18" charset="0"/>
                        </a:rPr>
                        <a:t>19</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20</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 </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800">
                          <a:solidFill>
                            <a:srgbClr val="000000"/>
                          </a:solidFill>
                          <a:effectLst/>
                          <a:latin typeface="Arial" panose="020B0604020202020204" pitchFamily="34" charset="0"/>
                          <a:ea typeface="Times New Roman" panose="02020603050405020304" pitchFamily="18" charset="0"/>
                        </a:rPr>
                        <a:t> </a:t>
                      </a:r>
                      <a:endParaRPr lang="pt-PT" sz="1100">
                        <a:effectLst/>
                        <a:latin typeface="Times New Roman" panose="02020603050405020304" pitchFamily="18" charset="0"/>
                        <a:ea typeface="Times New Roman" panose="02020603050405020304" pitchFamily="18" charset="0"/>
                      </a:endParaRPr>
                    </a:p>
                  </a:txBody>
                  <a:tcPr marL="64492" marR="64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6918776"/>
                  </a:ext>
                </a:extLst>
              </a:tr>
              <a:tr h="171978">
                <a:tc gridSpan="8">
                  <a:txBody>
                    <a:bodyPr/>
                    <a:lstStyle/>
                    <a:p>
                      <a:pPr>
                        <a:buNone/>
                      </a:pPr>
                      <a:r>
                        <a:rPr lang="pt-PT" sz="1000" b="1">
                          <a:solidFill>
                            <a:srgbClr val="000000"/>
                          </a:solidFill>
                          <a:effectLst/>
                          <a:latin typeface="Arial" panose="020B0604020202020204" pitchFamily="34" charset="0"/>
                          <a:ea typeface="Times New Roman" panose="02020603050405020304" pitchFamily="18" charset="0"/>
                        </a:rPr>
                        <a:t>Apreciação Global:</a:t>
                      </a:r>
                      <a:endParaRPr lang="pt-PT" sz="110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pt-PT"/>
                    </a:p>
                  </a:txBody>
                  <a:tcPr/>
                </a:tc>
                <a:tc hMerge="1">
                  <a:txBody>
                    <a:bodyPr/>
                    <a:lstStyle/>
                    <a:p>
                      <a:endParaRPr lang="pt-PT"/>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58247201"/>
                  </a:ext>
                </a:extLst>
              </a:tr>
              <a:tr h="2928341">
                <a:tc gridSpan="8">
                  <a:txBody>
                    <a:bodyPr/>
                    <a:lstStyle/>
                    <a:p>
                      <a:pPr algn="just">
                        <a:lnSpc>
                          <a:spcPct val="150000"/>
                        </a:lnSpc>
                        <a:buNone/>
                      </a:pPr>
                      <a:r>
                        <a:rPr lang="pt-PT" sz="800" dirty="0">
                          <a:effectLst/>
                          <a:latin typeface="Arial" panose="020B0604020202020204" pitchFamily="34" charset="0"/>
                          <a:ea typeface="Times New Roman" panose="02020603050405020304" pitchFamily="18" charset="0"/>
                        </a:rPr>
                        <a:t> </a:t>
                      </a:r>
                      <a:endParaRPr lang="pt-PT" sz="1100" dirty="0">
                        <a:effectLst/>
                        <a:latin typeface="Times New Roman" panose="02020603050405020304" pitchFamily="18" charset="0"/>
                        <a:ea typeface="Times New Roman" panose="02020603050405020304" pitchFamily="18" charset="0"/>
                      </a:endParaRPr>
                    </a:p>
                    <a:p>
                      <a:pPr algn="just">
                        <a:lnSpc>
                          <a:spcPct val="115000"/>
                        </a:lnSpc>
                        <a:buNone/>
                      </a:pPr>
                      <a:r>
                        <a:rPr lang="pt-PT" sz="1100" dirty="0">
                          <a:effectLst/>
                          <a:latin typeface="Calibri" panose="020F0502020204030204" pitchFamily="34" charset="0"/>
                          <a:ea typeface="Times New Roman" panose="02020603050405020304" pitchFamily="18" charset="0"/>
                        </a:rPr>
                        <a:t>Durante o segundo período deu-se continuidade à implementação do projeto Pensamento Computacional nos quatro anos de escolaridade.</a:t>
                      </a:r>
                      <a:endParaRPr lang="pt-PT" sz="1100" dirty="0">
                        <a:effectLst/>
                        <a:latin typeface="Times New Roman" panose="02020603050405020304" pitchFamily="18" charset="0"/>
                        <a:ea typeface="Times New Roman" panose="02020603050405020304" pitchFamily="18" charset="0"/>
                      </a:endParaRPr>
                    </a:p>
                    <a:p>
                      <a:pPr algn="just">
                        <a:lnSpc>
                          <a:spcPct val="115000"/>
                        </a:lnSpc>
                        <a:buNone/>
                      </a:pPr>
                      <a:r>
                        <a:rPr lang="pt-PT" sz="1100" dirty="0">
                          <a:effectLst/>
                          <a:latin typeface="Calibri" panose="020F0502020204030204" pitchFamily="34" charset="0"/>
                          <a:ea typeface="Times New Roman" panose="02020603050405020304" pitchFamily="18" charset="0"/>
                        </a:rPr>
                        <a:t>Têm sido realizados alguns jogos manipuláveis que promovem o raciocínio lógico e a capacidade de enfrentar desafios, estimulam a abstração, o algoritmo, a decomposição de problemas e o reconhecimento de padrões. Foram também utilizados alguns recursos digitais como o Tablet e o robot “</a:t>
                      </a:r>
                      <a:r>
                        <a:rPr lang="pt-PT" sz="1100" dirty="0" err="1">
                          <a:effectLst/>
                          <a:latin typeface="Calibri" panose="020F0502020204030204" pitchFamily="34" charset="0"/>
                          <a:ea typeface="Times New Roman" panose="02020603050405020304" pitchFamily="18" charset="0"/>
                        </a:rPr>
                        <a:t>Beebot</a:t>
                      </a:r>
                      <a:r>
                        <a:rPr lang="pt-PT" sz="1100" dirty="0">
                          <a:effectLst/>
                          <a:latin typeface="Calibri" panose="020F0502020204030204" pitchFamily="34" charset="0"/>
                          <a:ea typeface="Times New Roman" panose="02020603050405020304" pitchFamily="18" charset="0"/>
                        </a:rPr>
                        <a:t>”. Esta última ferramenta permite aprender noções de </a:t>
                      </a:r>
                      <a:r>
                        <a:rPr lang="pt-PT" sz="1100" dirty="0" err="1">
                          <a:effectLst/>
                          <a:latin typeface="Calibri" panose="020F0502020204030204" pitchFamily="34" charset="0"/>
                          <a:ea typeface="Times New Roman" panose="02020603050405020304" pitchFamily="18" charset="0"/>
                        </a:rPr>
                        <a:t>direcionalidade</a:t>
                      </a:r>
                      <a:r>
                        <a:rPr lang="pt-PT" sz="1100" dirty="0">
                          <a:effectLst/>
                          <a:latin typeface="Calibri" panose="020F0502020204030204" pitchFamily="34" charset="0"/>
                          <a:ea typeface="Times New Roman" panose="02020603050405020304" pitchFamily="18" charset="0"/>
                        </a:rPr>
                        <a:t>, sequências, estimativas, solução de problemas, entre outras. </a:t>
                      </a:r>
                      <a:endParaRPr lang="pt-PT" sz="1100" dirty="0">
                        <a:effectLst/>
                        <a:latin typeface="Times New Roman" panose="02020603050405020304" pitchFamily="18" charset="0"/>
                        <a:ea typeface="Times New Roman" panose="02020603050405020304" pitchFamily="18" charset="0"/>
                      </a:endParaRPr>
                    </a:p>
                    <a:p>
                      <a:pPr algn="just">
                        <a:lnSpc>
                          <a:spcPct val="115000"/>
                        </a:lnSpc>
                        <a:buNone/>
                      </a:pPr>
                      <a:r>
                        <a:rPr lang="pt-PT" sz="1100" dirty="0">
                          <a:effectLst/>
                          <a:latin typeface="Calibri" panose="020F0502020204030204" pitchFamily="34" charset="0"/>
                          <a:ea typeface="Times New Roman" panose="02020603050405020304" pitchFamily="18" charset="0"/>
                        </a:rPr>
                        <a:t>No quarto ano foi introduzido um novo recurso digital, o </a:t>
                      </a:r>
                      <a:r>
                        <a:rPr lang="pt-PT" sz="1100" dirty="0" err="1">
                          <a:effectLst/>
                          <a:latin typeface="Calibri" panose="020F0502020204030204" pitchFamily="34" charset="0"/>
                          <a:ea typeface="Times New Roman" panose="02020603050405020304" pitchFamily="18" charset="0"/>
                        </a:rPr>
                        <a:t>micro:bit</a:t>
                      </a:r>
                      <a:r>
                        <a:rPr lang="pt-PT" sz="1100" dirty="0">
                          <a:effectLst/>
                          <a:latin typeface="Calibri" panose="020F0502020204030204" pitchFamily="34" charset="0"/>
                          <a:ea typeface="Times New Roman" panose="02020603050405020304" pitchFamily="18" charset="0"/>
                        </a:rPr>
                        <a:t> associado ao robot </a:t>
                      </a:r>
                      <a:r>
                        <a:rPr lang="pt-PT" sz="1100" dirty="0" err="1">
                          <a:effectLst/>
                          <a:latin typeface="Calibri" panose="020F0502020204030204" pitchFamily="34" charset="0"/>
                          <a:ea typeface="Times New Roman" panose="02020603050405020304" pitchFamily="18" charset="0"/>
                        </a:rPr>
                        <a:t>Maqueen</a:t>
                      </a:r>
                      <a:r>
                        <a:rPr lang="pt-PT" sz="1100" dirty="0">
                          <a:effectLst/>
                          <a:latin typeface="Calibri" panose="020F0502020204030204" pitchFamily="34" charset="0"/>
                          <a:ea typeface="Times New Roman" panose="02020603050405020304" pitchFamily="18" charset="0"/>
                        </a:rPr>
                        <a:t>. Esta ferramenta permite que os alunos aprendam programação de forma simples: começam com blocos (tipo puzzle) e podem evoluir para código real, desenvolvendo a lógica e a resolução de problemas. Promove o pensamento criativo, sendo possível não só programar como também criar jogos, alarmes, contadores, bússolas, etc.; incentiva a experimentar e errar, sendo uma das melhores formas pedagógicas de aprender. Possibilita uma introdução à eletrónica, uma vez que o </a:t>
                      </a:r>
                      <a:r>
                        <a:rPr lang="pt-PT" sz="1100" dirty="0" err="1">
                          <a:effectLst/>
                          <a:latin typeface="Calibri" panose="020F0502020204030204" pitchFamily="34" charset="0"/>
                          <a:ea typeface="Times New Roman" panose="02020603050405020304" pitchFamily="18" charset="0"/>
                        </a:rPr>
                        <a:t>micro:bit</a:t>
                      </a:r>
                      <a:r>
                        <a:rPr lang="pt-PT" sz="1100" dirty="0">
                          <a:effectLst/>
                          <a:latin typeface="Calibri" panose="020F0502020204030204" pitchFamily="34" charset="0"/>
                          <a:ea typeface="Times New Roman" panose="02020603050405020304" pitchFamily="18" charset="0"/>
                        </a:rPr>
                        <a:t> possui sensores (luz, temperatura, movimento), o que permite aos alunos entenderem como o “mundo físico” se liga ao digital. Desenvolve a autonomia porque conseguem criar projetos próprios rapidamente.</a:t>
                      </a:r>
                      <a:endParaRPr lang="pt-PT" sz="1100" dirty="0">
                        <a:effectLst/>
                        <a:latin typeface="Times New Roman" panose="02020603050405020304" pitchFamily="18" charset="0"/>
                        <a:ea typeface="Times New Roman" panose="02020603050405020304" pitchFamily="18" charset="0"/>
                      </a:endParaRPr>
                    </a:p>
                    <a:p>
                      <a:pPr algn="just">
                        <a:lnSpc>
                          <a:spcPct val="115000"/>
                        </a:lnSpc>
                        <a:buNone/>
                      </a:pPr>
                      <a:r>
                        <a:rPr lang="pt-PT" sz="1100" dirty="0">
                          <a:effectLst/>
                          <a:latin typeface="Calibri" panose="020F0502020204030204" pitchFamily="34" charset="0"/>
                          <a:ea typeface="Times New Roman" panose="02020603050405020304" pitchFamily="18" charset="0"/>
                        </a:rPr>
                        <a:t>Todos os alunos trabalharam maioritariamente em grupo ou a pares. Este tipo de trabalho traz benefícios para o desenvolvimento de competências sociais, tais como a cooperação, a liderança, a resolução de conflitos, a empatia e o respeito mútuo. </a:t>
                      </a:r>
                      <a:endParaRPr lang="pt-PT" sz="1100" dirty="0">
                        <a:effectLst/>
                        <a:latin typeface="Times New Roman" panose="02020603050405020304" pitchFamily="18" charset="0"/>
                        <a:ea typeface="Times New Roman" panose="02020603050405020304" pitchFamily="18" charset="0"/>
                      </a:endParaRPr>
                    </a:p>
                  </a:txBody>
                  <a:tcPr marL="64492" marR="64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lnL w="12700" cap="flat" cmpd="sng" algn="ctr">
                      <a:solidFill>
                        <a:srgbClr val="000000"/>
                      </a:solidFill>
                      <a:prstDash val="solid"/>
                      <a:round/>
                      <a:headEnd type="none" w="med" len="med"/>
                      <a:tailEnd type="none" w="med" len="med"/>
                    </a:ln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796417038"/>
                  </a:ext>
                </a:extLst>
              </a:tr>
            </a:tbl>
          </a:graphicData>
        </a:graphic>
      </p:graphicFrame>
    </p:spTree>
    <p:extLst>
      <p:ext uri="{BB962C8B-B14F-4D97-AF65-F5344CB8AC3E}">
        <p14:creationId xmlns:p14="http://schemas.microsoft.com/office/powerpoint/2010/main" val="1301695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715424"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3.7	Centro de Acompanhamento ao Estudo - 1º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B7B69BF6-243F-4881-86FC-6335F340F97A}"/>
              </a:ext>
            </a:extLst>
          </p:cNvPr>
          <p:cNvGraphicFramePr>
            <a:graphicFrameLocks noGrp="1"/>
          </p:cNvGraphicFramePr>
          <p:nvPr>
            <p:extLst>
              <p:ext uri="{D42A27DB-BD31-4B8C-83A1-F6EECF244321}">
                <p14:modId xmlns:p14="http://schemas.microsoft.com/office/powerpoint/2010/main" val="3645256852"/>
              </p:ext>
            </p:extLst>
          </p:nvPr>
        </p:nvGraphicFramePr>
        <p:xfrm>
          <a:off x="490121" y="952359"/>
          <a:ext cx="8743527" cy="3973250"/>
        </p:xfrm>
        <a:graphic>
          <a:graphicData uri="http://schemas.openxmlformats.org/drawingml/2006/table">
            <a:tbl>
              <a:tblPr firstRow="1" firstCol="1" bandRow="1">
                <a:tableStyleId>{5C22544A-7EE6-4342-B048-85BDC9FD1C3A}</a:tableStyleId>
              </a:tblPr>
              <a:tblGrid>
                <a:gridCol w="1041501">
                  <a:extLst>
                    <a:ext uri="{9D8B030D-6E8A-4147-A177-3AD203B41FA5}">
                      <a16:colId xmlns:a16="http://schemas.microsoft.com/office/drawing/2014/main" val="53011320"/>
                    </a:ext>
                  </a:extLst>
                </a:gridCol>
                <a:gridCol w="945268">
                  <a:extLst>
                    <a:ext uri="{9D8B030D-6E8A-4147-A177-3AD203B41FA5}">
                      <a16:colId xmlns:a16="http://schemas.microsoft.com/office/drawing/2014/main" val="4237521977"/>
                    </a:ext>
                  </a:extLst>
                </a:gridCol>
                <a:gridCol w="725884">
                  <a:extLst>
                    <a:ext uri="{9D8B030D-6E8A-4147-A177-3AD203B41FA5}">
                      <a16:colId xmlns:a16="http://schemas.microsoft.com/office/drawing/2014/main" val="2280331889"/>
                    </a:ext>
                  </a:extLst>
                </a:gridCol>
                <a:gridCol w="725884">
                  <a:extLst>
                    <a:ext uri="{9D8B030D-6E8A-4147-A177-3AD203B41FA5}">
                      <a16:colId xmlns:a16="http://schemas.microsoft.com/office/drawing/2014/main" val="2678147925"/>
                    </a:ext>
                  </a:extLst>
                </a:gridCol>
                <a:gridCol w="725884">
                  <a:extLst>
                    <a:ext uri="{9D8B030D-6E8A-4147-A177-3AD203B41FA5}">
                      <a16:colId xmlns:a16="http://schemas.microsoft.com/office/drawing/2014/main" val="1574808784"/>
                    </a:ext>
                  </a:extLst>
                </a:gridCol>
                <a:gridCol w="764166">
                  <a:extLst>
                    <a:ext uri="{9D8B030D-6E8A-4147-A177-3AD203B41FA5}">
                      <a16:colId xmlns:a16="http://schemas.microsoft.com/office/drawing/2014/main" val="1827285990"/>
                    </a:ext>
                  </a:extLst>
                </a:gridCol>
                <a:gridCol w="764166">
                  <a:extLst>
                    <a:ext uri="{9D8B030D-6E8A-4147-A177-3AD203B41FA5}">
                      <a16:colId xmlns:a16="http://schemas.microsoft.com/office/drawing/2014/main" val="3528713201"/>
                    </a:ext>
                  </a:extLst>
                </a:gridCol>
                <a:gridCol w="764166">
                  <a:extLst>
                    <a:ext uri="{9D8B030D-6E8A-4147-A177-3AD203B41FA5}">
                      <a16:colId xmlns:a16="http://schemas.microsoft.com/office/drawing/2014/main" val="3185463195"/>
                    </a:ext>
                  </a:extLst>
                </a:gridCol>
                <a:gridCol w="764166">
                  <a:extLst>
                    <a:ext uri="{9D8B030D-6E8A-4147-A177-3AD203B41FA5}">
                      <a16:colId xmlns:a16="http://schemas.microsoft.com/office/drawing/2014/main" val="1309282392"/>
                    </a:ext>
                  </a:extLst>
                </a:gridCol>
                <a:gridCol w="761221">
                  <a:extLst>
                    <a:ext uri="{9D8B030D-6E8A-4147-A177-3AD203B41FA5}">
                      <a16:colId xmlns:a16="http://schemas.microsoft.com/office/drawing/2014/main" val="2484316389"/>
                    </a:ext>
                  </a:extLst>
                </a:gridCol>
                <a:gridCol w="761221">
                  <a:extLst>
                    <a:ext uri="{9D8B030D-6E8A-4147-A177-3AD203B41FA5}">
                      <a16:colId xmlns:a16="http://schemas.microsoft.com/office/drawing/2014/main" val="1524880456"/>
                    </a:ext>
                  </a:extLst>
                </a:gridCol>
              </a:tblGrid>
              <a:tr h="387685">
                <a:tc gridSpan="2">
                  <a:txBody>
                    <a:bodyPr/>
                    <a:lstStyle/>
                    <a:p>
                      <a:pPr algn="ctr">
                        <a:spcAft>
                          <a:spcPts val="0"/>
                        </a:spcAft>
                      </a:pPr>
                      <a:r>
                        <a:rPr lang="pt-PT" sz="1100">
                          <a:effectLst/>
                        </a:rPr>
                        <a:t> </a:t>
                      </a:r>
                      <a:endParaRPr lang="pt-PT" sz="1200">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tc hMerge="1">
                  <a:txBody>
                    <a:bodyPr/>
                    <a:lstStyle/>
                    <a:p>
                      <a:endParaRPr lang="pt-PT"/>
                    </a:p>
                  </a:txBody>
                  <a:tcPr/>
                </a:tc>
                <a:tc>
                  <a:txBody>
                    <a:bodyPr/>
                    <a:lstStyle/>
                    <a:p>
                      <a:pPr algn="ctr">
                        <a:spcAft>
                          <a:spcPts val="0"/>
                        </a:spcAft>
                      </a:pPr>
                      <a:endParaRPr lang="pt-PT"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endParaRPr lang="pt-PT" sz="1600" dirty="0">
                        <a:effectLst/>
                        <a:latin typeface="Times New Roman" panose="02020603050405020304" pitchFamily="18" charset="0"/>
                        <a:ea typeface="Times New Roman" panose="02020603050405020304" pitchFamily="18" charset="0"/>
                      </a:endParaRPr>
                    </a:p>
                  </a:txBody>
                  <a:tcPr marL="68580" marR="68580" marT="0" marB="0"/>
                </a:tc>
                <a:tc gridSpan="7">
                  <a:txBody>
                    <a:bodyPr/>
                    <a:lstStyle/>
                    <a:p>
                      <a:pPr algn="ctr">
                        <a:spcAft>
                          <a:spcPts val="0"/>
                        </a:spcAft>
                      </a:pPr>
                      <a:r>
                        <a:rPr lang="pt-PT" sz="1600" dirty="0">
                          <a:effectLst/>
                        </a:rPr>
                        <a:t>Número de alunos apoiados</a:t>
                      </a:r>
                      <a:endParaRPr lang="pt-PT" sz="1800" dirty="0">
                        <a:effectLst/>
                      </a:endParaRPr>
                    </a:p>
                    <a:p>
                      <a:pPr algn="ctr">
                        <a:spcAft>
                          <a:spcPts val="0"/>
                        </a:spcAft>
                      </a:pPr>
                      <a:r>
                        <a:rPr lang="pt-PT" sz="1400" dirty="0">
                          <a:effectLst/>
                        </a:rPr>
                        <a:t> </a:t>
                      </a:r>
                      <a:endParaRPr lang="pt-PT" sz="16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15429740"/>
                  </a:ext>
                </a:extLst>
              </a:tr>
              <a:tr h="630058">
                <a:tc>
                  <a:txBody>
                    <a:bodyPr/>
                    <a:lstStyle/>
                    <a:p>
                      <a:pPr>
                        <a:spcAft>
                          <a:spcPts val="0"/>
                        </a:spcAft>
                      </a:pPr>
                      <a:r>
                        <a:rPr lang="pt-PT" sz="1100">
                          <a:effectLst/>
                        </a:rPr>
                        <a:t>Docente</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pt-PT" sz="1200" b="1" dirty="0">
                          <a:effectLst/>
                        </a:rPr>
                        <a:t>Nº sessões</a:t>
                      </a:r>
                    </a:p>
                    <a:p>
                      <a:pPr>
                        <a:spcAft>
                          <a:spcPts val="0"/>
                        </a:spcAft>
                      </a:pPr>
                      <a:r>
                        <a:rPr lang="pt-PT" sz="1200" b="1" dirty="0">
                          <a:effectLst/>
                          <a:latin typeface="Times New Roman" panose="02020603050405020304" pitchFamily="18" charset="0"/>
                          <a:ea typeface="Times New Roman" panose="02020603050405020304" pitchFamily="18" charset="0"/>
                        </a:rPr>
                        <a:t>(45 minutos)</a:t>
                      </a:r>
                    </a:p>
                  </a:txBody>
                  <a:tcPr marL="68580" marR="68580" marT="0" marB="0"/>
                </a:tc>
                <a:tc>
                  <a:txBody>
                    <a:bodyPr/>
                    <a:lstStyle/>
                    <a:p>
                      <a:pPr algn="ctr">
                        <a:buNone/>
                      </a:pPr>
                      <a:r>
                        <a:rPr lang="pt-PT" sz="1200" b="1">
                          <a:solidFill>
                            <a:srgbClr val="000000"/>
                          </a:solidFill>
                          <a:effectLst/>
                          <a:latin typeface="Calibri" panose="020F0502020204030204" pitchFamily="34" charset="0"/>
                          <a:ea typeface="Times New Roman" panose="02020603050405020304" pitchFamily="18" charset="0"/>
                        </a:rPr>
                        <a:t>Pré 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dirty="0">
                          <a:solidFill>
                            <a:srgbClr val="000000"/>
                          </a:solidFill>
                          <a:effectLst/>
                          <a:latin typeface="Calibri" panose="020F0502020204030204" pitchFamily="34" charset="0"/>
                          <a:ea typeface="Times New Roman" panose="02020603050405020304" pitchFamily="18" charset="0"/>
                        </a:rPr>
                        <a:t>Pré</a:t>
                      </a:r>
                      <a:endParaRPr lang="pt-PT" sz="1200" dirty="0">
                        <a:effectLst/>
                        <a:latin typeface="Times New Roman" panose="02020603050405020304" pitchFamily="18" charset="0"/>
                        <a:ea typeface="Times New Roman" panose="02020603050405020304" pitchFamily="18" charset="0"/>
                      </a:endParaRPr>
                    </a:p>
                    <a:p>
                      <a:pPr algn="ctr">
                        <a:buNone/>
                      </a:pPr>
                      <a:r>
                        <a:rPr lang="pt-PT" sz="1200" b="1" dirty="0">
                          <a:solidFill>
                            <a:srgbClr val="000000"/>
                          </a:solidFill>
                          <a:effectLst/>
                          <a:latin typeface="Calibri" panose="020F0502020204030204" pitchFamily="34" charset="0"/>
                          <a:ea typeface="Times New Roman" panose="02020603050405020304" pitchFamily="18" charset="0"/>
                        </a:rPr>
                        <a:t>B</a:t>
                      </a: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dirty="0">
                          <a:effectLst/>
                        </a:rPr>
                        <a:t>1ºA</a:t>
                      </a:r>
                      <a:endParaRPr lang="pt-PT" sz="1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1ºB</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2ºA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dirty="0">
                          <a:effectLst/>
                          <a:latin typeface="Times New Roman" panose="02020603050405020304" pitchFamily="18" charset="0"/>
                          <a:ea typeface="Times New Roman" panose="02020603050405020304" pitchFamily="18" charset="0"/>
                        </a:rPr>
                        <a:t>2ºB</a:t>
                      </a:r>
                    </a:p>
                  </a:txBody>
                  <a:tcPr marL="68580" marR="68580" marT="0" marB="0"/>
                </a:tc>
                <a:tc>
                  <a:txBody>
                    <a:bodyPr/>
                    <a:lstStyle/>
                    <a:p>
                      <a:pPr algn="ctr">
                        <a:spcAft>
                          <a:spcPts val="0"/>
                        </a:spcAft>
                      </a:pPr>
                      <a:r>
                        <a:rPr lang="pt-PT" sz="1200" b="1" dirty="0">
                          <a:effectLst/>
                        </a:rPr>
                        <a:t>3ºA</a:t>
                      </a:r>
                      <a:endParaRPr lang="pt-PT" sz="1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4ºA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Total</a:t>
                      </a:r>
                    </a:p>
                    <a:p>
                      <a:pPr algn="ctr">
                        <a:spcAft>
                          <a:spcPts val="0"/>
                        </a:spcAft>
                      </a:pPr>
                      <a:r>
                        <a:rPr lang="pt-PT" sz="1200" b="1">
                          <a:effectLst/>
                        </a:rPr>
                        <a:t>de alunos</a:t>
                      </a:r>
                      <a:endParaRPr lang="pt-PT" sz="12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18388221"/>
                  </a:ext>
                </a:extLst>
              </a:tr>
              <a:tr h="630058">
                <a:tc>
                  <a:txBody>
                    <a:bodyPr/>
                    <a:lstStyle/>
                    <a:p>
                      <a:pPr>
                        <a:buNone/>
                      </a:pPr>
                      <a:r>
                        <a:rPr lang="pt-PT" sz="1200">
                          <a:effectLst/>
                          <a:latin typeface="Calibri" panose="020F0502020204030204" pitchFamily="34" charset="0"/>
                          <a:ea typeface="Times New Roman" panose="02020603050405020304" pitchFamily="18" charset="0"/>
                        </a:rPr>
                        <a:t>Maria Lurdes Vitorino</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8 (1ºA)</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10 (2ºA)</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2 (2ºB)</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dirty="0">
                          <a:effectLst/>
                          <a:latin typeface="Calibri" panose="020F0502020204030204" pitchFamily="34" charset="0"/>
                          <a:ea typeface="Times New Roman" panose="02020603050405020304" pitchFamily="18" charset="0"/>
                        </a:rPr>
                        <a:t>1 </a:t>
                      </a: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a:effectLst/>
                          <a:latin typeface="Arial" panose="020B0604020202020204" pitchFamily="34" charset="0"/>
                          <a:ea typeface="Times New Roman" panose="02020603050405020304" pitchFamily="18" charset="0"/>
                        </a:rPr>
                        <a:t>3</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17691495"/>
                  </a:ext>
                </a:extLst>
              </a:tr>
              <a:tr h="630058">
                <a:tc>
                  <a:txBody>
                    <a:bodyPr/>
                    <a:lstStyle/>
                    <a:p>
                      <a:pPr>
                        <a:buNone/>
                      </a:pPr>
                      <a:r>
                        <a:rPr lang="pt-PT" sz="1200">
                          <a:effectLst/>
                          <a:latin typeface="Calibri" panose="020F0502020204030204" pitchFamily="34" charset="0"/>
                          <a:ea typeface="Times New Roman" panose="02020603050405020304" pitchFamily="18" charset="0"/>
                        </a:rPr>
                        <a:t>Karin Bettencourt</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10</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10</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a:effectLst/>
                          <a:latin typeface="Arial" panose="020B0604020202020204" pitchFamily="34" charset="0"/>
                          <a:ea typeface="Times New Roman" panose="02020603050405020304" pitchFamily="18" charset="0"/>
                        </a:rPr>
                        <a:t>3</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90944510"/>
                  </a:ext>
                </a:extLst>
              </a:tr>
              <a:tr h="630058">
                <a:tc>
                  <a:txBody>
                    <a:bodyPr/>
                    <a:lstStyle/>
                    <a:p>
                      <a:pPr>
                        <a:buNone/>
                      </a:pPr>
                      <a:r>
                        <a:rPr lang="pt-PT" sz="1200">
                          <a:effectLst/>
                          <a:latin typeface="Calibri" panose="020F0502020204030204" pitchFamily="34" charset="0"/>
                          <a:ea typeface="Times New Roman" panose="02020603050405020304" pitchFamily="18" charset="0"/>
                        </a:rPr>
                        <a:t>Manuela Zimbron</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a:effectLst/>
                          <a:latin typeface="Calibri" panose="020F0502020204030204" pitchFamily="34" charset="0"/>
                          <a:ea typeface="Times New Roman" panose="02020603050405020304" pitchFamily="18" charset="0"/>
                        </a:rPr>
                        <a:t>1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a:effectLst/>
                          <a:latin typeface="Arial" panose="020B0604020202020204" pitchFamily="34" charset="0"/>
                          <a:ea typeface="Times New Roman" panose="02020603050405020304" pitchFamily="18" charset="0"/>
                        </a:rPr>
                        <a:t>1</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24820922"/>
                  </a:ext>
                </a:extLst>
              </a:tr>
              <a:tr h="315029">
                <a:tc>
                  <a:txBody>
                    <a:bodyPr/>
                    <a:lstStyle/>
                    <a:p>
                      <a:pPr>
                        <a:buNone/>
                      </a:pPr>
                      <a:r>
                        <a:rPr lang="pt-PT" sz="1200">
                          <a:effectLst/>
                          <a:latin typeface="Calibri" panose="020F0502020204030204" pitchFamily="34" charset="0"/>
                          <a:ea typeface="Times New Roman" panose="02020603050405020304" pitchFamily="18" charset="0"/>
                        </a:rPr>
                        <a:t>Sónia Ávila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4</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19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a:effectLst/>
                          <a:latin typeface="Arial" panose="020B0604020202020204" pitchFamily="34" charset="0"/>
                          <a:ea typeface="Times New Roman" panose="02020603050405020304" pitchFamily="18" charset="0"/>
                        </a:rPr>
                        <a:t>19</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67915285"/>
                  </a:ext>
                </a:extLst>
              </a:tr>
              <a:tr h="315029">
                <a:tc>
                  <a:txBody>
                    <a:bodyPr/>
                    <a:lstStyle/>
                    <a:p>
                      <a:pPr>
                        <a:buNone/>
                      </a:pPr>
                      <a:r>
                        <a:rPr lang="pt-PT" sz="1200">
                          <a:effectLst/>
                          <a:latin typeface="Calibri" panose="020F0502020204030204" pitchFamily="34" charset="0"/>
                          <a:ea typeface="Times New Roman" panose="02020603050405020304" pitchFamily="18" charset="0"/>
                        </a:rPr>
                        <a:t>Irene Sequeira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19</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100">
                          <a:effectLst/>
                          <a:latin typeface="Arial" panose="020B060402020202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27369303"/>
                  </a:ext>
                </a:extLst>
              </a:tr>
              <a:tr h="315029">
                <a:tc>
                  <a:txBody>
                    <a:bodyPr/>
                    <a:lstStyle/>
                    <a:p>
                      <a:pPr>
                        <a:buNone/>
                      </a:pPr>
                      <a:r>
                        <a:rPr lang="pt-PT" sz="1200">
                          <a:effectLst/>
                          <a:latin typeface="Calibri" panose="020F0502020204030204" pitchFamily="34" charset="0"/>
                          <a:ea typeface="Times New Roman" panose="02020603050405020304" pitchFamily="18" charset="0"/>
                        </a:rPr>
                        <a:t>Lisa Borges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182880" algn="l"/>
                          <a:tab pos="275590" algn="ctr"/>
                        </a:tabLst>
                      </a:pPr>
                      <a:r>
                        <a:rPr lang="pt-PT" sz="1200">
                          <a:effectLst/>
                          <a:latin typeface="Calibri" panose="020F0502020204030204" pitchFamily="34" charset="0"/>
                          <a:ea typeface="Times New Roman" panose="02020603050405020304" pitchFamily="18" charset="0"/>
                        </a:rPr>
                        <a:t>20</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3</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dirty="0">
                          <a:effectLst/>
                          <a:latin typeface="Arial" panose="020B0604020202020204" pitchFamily="34" charset="0"/>
                          <a:ea typeface="Times New Roman" panose="02020603050405020304" pitchFamily="18" charset="0"/>
                        </a:rPr>
                        <a:t>3</a:t>
                      </a:r>
                      <a:endParaRPr lang="pt-PT"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5218001"/>
                  </a:ext>
                </a:extLst>
              </a:tr>
            </a:tbl>
          </a:graphicData>
        </a:graphic>
      </p:graphicFrame>
    </p:spTree>
    <p:extLst>
      <p:ext uri="{BB962C8B-B14F-4D97-AF65-F5344CB8AC3E}">
        <p14:creationId xmlns:p14="http://schemas.microsoft.com/office/powerpoint/2010/main" val="26609376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437C1-37BF-1CAC-1A8A-BAD0AE244FC8}"/>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8A1C2FA2-62F6-691D-95EA-9D8F1581CFF0}"/>
              </a:ext>
            </a:extLst>
          </p:cNvPr>
          <p:cNvSpPr txBox="1"/>
          <p:nvPr/>
        </p:nvSpPr>
        <p:spPr>
          <a:xfrm>
            <a:off x="715424"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3.7	Centro de Acompanhamento ao Estudo - 1º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a:extLst>
              <a:ext uri="{FF2B5EF4-FFF2-40B4-BE49-F238E27FC236}">
                <a16:creationId xmlns:a16="http://schemas.microsoft.com/office/drawing/2014/main" id="{6AB7E31A-D9A3-2ECC-56AD-63BCFD26F708}"/>
              </a:ext>
            </a:extLst>
          </p:cNvPr>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1914D34-C0A1-C09F-9188-DB5C2B248F1C}"/>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5CE4CA91-C240-77F4-8C7E-1089231F19D5}"/>
              </a:ext>
            </a:extLst>
          </p:cNvPr>
          <p:cNvGraphicFramePr>
            <a:graphicFrameLocks noGrp="1"/>
          </p:cNvGraphicFramePr>
          <p:nvPr>
            <p:extLst>
              <p:ext uri="{D42A27DB-BD31-4B8C-83A1-F6EECF244321}">
                <p14:modId xmlns:p14="http://schemas.microsoft.com/office/powerpoint/2010/main" val="489152167"/>
              </p:ext>
            </p:extLst>
          </p:nvPr>
        </p:nvGraphicFramePr>
        <p:xfrm>
          <a:off x="490121" y="952359"/>
          <a:ext cx="8743527" cy="3911876"/>
        </p:xfrm>
        <a:graphic>
          <a:graphicData uri="http://schemas.openxmlformats.org/drawingml/2006/table">
            <a:tbl>
              <a:tblPr firstRow="1" firstCol="1" bandRow="1">
                <a:tableStyleId>{5C22544A-7EE6-4342-B048-85BDC9FD1C3A}</a:tableStyleId>
              </a:tblPr>
              <a:tblGrid>
                <a:gridCol w="1041501">
                  <a:extLst>
                    <a:ext uri="{9D8B030D-6E8A-4147-A177-3AD203B41FA5}">
                      <a16:colId xmlns:a16="http://schemas.microsoft.com/office/drawing/2014/main" val="53011320"/>
                    </a:ext>
                  </a:extLst>
                </a:gridCol>
                <a:gridCol w="945268">
                  <a:extLst>
                    <a:ext uri="{9D8B030D-6E8A-4147-A177-3AD203B41FA5}">
                      <a16:colId xmlns:a16="http://schemas.microsoft.com/office/drawing/2014/main" val="4237521977"/>
                    </a:ext>
                  </a:extLst>
                </a:gridCol>
                <a:gridCol w="725884">
                  <a:extLst>
                    <a:ext uri="{9D8B030D-6E8A-4147-A177-3AD203B41FA5}">
                      <a16:colId xmlns:a16="http://schemas.microsoft.com/office/drawing/2014/main" val="2280331889"/>
                    </a:ext>
                  </a:extLst>
                </a:gridCol>
                <a:gridCol w="725884">
                  <a:extLst>
                    <a:ext uri="{9D8B030D-6E8A-4147-A177-3AD203B41FA5}">
                      <a16:colId xmlns:a16="http://schemas.microsoft.com/office/drawing/2014/main" val="2678147925"/>
                    </a:ext>
                  </a:extLst>
                </a:gridCol>
                <a:gridCol w="725884">
                  <a:extLst>
                    <a:ext uri="{9D8B030D-6E8A-4147-A177-3AD203B41FA5}">
                      <a16:colId xmlns:a16="http://schemas.microsoft.com/office/drawing/2014/main" val="1574808784"/>
                    </a:ext>
                  </a:extLst>
                </a:gridCol>
                <a:gridCol w="764166">
                  <a:extLst>
                    <a:ext uri="{9D8B030D-6E8A-4147-A177-3AD203B41FA5}">
                      <a16:colId xmlns:a16="http://schemas.microsoft.com/office/drawing/2014/main" val="1827285990"/>
                    </a:ext>
                  </a:extLst>
                </a:gridCol>
                <a:gridCol w="764166">
                  <a:extLst>
                    <a:ext uri="{9D8B030D-6E8A-4147-A177-3AD203B41FA5}">
                      <a16:colId xmlns:a16="http://schemas.microsoft.com/office/drawing/2014/main" val="3528713201"/>
                    </a:ext>
                  </a:extLst>
                </a:gridCol>
                <a:gridCol w="764166">
                  <a:extLst>
                    <a:ext uri="{9D8B030D-6E8A-4147-A177-3AD203B41FA5}">
                      <a16:colId xmlns:a16="http://schemas.microsoft.com/office/drawing/2014/main" val="3185463195"/>
                    </a:ext>
                  </a:extLst>
                </a:gridCol>
                <a:gridCol w="764166">
                  <a:extLst>
                    <a:ext uri="{9D8B030D-6E8A-4147-A177-3AD203B41FA5}">
                      <a16:colId xmlns:a16="http://schemas.microsoft.com/office/drawing/2014/main" val="1309282392"/>
                    </a:ext>
                  </a:extLst>
                </a:gridCol>
                <a:gridCol w="761221">
                  <a:extLst>
                    <a:ext uri="{9D8B030D-6E8A-4147-A177-3AD203B41FA5}">
                      <a16:colId xmlns:a16="http://schemas.microsoft.com/office/drawing/2014/main" val="2484316389"/>
                    </a:ext>
                  </a:extLst>
                </a:gridCol>
                <a:gridCol w="761221">
                  <a:extLst>
                    <a:ext uri="{9D8B030D-6E8A-4147-A177-3AD203B41FA5}">
                      <a16:colId xmlns:a16="http://schemas.microsoft.com/office/drawing/2014/main" val="1524880456"/>
                    </a:ext>
                  </a:extLst>
                </a:gridCol>
              </a:tblGrid>
              <a:tr h="387685">
                <a:tc gridSpan="2">
                  <a:txBody>
                    <a:bodyPr/>
                    <a:lstStyle/>
                    <a:p>
                      <a:pPr algn="ctr">
                        <a:spcAft>
                          <a:spcPts val="0"/>
                        </a:spcAft>
                      </a:pPr>
                      <a:r>
                        <a:rPr lang="pt-PT" sz="1100">
                          <a:effectLst/>
                        </a:rPr>
                        <a:t> </a:t>
                      </a:r>
                      <a:endParaRPr lang="pt-PT" sz="1200">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tc hMerge="1">
                  <a:txBody>
                    <a:bodyPr/>
                    <a:lstStyle/>
                    <a:p>
                      <a:endParaRPr lang="pt-PT"/>
                    </a:p>
                  </a:txBody>
                  <a:tcPr/>
                </a:tc>
                <a:tc>
                  <a:txBody>
                    <a:bodyPr/>
                    <a:lstStyle/>
                    <a:p>
                      <a:pPr algn="ctr">
                        <a:spcAft>
                          <a:spcPts val="0"/>
                        </a:spcAft>
                      </a:pPr>
                      <a:endParaRPr lang="pt-PT"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endParaRPr lang="pt-PT" sz="1600" dirty="0">
                        <a:effectLst/>
                        <a:latin typeface="Times New Roman" panose="02020603050405020304" pitchFamily="18" charset="0"/>
                        <a:ea typeface="Times New Roman" panose="02020603050405020304" pitchFamily="18" charset="0"/>
                      </a:endParaRPr>
                    </a:p>
                  </a:txBody>
                  <a:tcPr marL="68580" marR="68580" marT="0" marB="0"/>
                </a:tc>
                <a:tc gridSpan="7">
                  <a:txBody>
                    <a:bodyPr/>
                    <a:lstStyle/>
                    <a:p>
                      <a:pPr algn="ctr">
                        <a:spcAft>
                          <a:spcPts val="0"/>
                        </a:spcAft>
                      </a:pPr>
                      <a:r>
                        <a:rPr lang="pt-PT" sz="1600" dirty="0">
                          <a:effectLst/>
                        </a:rPr>
                        <a:t>Número de alunos apoiados</a:t>
                      </a:r>
                      <a:endParaRPr lang="pt-PT" sz="1800" dirty="0">
                        <a:effectLst/>
                      </a:endParaRPr>
                    </a:p>
                    <a:p>
                      <a:pPr algn="ctr">
                        <a:spcAft>
                          <a:spcPts val="0"/>
                        </a:spcAft>
                      </a:pPr>
                      <a:r>
                        <a:rPr lang="pt-PT" sz="1400" dirty="0">
                          <a:effectLst/>
                        </a:rPr>
                        <a:t> </a:t>
                      </a:r>
                      <a:endParaRPr lang="pt-PT" sz="16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15429740"/>
                  </a:ext>
                </a:extLst>
              </a:tr>
              <a:tr h="630058">
                <a:tc>
                  <a:txBody>
                    <a:bodyPr/>
                    <a:lstStyle/>
                    <a:p>
                      <a:pPr>
                        <a:spcAft>
                          <a:spcPts val="0"/>
                        </a:spcAft>
                      </a:pPr>
                      <a:r>
                        <a:rPr lang="pt-PT" sz="1100">
                          <a:effectLst/>
                        </a:rPr>
                        <a:t>Docente</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pt-PT" sz="1200" b="1" dirty="0">
                          <a:effectLst/>
                        </a:rPr>
                        <a:t>Nº sessões</a:t>
                      </a:r>
                    </a:p>
                    <a:p>
                      <a:pPr>
                        <a:spcAft>
                          <a:spcPts val="0"/>
                        </a:spcAft>
                      </a:pPr>
                      <a:r>
                        <a:rPr lang="pt-PT" sz="1200" b="1" dirty="0">
                          <a:effectLst/>
                          <a:latin typeface="Times New Roman" panose="02020603050405020304" pitchFamily="18" charset="0"/>
                          <a:ea typeface="Times New Roman" panose="02020603050405020304" pitchFamily="18" charset="0"/>
                        </a:rPr>
                        <a:t>(45 minutos)</a:t>
                      </a:r>
                    </a:p>
                  </a:txBody>
                  <a:tcPr marL="68580" marR="68580" marT="0" marB="0"/>
                </a:tc>
                <a:tc>
                  <a:txBody>
                    <a:bodyPr/>
                    <a:lstStyle/>
                    <a:p>
                      <a:pPr algn="ctr">
                        <a:buNone/>
                      </a:pPr>
                      <a:r>
                        <a:rPr lang="pt-PT" sz="1200" b="1">
                          <a:solidFill>
                            <a:srgbClr val="000000"/>
                          </a:solidFill>
                          <a:effectLst/>
                          <a:latin typeface="Calibri" panose="020F0502020204030204" pitchFamily="34" charset="0"/>
                          <a:ea typeface="Times New Roman" panose="02020603050405020304" pitchFamily="18" charset="0"/>
                        </a:rPr>
                        <a:t>Pré 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dirty="0">
                          <a:solidFill>
                            <a:srgbClr val="000000"/>
                          </a:solidFill>
                          <a:effectLst/>
                          <a:latin typeface="Calibri" panose="020F0502020204030204" pitchFamily="34" charset="0"/>
                          <a:ea typeface="Times New Roman" panose="02020603050405020304" pitchFamily="18" charset="0"/>
                        </a:rPr>
                        <a:t>Pré</a:t>
                      </a:r>
                      <a:endParaRPr lang="pt-PT" sz="1200" dirty="0">
                        <a:effectLst/>
                        <a:latin typeface="Times New Roman" panose="02020603050405020304" pitchFamily="18" charset="0"/>
                        <a:ea typeface="Times New Roman" panose="02020603050405020304" pitchFamily="18" charset="0"/>
                      </a:endParaRPr>
                    </a:p>
                    <a:p>
                      <a:pPr algn="ctr">
                        <a:buNone/>
                      </a:pPr>
                      <a:r>
                        <a:rPr lang="pt-PT" sz="1200" b="1" dirty="0">
                          <a:solidFill>
                            <a:srgbClr val="000000"/>
                          </a:solidFill>
                          <a:effectLst/>
                          <a:latin typeface="Calibri" panose="020F0502020204030204" pitchFamily="34" charset="0"/>
                          <a:ea typeface="Times New Roman" panose="02020603050405020304" pitchFamily="18" charset="0"/>
                        </a:rPr>
                        <a:t>B</a:t>
                      </a: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dirty="0">
                          <a:effectLst/>
                        </a:rPr>
                        <a:t>1ºA</a:t>
                      </a:r>
                      <a:endParaRPr lang="pt-PT" sz="1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1ºB</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2ºA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dirty="0">
                          <a:effectLst/>
                          <a:latin typeface="Times New Roman" panose="02020603050405020304" pitchFamily="18" charset="0"/>
                          <a:ea typeface="Times New Roman" panose="02020603050405020304" pitchFamily="18" charset="0"/>
                        </a:rPr>
                        <a:t>2ºB</a:t>
                      </a:r>
                    </a:p>
                  </a:txBody>
                  <a:tcPr marL="68580" marR="68580" marT="0" marB="0"/>
                </a:tc>
                <a:tc>
                  <a:txBody>
                    <a:bodyPr/>
                    <a:lstStyle/>
                    <a:p>
                      <a:pPr algn="ctr">
                        <a:spcAft>
                          <a:spcPts val="0"/>
                        </a:spcAft>
                      </a:pPr>
                      <a:r>
                        <a:rPr lang="pt-PT" sz="1200" b="1" dirty="0">
                          <a:effectLst/>
                        </a:rPr>
                        <a:t>3ºA</a:t>
                      </a:r>
                      <a:endParaRPr lang="pt-PT" sz="1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4ºA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Total</a:t>
                      </a:r>
                    </a:p>
                    <a:p>
                      <a:pPr algn="ctr">
                        <a:spcAft>
                          <a:spcPts val="0"/>
                        </a:spcAft>
                      </a:pPr>
                      <a:r>
                        <a:rPr lang="pt-PT" sz="1200" b="1">
                          <a:effectLst/>
                        </a:rPr>
                        <a:t>de alunos</a:t>
                      </a:r>
                      <a:endParaRPr lang="pt-PT" sz="12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18388221"/>
                  </a:ext>
                </a:extLst>
              </a:tr>
              <a:tr h="315029">
                <a:tc>
                  <a:txBody>
                    <a:bodyPr/>
                    <a:lstStyle/>
                    <a:p>
                      <a:pPr>
                        <a:buNone/>
                      </a:pPr>
                      <a:r>
                        <a:rPr lang="pt-PT" sz="1200">
                          <a:effectLst/>
                          <a:latin typeface="Calibri" panose="020F0502020204030204" pitchFamily="34" charset="0"/>
                          <a:ea typeface="Times New Roman" panose="02020603050405020304" pitchFamily="18" charset="0"/>
                        </a:rPr>
                        <a:t>Madalena Alves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10</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3</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100" dirty="0">
                          <a:effectLst/>
                          <a:latin typeface="Arial" panose="020B0604020202020204" pitchFamily="34" charset="0"/>
                          <a:ea typeface="Times New Roman" panose="02020603050405020304" pitchFamily="18" charset="0"/>
                        </a:rPr>
                        <a:t>3</a:t>
                      </a:r>
                      <a:endParaRPr lang="pt-PT"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76441833"/>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Patrícia Lemos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20</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100">
                          <a:effectLst/>
                          <a:latin typeface="Arial" panose="020B060402020202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1134842"/>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Ana Bettencourt</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100">
                          <a:effectLst/>
                          <a:latin typeface="Arial" panose="020B0604020202020204" pitchFamily="34" charset="0"/>
                          <a:ea typeface="Times New Roman" panose="02020603050405020304" pitchFamily="18" charset="0"/>
                        </a:rPr>
                        <a:t>0</a:t>
                      </a:r>
                      <a:endParaRPr lang="pt-PT"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39452420"/>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Manuela Azevedo</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dirty="0">
                          <a:effectLst/>
                          <a:latin typeface="Calibri" panose="020F0502020204030204" pitchFamily="34" charset="0"/>
                          <a:ea typeface="Times New Roman" panose="02020603050405020304" pitchFamily="18" charset="0"/>
                        </a:rPr>
                        <a:t>2</a:t>
                      </a:r>
                      <a:endParaRPr lang="pt-PT" sz="1200" dirty="0">
                        <a:effectLst/>
                        <a:latin typeface="Times New Roman" panose="02020603050405020304" pitchFamily="18" charset="0"/>
                        <a:ea typeface="Times New Roman" panose="02020603050405020304" pitchFamily="18" charset="0"/>
                      </a:endParaRPr>
                    </a:p>
                    <a:p>
                      <a:pPr algn="ctr">
                        <a:buNone/>
                      </a:pPr>
                      <a:r>
                        <a:rPr lang="pt-PT" sz="1200" dirty="0">
                          <a:effectLst/>
                          <a:latin typeface="Calibri" panose="020F0502020204030204" pitchFamily="34" charset="0"/>
                          <a:ea typeface="Times New Roman" panose="02020603050405020304" pitchFamily="18" charset="0"/>
                        </a:rPr>
                        <a:t>14</a:t>
                      </a: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100">
                          <a:effectLst/>
                          <a:latin typeface="Arial" panose="020B0604020202020204" pitchFamily="34" charset="0"/>
                          <a:ea typeface="Times New Roman" panose="02020603050405020304" pitchFamily="18" charset="0"/>
                        </a:rPr>
                        <a:t>4</a:t>
                      </a:r>
                      <a:endParaRPr lang="pt-PT"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11335184"/>
                  </a:ext>
                </a:extLst>
              </a:tr>
              <a:tr h="315029">
                <a:tc>
                  <a:txBody>
                    <a:bodyPr/>
                    <a:lstStyle/>
                    <a:p>
                      <a:pPr>
                        <a:spcAft>
                          <a:spcPts val="0"/>
                        </a:spcAft>
                      </a:pPr>
                      <a:r>
                        <a:rPr lang="pt-PT" sz="1200" dirty="0">
                          <a:effectLst/>
                          <a:latin typeface="Times New Roman" panose="02020603050405020304" pitchFamily="18" charset="0"/>
                          <a:ea typeface="Times New Roman" panose="02020603050405020304" pitchFamily="18" charset="0"/>
                        </a:rPr>
                        <a:t>Francisca Viegas</a:t>
                      </a:r>
                    </a:p>
                  </a:txBody>
                  <a:tcPr marL="68580" marR="68580" marT="0" marB="0"/>
                </a:tc>
                <a:tc>
                  <a:txBody>
                    <a:bodyPr/>
                    <a:lstStyle/>
                    <a:p>
                      <a:pPr algn="ctr">
                        <a:buNone/>
                      </a:pPr>
                      <a:r>
                        <a:rPr lang="pt-PT" sz="1200" dirty="0">
                          <a:effectLst/>
                          <a:latin typeface="Times New Roman" panose="02020603050405020304" pitchFamily="18" charset="0"/>
                          <a:ea typeface="Times New Roman" panose="02020603050405020304" pitchFamily="18" charset="0"/>
                        </a:rPr>
                        <a:t>40</a:t>
                      </a: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2</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b="1">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a:effectLst/>
                          <a:latin typeface="Calibri" panose="020F050202020403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100" dirty="0">
                          <a:effectLst/>
                          <a:latin typeface="Arial" panose="020B0604020202020204" pitchFamily="34" charset="0"/>
                          <a:ea typeface="Times New Roman" panose="02020603050405020304" pitchFamily="18" charset="0"/>
                        </a:rPr>
                        <a:t>2</a:t>
                      </a:r>
                      <a:endParaRPr lang="pt-PT"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30953318"/>
                  </a:ext>
                </a:extLst>
              </a:tr>
              <a:tr h="315029">
                <a:tc>
                  <a:txBody>
                    <a:bodyPr/>
                    <a:lstStyle/>
                    <a:p>
                      <a:pPr>
                        <a:buNone/>
                      </a:pPr>
                      <a:r>
                        <a:rPr lang="pt-PT" sz="1200">
                          <a:effectLst/>
                          <a:latin typeface="Calibri" panose="020F0502020204030204" pitchFamily="34" charset="0"/>
                          <a:ea typeface="Times New Roman" panose="02020603050405020304" pitchFamily="18" charset="0"/>
                        </a:rPr>
                        <a:t>Olga Afonso</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dirty="0">
                          <a:effectLst/>
                          <a:latin typeface="Times New Roman" panose="02020603050405020304" pitchFamily="18" charset="0"/>
                          <a:ea typeface="Times New Roman" panose="02020603050405020304" pitchFamily="18" charset="0"/>
                        </a:rPr>
                        <a:t>11</a:t>
                      </a:r>
                    </a:p>
                  </a:txBody>
                  <a:tcPr marL="68580" marR="68580" marT="0" marB="0"/>
                </a:tc>
                <a:tc>
                  <a:txBody>
                    <a:bodyPr/>
                    <a:lstStyle/>
                    <a:p>
                      <a:pPr algn="ctr">
                        <a:buNone/>
                      </a:pPr>
                      <a:r>
                        <a:rPr lang="pt-PT" sz="1200" dirty="0">
                          <a:effectLst/>
                          <a:latin typeface="Times New Roman" panose="02020603050405020304" pitchFamily="18" charset="0"/>
                          <a:ea typeface="Times New Roman" panose="02020603050405020304" pitchFamily="18" charset="0"/>
                        </a:rPr>
                        <a:t>2</a:t>
                      </a: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200" dirty="0">
                          <a:effectLst/>
                          <a:latin typeface="Times New Roman" panose="02020603050405020304" pitchFamily="18" charset="0"/>
                          <a:ea typeface="Times New Roman" panose="02020603050405020304" pitchFamily="18" charset="0"/>
                        </a:rPr>
                        <a:t>2</a:t>
                      </a:r>
                    </a:p>
                  </a:txBody>
                  <a:tcPr marL="68580" marR="68580" marT="0" marB="0" anchor="ctr"/>
                </a:tc>
                <a:extLst>
                  <a:ext uri="{0D108BD9-81ED-4DB2-BD59-A6C34878D82A}">
                    <a16:rowId xmlns:a16="http://schemas.microsoft.com/office/drawing/2014/main" val="876990227"/>
                  </a:ext>
                </a:extLst>
              </a:tr>
              <a:tr h="315029">
                <a:tc>
                  <a:txBody>
                    <a:bodyPr/>
                    <a:lstStyle/>
                    <a:p>
                      <a:pPr>
                        <a:buNone/>
                      </a:pPr>
                      <a:r>
                        <a:rPr lang="pt-PT" sz="1200" dirty="0">
                          <a:effectLst/>
                          <a:latin typeface="Calibri" panose="020F0502020204030204" pitchFamily="34" charset="0"/>
                          <a:ea typeface="Times New Roman" panose="02020603050405020304" pitchFamily="18" charset="0"/>
                        </a:rPr>
                        <a:t>Graça Pereira</a:t>
                      </a: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r>
                        <a:rPr lang="pt-PT" sz="1200" dirty="0">
                          <a:effectLst/>
                          <a:latin typeface="Times New Roman" panose="02020603050405020304" pitchFamily="18" charset="0"/>
                          <a:ea typeface="Times New Roman" panose="02020603050405020304" pitchFamily="18" charset="0"/>
                        </a:rPr>
                        <a:t>33</a:t>
                      </a:r>
                    </a:p>
                  </a:txBody>
                  <a:tcPr marL="68580" marR="68580" marT="0" marB="0"/>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r>
                        <a:rPr lang="pt-PT" sz="1200" dirty="0">
                          <a:effectLst/>
                          <a:latin typeface="Times New Roman" panose="02020603050405020304" pitchFamily="18" charset="0"/>
                          <a:ea typeface="Times New Roman" panose="02020603050405020304" pitchFamily="18" charset="0"/>
                        </a:rPr>
                        <a:t>3</a:t>
                      </a: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pP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buNone/>
                        <a:tabLst>
                          <a:tab pos="381635" algn="l"/>
                        </a:tabLst>
                      </a:pPr>
                      <a:r>
                        <a:rPr lang="pt-PT" sz="1200" dirty="0">
                          <a:effectLst/>
                          <a:latin typeface="Times New Roman" panose="02020603050405020304" pitchFamily="18" charset="0"/>
                          <a:ea typeface="Times New Roman" panose="02020603050405020304" pitchFamily="18" charset="0"/>
                        </a:rPr>
                        <a:t>3</a:t>
                      </a:r>
                    </a:p>
                  </a:txBody>
                  <a:tcPr marL="68580" marR="68580" marT="0" marB="0" anchor="ctr"/>
                </a:tc>
                <a:extLst>
                  <a:ext uri="{0D108BD9-81ED-4DB2-BD59-A6C34878D82A}">
                    <a16:rowId xmlns:a16="http://schemas.microsoft.com/office/drawing/2014/main" val="1352935107"/>
                  </a:ext>
                </a:extLst>
              </a:tr>
              <a:tr h="315029">
                <a:tc gridSpan="11">
                  <a:txBody>
                    <a:bodyPr/>
                    <a:lstStyle/>
                    <a:p>
                      <a:pPr>
                        <a:buNone/>
                      </a:pPr>
                      <a:r>
                        <a:rPr lang="pt-PT" sz="1200" dirty="0">
                          <a:effectLst/>
                          <a:latin typeface="Times New Roman" panose="02020603050405020304" pitchFamily="18" charset="0"/>
                          <a:ea typeface="Times New Roman" panose="02020603050405020304" pitchFamily="18" charset="0"/>
                        </a:rPr>
                        <a:t>Nota: salienta-se que vários elementos deste Departamento não prestaram apoio no CAE por estarem a desempenhar outros serviços designados pelo conselho executivo.</a:t>
                      </a:r>
                    </a:p>
                  </a:txBody>
                  <a:tcPr marL="68580" marR="68580" marT="0" marB="0"/>
                </a:tc>
                <a:tc hMerge="1">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algn="ctr">
                        <a:buNone/>
                        <a:tabLst>
                          <a:tab pos="381635" algn="l"/>
                        </a:tabLst>
                      </a:pPr>
                      <a:endParaRPr lang="pt-PT"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3545859"/>
                  </a:ext>
                </a:extLst>
              </a:tr>
            </a:tbl>
          </a:graphicData>
        </a:graphic>
      </p:graphicFrame>
    </p:spTree>
    <p:extLst>
      <p:ext uri="{BB962C8B-B14F-4D97-AF65-F5344CB8AC3E}">
        <p14:creationId xmlns:p14="http://schemas.microsoft.com/office/powerpoint/2010/main" val="16477655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B0E6CD-CC84-32F6-EF9E-41D30D434AD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11807B45-01E7-6C01-A3E1-D7BE00D7814B}"/>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3.8	Análise de outras atividades/oficinas- 1º ciclo</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sp>
        <p:nvSpPr>
          <p:cNvPr id="3" name="Retângulo 2">
            <a:extLst>
              <a:ext uri="{FF2B5EF4-FFF2-40B4-BE49-F238E27FC236}">
                <a16:creationId xmlns:a16="http://schemas.microsoft.com/office/drawing/2014/main" id="{15101356-648B-C452-6B05-B8FD1E56EDAF}"/>
              </a:ext>
            </a:extLst>
          </p:cNvPr>
          <p:cNvSpPr/>
          <p:nvPr/>
        </p:nvSpPr>
        <p:spPr>
          <a:xfrm>
            <a:off x="400726" y="1786539"/>
            <a:ext cx="9155723" cy="291298"/>
          </a:xfrm>
          <a:prstGeom prst="rect">
            <a:avLst/>
          </a:prstGeom>
        </p:spPr>
        <p:txBody>
          <a:bodyPr wrap="square">
            <a:spAutoFit/>
          </a:bodyPr>
          <a:lstStyle/>
          <a:p>
            <a:pPr marL="0" marR="0" lvl="0" indent="0" algn="just" defTabSz="457200" rtl="0" eaLnBrk="1" fontAlgn="auto" latinLnBrk="0" hangingPunct="1">
              <a:lnSpc>
                <a:spcPct val="115000"/>
              </a:lnSpc>
              <a:spcBef>
                <a:spcPts val="0"/>
              </a:spcBef>
              <a:spcAft>
                <a:spcPts val="0"/>
              </a:spcAft>
              <a:buClrTx/>
              <a:buSzTx/>
              <a:buFontTx/>
              <a:buNone/>
              <a:tabLst/>
              <a:defRPr/>
            </a:pPr>
            <a:r>
              <a:rPr kumimoji="0" lang="pt-PT" sz="1200" b="0" i="0" u="none" strike="noStrike" kern="1200" cap="none" spc="0" normalizeH="0" baseline="0" noProof="0">
                <a:ln>
                  <a:noFill/>
                </a:ln>
                <a:solidFill>
                  <a:prstClr val="black"/>
                </a:solidFill>
                <a:effectLst/>
                <a:uLnTx/>
                <a:uFillTx/>
                <a:latin typeface="Calibri Light" panose="020F0302020204030204"/>
                <a:ea typeface="Times New Roman" panose="02020603050405020304" pitchFamily="18" charset="0"/>
                <a:cs typeface="+mn-cs"/>
              </a:rPr>
              <a:t> 	</a:t>
            </a:r>
            <a:endParaRPr kumimoji="0" lang="pt-PT" sz="1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9" name="Imagem 8">
            <a:extLst>
              <a:ext uri="{FF2B5EF4-FFF2-40B4-BE49-F238E27FC236}">
                <a16:creationId xmlns:a16="http://schemas.microsoft.com/office/drawing/2014/main" id="{12FBE070-DC19-DFDB-77CB-463C22C59568}"/>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13BD59A7-DB04-2BC1-FFD3-17B337E7CAEB}"/>
              </a:ext>
            </a:extLst>
          </p:cNvPr>
          <p:cNvGraphicFramePr>
            <a:graphicFrameLocks noGrp="1"/>
          </p:cNvGraphicFramePr>
          <p:nvPr>
            <p:extLst>
              <p:ext uri="{D42A27DB-BD31-4B8C-83A1-F6EECF244321}">
                <p14:modId xmlns:p14="http://schemas.microsoft.com/office/powerpoint/2010/main" val="3769230433"/>
              </p:ext>
            </p:extLst>
          </p:nvPr>
        </p:nvGraphicFramePr>
        <p:xfrm>
          <a:off x="975360" y="1158240"/>
          <a:ext cx="8266177" cy="5314494"/>
        </p:xfrm>
        <a:graphic>
          <a:graphicData uri="http://schemas.openxmlformats.org/drawingml/2006/table">
            <a:tbl>
              <a:tblPr firstRow="1" firstCol="1" bandRow="1"/>
              <a:tblGrid>
                <a:gridCol w="1458153">
                  <a:extLst>
                    <a:ext uri="{9D8B030D-6E8A-4147-A177-3AD203B41FA5}">
                      <a16:colId xmlns:a16="http://schemas.microsoft.com/office/drawing/2014/main" val="987734869"/>
                    </a:ext>
                  </a:extLst>
                </a:gridCol>
                <a:gridCol w="930771">
                  <a:extLst>
                    <a:ext uri="{9D8B030D-6E8A-4147-A177-3AD203B41FA5}">
                      <a16:colId xmlns:a16="http://schemas.microsoft.com/office/drawing/2014/main" val="824156043"/>
                    </a:ext>
                  </a:extLst>
                </a:gridCol>
                <a:gridCol w="864644">
                  <a:extLst>
                    <a:ext uri="{9D8B030D-6E8A-4147-A177-3AD203B41FA5}">
                      <a16:colId xmlns:a16="http://schemas.microsoft.com/office/drawing/2014/main" val="2088583876"/>
                    </a:ext>
                  </a:extLst>
                </a:gridCol>
                <a:gridCol w="864644">
                  <a:extLst>
                    <a:ext uri="{9D8B030D-6E8A-4147-A177-3AD203B41FA5}">
                      <a16:colId xmlns:a16="http://schemas.microsoft.com/office/drawing/2014/main" val="958465310"/>
                    </a:ext>
                  </a:extLst>
                </a:gridCol>
                <a:gridCol w="867948">
                  <a:extLst>
                    <a:ext uri="{9D8B030D-6E8A-4147-A177-3AD203B41FA5}">
                      <a16:colId xmlns:a16="http://schemas.microsoft.com/office/drawing/2014/main" val="1325601116"/>
                    </a:ext>
                  </a:extLst>
                </a:gridCol>
                <a:gridCol w="867948">
                  <a:extLst>
                    <a:ext uri="{9D8B030D-6E8A-4147-A177-3AD203B41FA5}">
                      <a16:colId xmlns:a16="http://schemas.microsoft.com/office/drawing/2014/main" val="3654605881"/>
                    </a:ext>
                  </a:extLst>
                </a:gridCol>
                <a:gridCol w="867948">
                  <a:extLst>
                    <a:ext uri="{9D8B030D-6E8A-4147-A177-3AD203B41FA5}">
                      <a16:colId xmlns:a16="http://schemas.microsoft.com/office/drawing/2014/main" val="3469081398"/>
                    </a:ext>
                  </a:extLst>
                </a:gridCol>
                <a:gridCol w="862988">
                  <a:extLst>
                    <a:ext uri="{9D8B030D-6E8A-4147-A177-3AD203B41FA5}">
                      <a16:colId xmlns:a16="http://schemas.microsoft.com/office/drawing/2014/main" val="1147174082"/>
                    </a:ext>
                  </a:extLst>
                </a:gridCol>
                <a:gridCol w="681133">
                  <a:extLst>
                    <a:ext uri="{9D8B030D-6E8A-4147-A177-3AD203B41FA5}">
                      <a16:colId xmlns:a16="http://schemas.microsoft.com/office/drawing/2014/main" val="4087732496"/>
                    </a:ext>
                  </a:extLst>
                </a:gridCol>
              </a:tblGrid>
              <a:tr h="370178">
                <a:tc>
                  <a:txBody>
                    <a:bodyPr/>
                    <a:lstStyle/>
                    <a:p>
                      <a:pPr>
                        <a:buNone/>
                      </a:pPr>
                      <a:r>
                        <a:rPr lang="pt-PT" sz="600" b="1" dirty="0">
                          <a:solidFill>
                            <a:schemeClr val="bg1"/>
                          </a:solidFill>
                          <a:effectLst/>
                          <a:latin typeface="Arial" panose="020B0604020202020204" pitchFamily="34" charset="0"/>
                          <a:ea typeface="Times New Roman" panose="02020603050405020304" pitchFamily="18" charset="0"/>
                        </a:rPr>
                        <a:t> </a:t>
                      </a:r>
                      <a:endParaRPr lang="pt-PT" sz="7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600" b="1" dirty="0">
                          <a:solidFill>
                            <a:schemeClr val="bg1"/>
                          </a:solidFill>
                          <a:effectLst/>
                          <a:latin typeface="Arial" panose="020B0604020202020204" pitchFamily="34" charset="0"/>
                          <a:ea typeface="Times New Roman" panose="02020603050405020304" pitchFamily="18" charset="0"/>
                        </a:rPr>
                        <a:t> </a:t>
                      </a:r>
                      <a:endParaRPr lang="pt-PT" sz="7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gridSpan="7">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Número de alunos apoiados</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861605434"/>
                  </a:ext>
                </a:extLst>
              </a:tr>
              <a:tr h="372342">
                <a:tc rowSpan="7">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Times New Roman" panose="02020603050405020304" pitchFamily="18" charset="0"/>
                        </a:rPr>
                        <a:t>A.A.A</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dirty="0">
                          <a:solidFill>
                            <a:schemeClr val="bg1"/>
                          </a:solidFill>
                          <a:effectLst/>
                          <a:latin typeface="Calibri" panose="020F0502020204030204" pitchFamily="34" charset="0"/>
                          <a:ea typeface="Times New Roman" panose="02020603050405020304" pitchFamily="18" charset="0"/>
                        </a:rPr>
                        <a:t>(Atividades de Apoio à Aprendizagem)</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just">
                        <a:buNone/>
                      </a:pPr>
                      <a:r>
                        <a:rPr lang="pt-PT" sz="1200" b="1">
                          <a:solidFill>
                            <a:schemeClr val="bg1"/>
                          </a:solidFill>
                          <a:effectLst/>
                          <a:latin typeface="Arial" panose="020B0604020202020204" pitchFamily="34" charset="0"/>
                          <a:ea typeface="Times New Roman" panose="02020603050405020304" pitchFamily="18" charset="0"/>
                        </a:rPr>
                        <a:t>Nº sessões (45 minutos)</a:t>
                      </a:r>
                      <a:endParaRPr lang="pt-PT" sz="120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a:solidFill>
                            <a:schemeClr val="bg1"/>
                          </a:solidFill>
                          <a:effectLst/>
                          <a:latin typeface="Arial" panose="020B0604020202020204" pitchFamily="34" charset="0"/>
                          <a:ea typeface="Times New Roman" panose="02020603050405020304" pitchFamily="18" charset="0"/>
                        </a:rPr>
                        <a:t>1ºA</a:t>
                      </a:r>
                      <a:endParaRPr lang="pt-PT" sz="120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a:solidFill>
                            <a:schemeClr val="bg1"/>
                          </a:solidFill>
                          <a:effectLst/>
                          <a:latin typeface="Arial" panose="020B0604020202020204" pitchFamily="34" charset="0"/>
                          <a:ea typeface="Times New Roman" panose="02020603050405020304" pitchFamily="18" charset="0"/>
                        </a:rPr>
                        <a:t>1ºB</a:t>
                      </a:r>
                      <a:endParaRPr lang="pt-PT" sz="120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2ºA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2ºB</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3ºA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4ºA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Total</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1070576661"/>
                  </a:ext>
                </a:extLst>
              </a:tr>
              <a:tr h="215569">
                <a:tc vMerge="1">
                  <a:txBody>
                    <a:bodyPr/>
                    <a:lstStyle/>
                    <a:p>
                      <a:endParaRPr lang="pt-PT"/>
                    </a:p>
                  </a:txBody>
                  <a:tcPr/>
                </a:tc>
                <a:tc>
                  <a:txBody>
                    <a:bodyPr/>
                    <a:lstStyle/>
                    <a:p>
                      <a:pPr algn="ctr">
                        <a:buNone/>
                      </a:pPr>
                      <a:r>
                        <a:rPr lang="pt-PT" sz="1200">
                          <a:effectLst/>
                          <a:latin typeface="Arial" panose="020B0604020202020204" pitchFamily="34" charset="0"/>
                          <a:ea typeface="Times New Roman" panose="02020603050405020304" pitchFamily="18" charset="0"/>
                        </a:rPr>
                        <a:t>11+12</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28</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185200"/>
                  </a:ext>
                </a:extLst>
              </a:tr>
              <a:tr h="215569">
                <a:tc vMerge="1">
                  <a:txBody>
                    <a:bodyPr/>
                    <a:lstStyle/>
                    <a:p>
                      <a:endParaRPr lang="pt-PT"/>
                    </a:p>
                  </a:txBody>
                  <a:tcPr/>
                </a:tc>
                <a:tc>
                  <a:txBody>
                    <a:bodyPr/>
                    <a:lstStyle/>
                    <a:p>
                      <a:pPr algn="ctr">
                        <a:buNone/>
                      </a:pPr>
                      <a:r>
                        <a:rPr lang="pt-PT" sz="1200">
                          <a:effectLst/>
                          <a:latin typeface="Arial" panose="020B0604020202020204" pitchFamily="34" charset="0"/>
                          <a:ea typeface="Times New Roman" panose="02020603050405020304" pitchFamily="18" charset="0"/>
                        </a:rPr>
                        <a:t>18</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3695425"/>
                  </a:ext>
                </a:extLst>
              </a:tr>
              <a:tr h="215569">
                <a:tc vMerge="1">
                  <a:txBody>
                    <a:bodyPr/>
                    <a:lstStyle/>
                    <a:p>
                      <a:endParaRPr lang="pt-PT"/>
                    </a:p>
                  </a:txBody>
                  <a:tcPr/>
                </a:tc>
                <a:tc>
                  <a:txBody>
                    <a:bodyPr/>
                    <a:lstStyle/>
                    <a:p>
                      <a:pPr algn="ctr">
                        <a:buNone/>
                      </a:pPr>
                      <a:r>
                        <a:rPr lang="pt-PT" sz="1200">
                          <a:solidFill>
                            <a:srgbClr val="000000"/>
                          </a:solidFill>
                          <a:effectLst/>
                          <a:latin typeface="Arial" panose="020B0604020202020204" pitchFamily="34" charset="0"/>
                          <a:ea typeface="Times New Roman" panose="02020603050405020304" pitchFamily="18" charset="0"/>
                        </a:rPr>
                        <a:t>45</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572379"/>
                  </a:ext>
                </a:extLst>
              </a:tr>
              <a:tr h="215569">
                <a:tc vMerge="1">
                  <a:txBody>
                    <a:bodyPr/>
                    <a:lstStyle/>
                    <a:p>
                      <a:endParaRPr lang="pt-PT"/>
                    </a:p>
                  </a:txBody>
                  <a:tcPr/>
                </a:tc>
                <a:tc>
                  <a:txBody>
                    <a:bodyPr/>
                    <a:lstStyle/>
                    <a:p>
                      <a:pPr algn="ctr">
                        <a:buNone/>
                      </a:pPr>
                      <a:r>
                        <a:rPr lang="pt-PT" sz="1200">
                          <a:effectLst/>
                          <a:latin typeface="Arial" panose="020B0604020202020204" pitchFamily="34" charset="0"/>
                          <a:ea typeface="Times New Roman" panose="02020603050405020304" pitchFamily="18" charset="0"/>
                        </a:rPr>
                        <a:t>40</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15</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6279157"/>
                  </a:ext>
                </a:extLst>
              </a:tr>
              <a:tr h="215569">
                <a:tc vMerge="1">
                  <a:txBody>
                    <a:bodyPr/>
                    <a:lstStyle/>
                    <a:p>
                      <a:endParaRPr lang="pt-PT"/>
                    </a:p>
                  </a:txBody>
                  <a:tcPr/>
                </a:tc>
                <a:tc>
                  <a:txBody>
                    <a:bodyPr/>
                    <a:lstStyle/>
                    <a:p>
                      <a:pPr algn="ctr">
                        <a:buNone/>
                      </a:pPr>
                      <a:r>
                        <a:rPr lang="pt-PT" sz="1200">
                          <a:effectLst/>
                          <a:latin typeface="Arial" panose="020B0604020202020204" pitchFamily="34" charset="0"/>
                          <a:ea typeface="Times New Roman" panose="02020603050405020304" pitchFamily="18" charset="0"/>
                        </a:rPr>
                        <a:t>47</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19</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5473043"/>
                  </a:ext>
                </a:extLst>
              </a:tr>
              <a:tr h="215569">
                <a:tc vMerge="1">
                  <a:txBody>
                    <a:bodyPr/>
                    <a:lstStyle/>
                    <a:p>
                      <a:endParaRPr lang="pt-PT"/>
                    </a:p>
                  </a:txBody>
                  <a:tcPr/>
                </a:tc>
                <a:tc>
                  <a:txBody>
                    <a:bodyPr/>
                    <a:lstStyle/>
                    <a:p>
                      <a:pPr algn="ctr">
                        <a:buNone/>
                      </a:pPr>
                      <a:r>
                        <a:rPr lang="pt-PT" sz="1200">
                          <a:effectLst/>
                          <a:latin typeface="Arial" panose="020B0604020202020204" pitchFamily="34" charset="0"/>
                          <a:ea typeface="Times New Roman" panose="02020603050405020304" pitchFamily="18" charset="0"/>
                        </a:rPr>
                        <a:t>42</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a:effectLst/>
                          <a:latin typeface="Arial" panose="020B0604020202020204" pitchFamily="34" charset="0"/>
                          <a:ea typeface="Times New Roman" panose="02020603050405020304" pitchFamily="18" charset="0"/>
                        </a:rPr>
                        <a:t>20</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1621291"/>
                  </a:ext>
                </a:extLst>
              </a:tr>
              <a:tr h="3102262">
                <a:tc>
                  <a:txBody>
                    <a:bodyPr/>
                    <a:lstStyle/>
                    <a:p>
                      <a:pPr>
                        <a:buNone/>
                      </a:pPr>
                      <a:r>
                        <a:rPr lang="pt-PT" sz="12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8">
                  <a:txBody>
                    <a:bodyPr/>
                    <a:lstStyle/>
                    <a:p>
                      <a:pP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p>
                      <a:pPr>
                        <a:lnSpc>
                          <a:spcPct val="115000"/>
                        </a:lnSpc>
                        <a:buNone/>
                      </a:pPr>
                      <a:r>
                        <a:rPr lang="pt-PT" sz="1200" b="1" dirty="0">
                          <a:effectLst/>
                          <a:latin typeface="Calibri" panose="020F0502020204030204" pitchFamily="34" charset="0"/>
                          <a:ea typeface="Times New Roman" panose="02020603050405020304" pitchFamily="18" charset="0"/>
                        </a:rPr>
                        <a:t>Apreciação Global: </a:t>
                      </a:r>
                      <a:endParaRPr lang="pt-PT" sz="1200" dirty="0">
                        <a:effectLst/>
                        <a:latin typeface="Times New Roman" panose="02020603050405020304" pitchFamily="18" charset="0"/>
                        <a:ea typeface="Times New Roman" panose="02020603050405020304" pitchFamily="18" charset="0"/>
                      </a:endParaRPr>
                    </a:p>
                    <a:p>
                      <a:pPr algn="just">
                        <a:buNone/>
                      </a:pPr>
                      <a:r>
                        <a:rPr lang="pt-PT" sz="1200" dirty="0">
                          <a:effectLst/>
                          <a:latin typeface="Calibri" panose="020F0502020204030204" pitchFamily="34" charset="0"/>
                          <a:ea typeface="Times New Roman" panose="02020603050405020304" pitchFamily="18" charset="0"/>
                        </a:rPr>
                        <a:t>Em dois dos quatro tempos semanais a turma do 1ºA é subdividida em dois grupos rotativos, em que um dos grupos frequenta o Atelier do Código e o outro grupo permanece na sala de aula consoante as suas dificuldades e onde são esclarecidas dúvidas, realizando-se exercícios práticos e/ou escritos. O mesmo acontece nos restantes tempos semanais com a turma.</a:t>
                      </a:r>
                      <a:endParaRPr lang="pt-PT" sz="1200" dirty="0">
                        <a:effectLst/>
                        <a:latin typeface="Times New Roman" panose="02020603050405020304" pitchFamily="18" charset="0"/>
                        <a:ea typeface="Times New Roman" panose="02020603050405020304" pitchFamily="18" charset="0"/>
                      </a:endParaRPr>
                    </a:p>
                    <a:p>
                      <a:pPr algn="just">
                        <a:buNone/>
                      </a:pPr>
                      <a:r>
                        <a:rPr lang="pt-PT" sz="1200" dirty="0">
                          <a:effectLst/>
                          <a:latin typeface="Calibri" panose="020F050202020403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p>
                      <a:pPr algn="just">
                        <a:buNone/>
                      </a:pPr>
                      <a:r>
                        <a:rPr lang="pt-PT" sz="1200" dirty="0">
                          <a:effectLst/>
                          <a:latin typeface="Calibri" panose="020F0502020204030204" pitchFamily="34" charset="0"/>
                          <a:ea typeface="Times New Roman" panose="02020603050405020304" pitchFamily="18" charset="0"/>
                        </a:rPr>
                        <a:t>Em dois dos quatro tempos semanais a turma do 1º B é subdividida em dois grupos rotativos, em que um dos grupos frequenta o Atelier do Código e o outro grupo permanece na sala de aula consoante as suas dificuldades e onde são esclarecidas dúvidas, realizando-se exercícios práticos e/ou escritos. O mesmo acontece nos restantes tempos semanais com a turma.</a:t>
                      </a:r>
                      <a:r>
                        <a:rPr lang="pt-PT" sz="1200" dirty="0">
                          <a:solidFill>
                            <a:srgbClr val="000000"/>
                          </a:solidFill>
                          <a:effectLst/>
                          <a:latin typeface="Calibri" panose="020F050202020403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p>
                      <a:pPr algn="just">
                        <a:buNone/>
                      </a:pPr>
                      <a:r>
                        <a:rPr lang="pt-PT" sz="1200" dirty="0">
                          <a:effectLst/>
                          <a:latin typeface="Calibri" panose="020F050202020403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p>
                      <a:pPr algn="just">
                        <a:buNone/>
                      </a:pPr>
                      <a:r>
                        <a:rPr lang="pt-PT" sz="1200" dirty="0">
                          <a:effectLst/>
                          <a:latin typeface="Calibri" panose="020F0502020204030204" pitchFamily="34" charset="0"/>
                          <a:ea typeface="Times New Roman" panose="02020603050405020304" pitchFamily="18" charset="0"/>
                        </a:rPr>
                        <a:t>Nas duas turmas as atividades desenvolvidas privilegiaram as áreas de português e matemática.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063685765"/>
                  </a:ext>
                </a:extLst>
              </a:tr>
            </a:tbl>
          </a:graphicData>
        </a:graphic>
      </p:graphicFrame>
    </p:spTree>
    <p:extLst>
      <p:ext uri="{BB962C8B-B14F-4D97-AF65-F5344CB8AC3E}">
        <p14:creationId xmlns:p14="http://schemas.microsoft.com/office/powerpoint/2010/main" val="513468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1669" y="1054239"/>
            <a:ext cx="768316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2.1-</a:t>
            </a:r>
            <a:r>
              <a:rPr lang="pt-PT" sz="1350">
                <a:solidFill>
                  <a:schemeClr val="bg1"/>
                </a:solidFill>
                <a:latin typeface="Arial Black" panose="020B0A04020102020204" pitchFamily="34" charset="0"/>
                <a:ea typeface="Times New Roman" panose="02020603050405020304" pitchFamily="18" charset="0"/>
              </a:rPr>
              <a:t>Análise das atividades no âmbito das A.E.C</a:t>
            </a:r>
          </a:p>
        </p:txBody>
      </p:sp>
      <p:pic>
        <p:nvPicPr>
          <p:cNvPr id="7" name="Imagem 6">
            <a:extLst>
              <a:ext uri="{FF2B5EF4-FFF2-40B4-BE49-F238E27FC236}">
                <a16:creationId xmlns:a16="http://schemas.microsoft.com/office/drawing/2014/main" id="{ADA25E6E-0263-CE65-0BDC-11A343CD493B}"/>
              </a:ext>
            </a:extLst>
          </p:cNvPr>
          <p:cNvPicPr>
            <a:picLocks noChangeAspect="1"/>
          </p:cNvPicPr>
          <p:nvPr/>
        </p:nvPicPr>
        <p:blipFill>
          <a:blip r:embed="rId2"/>
          <a:stretch>
            <a:fillRect/>
          </a:stretch>
        </p:blipFill>
        <p:spPr>
          <a:xfrm>
            <a:off x="7073942" y="-261317"/>
            <a:ext cx="3359187" cy="2773920"/>
          </a:xfrm>
          <a:prstGeom prst="rect">
            <a:avLst/>
          </a:prstGeom>
        </p:spPr>
      </p:pic>
      <p:sp>
        <p:nvSpPr>
          <p:cNvPr id="8" name="CaixaDeTexto 7">
            <a:extLst>
              <a:ext uri="{FF2B5EF4-FFF2-40B4-BE49-F238E27FC236}">
                <a16:creationId xmlns:a16="http://schemas.microsoft.com/office/drawing/2014/main" id="{B94BB4BA-0207-3768-127E-FAA6F3028336}"/>
              </a:ext>
            </a:extLst>
          </p:cNvPr>
          <p:cNvSpPr txBox="1"/>
          <p:nvPr/>
        </p:nvSpPr>
        <p:spPr>
          <a:xfrm>
            <a:off x="481669" y="530027"/>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2. CUMPRIMENTO DO PAA</a:t>
            </a:r>
          </a:p>
        </p:txBody>
      </p:sp>
      <p:graphicFrame>
        <p:nvGraphicFramePr>
          <p:cNvPr id="3" name="Tabela 2">
            <a:extLst>
              <a:ext uri="{FF2B5EF4-FFF2-40B4-BE49-F238E27FC236}">
                <a16:creationId xmlns:a16="http://schemas.microsoft.com/office/drawing/2014/main" id="{E448495A-26BE-4D27-BD07-47E0B4FF3652}"/>
              </a:ext>
            </a:extLst>
          </p:cNvPr>
          <p:cNvGraphicFramePr>
            <a:graphicFrameLocks noGrp="1"/>
          </p:cNvGraphicFramePr>
          <p:nvPr>
            <p:extLst>
              <p:ext uri="{D42A27DB-BD31-4B8C-83A1-F6EECF244321}">
                <p14:modId xmlns:p14="http://schemas.microsoft.com/office/powerpoint/2010/main" val="1671081775"/>
              </p:ext>
            </p:extLst>
          </p:nvPr>
        </p:nvGraphicFramePr>
        <p:xfrm>
          <a:off x="483327" y="1710719"/>
          <a:ext cx="9037191" cy="3988047"/>
        </p:xfrm>
        <a:graphic>
          <a:graphicData uri="http://schemas.openxmlformats.org/drawingml/2006/table">
            <a:tbl>
              <a:tblPr firstRow="1" firstCol="1" bandRow="1"/>
              <a:tblGrid>
                <a:gridCol w="962296">
                  <a:extLst>
                    <a:ext uri="{9D8B030D-6E8A-4147-A177-3AD203B41FA5}">
                      <a16:colId xmlns:a16="http://schemas.microsoft.com/office/drawing/2014/main" val="1395095457"/>
                    </a:ext>
                  </a:extLst>
                </a:gridCol>
                <a:gridCol w="648809">
                  <a:extLst>
                    <a:ext uri="{9D8B030D-6E8A-4147-A177-3AD203B41FA5}">
                      <a16:colId xmlns:a16="http://schemas.microsoft.com/office/drawing/2014/main" val="735137941"/>
                    </a:ext>
                  </a:extLst>
                </a:gridCol>
                <a:gridCol w="844142">
                  <a:extLst>
                    <a:ext uri="{9D8B030D-6E8A-4147-A177-3AD203B41FA5}">
                      <a16:colId xmlns:a16="http://schemas.microsoft.com/office/drawing/2014/main" val="2380795610"/>
                    </a:ext>
                  </a:extLst>
                </a:gridCol>
                <a:gridCol w="1046133">
                  <a:extLst>
                    <a:ext uri="{9D8B030D-6E8A-4147-A177-3AD203B41FA5}">
                      <a16:colId xmlns:a16="http://schemas.microsoft.com/office/drawing/2014/main" val="1554982177"/>
                    </a:ext>
                  </a:extLst>
                </a:gridCol>
                <a:gridCol w="5535811">
                  <a:extLst>
                    <a:ext uri="{9D8B030D-6E8A-4147-A177-3AD203B41FA5}">
                      <a16:colId xmlns:a16="http://schemas.microsoft.com/office/drawing/2014/main" val="4050531261"/>
                    </a:ext>
                  </a:extLst>
                </a:gridCol>
              </a:tblGrid>
              <a:tr h="396752">
                <a:tc gridSpan="5">
                  <a:txBody>
                    <a:bodyPr/>
                    <a:lstStyle/>
                    <a:p>
                      <a:pPr algn="ctr">
                        <a:lnSpc>
                          <a:spcPct val="107000"/>
                        </a:lnSpc>
                        <a:spcAft>
                          <a:spcPts val="0"/>
                        </a:spcAft>
                      </a:pPr>
                      <a:r>
                        <a:rPr lang="pt-PT" sz="1200" b="1" kern="100" dirty="0">
                          <a:solidFill>
                            <a:schemeClr val="bg1"/>
                          </a:solidFill>
                          <a:effectLst/>
                          <a:latin typeface="+mn-lt"/>
                          <a:ea typeface="Calibri" panose="020F0502020204030204" pitchFamily="34" charset="0"/>
                          <a:cs typeface="Times New Roman" panose="02020603050405020304" pitchFamily="18" charset="0"/>
                        </a:rPr>
                        <a:t>ATIVIDADES DESPORTIVAS ESCOLARES (AEC)</a:t>
                      </a:r>
                      <a:endParaRPr lang="pt-PT" sz="1200" kern="100" dirty="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200" b="1" kern="100" dirty="0">
                          <a:solidFill>
                            <a:schemeClr val="bg1"/>
                          </a:solidFill>
                          <a:effectLst/>
                          <a:latin typeface="+mn-lt"/>
                          <a:ea typeface="Calibri" panose="020F0502020204030204" pitchFamily="34" charset="0"/>
                          <a:cs typeface="Times New Roman" panose="02020603050405020304" pitchFamily="18" charset="0"/>
                        </a:rPr>
                        <a:t> </a:t>
                      </a:r>
                      <a:endParaRPr lang="pt-PT" sz="120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76968851"/>
                  </a:ext>
                </a:extLst>
              </a:tr>
              <a:tr h="503471">
                <a:tc>
                  <a:txBody>
                    <a:bodyPr/>
                    <a:lstStyle/>
                    <a:p>
                      <a:pPr>
                        <a:lnSpc>
                          <a:spcPct val="107000"/>
                        </a:lnSpc>
                        <a:spcAft>
                          <a:spcPts val="0"/>
                        </a:spcAft>
                      </a:pPr>
                      <a:r>
                        <a:rPr lang="pt-PT" sz="1200" b="1" kern="100">
                          <a:solidFill>
                            <a:schemeClr val="tx1"/>
                          </a:solidFill>
                          <a:effectLst/>
                          <a:latin typeface="+mn-lt"/>
                          <a:ea typeface="Calibri" panose="020F0502020204030204" pitchFamily="34" charset="0"/>
                          <a:cs typeface="Times New Roman" panose="02020603050405020304" pitchFamily="18" charset="0"/>
                        </a:rPr>
                        <a:t> </a:t>
                      </a:r>
                      <a:endParaRPr lang="pt-PT" sz="12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b="1" kern="100" dirty="0">
                          <a:solidFill>
                            <a:schemeClr val="bg1"/>
                          </a:solidFill>
                          <a:effectLst/>
                          <a:latin typeface="+mn-lt"/>
                          <a:ea typeface="Calibri" panose="020F0502020204030204" pitchFamily="34" charset="0"/>
                          <a:cs typeface="Times New Roman" panose="02020603050405020304" pitchFamily="18" charset="0"/>
                        </a:rPr>
                        <a:t>Inscritos</a:t>
                      </a:r>
                      <a:endParaRPr lang="pt-PT" sz="120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chemeClr val="bg1"/>
                          </a:solidFill>
                          <a:effectLst/>
                          <a:latin typeface="+mn-lt"/>
                          <a:ea typeface="Calibri" panose="020F0502020204030204" pitchFamily="34" charset="0"/>
                          <a:cs typeface="Times New Roman" panose="02020603050405020304" pitchFamily="18" charset="0"/>
                        </a:rPr>
                        <a:t>Frequência</a:t>
                      </a:r>
                      <a:endParaRPr lang="pt-PT" sz="120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chemeClr val="bg1"/>
                          </a:solidFill>
                          <a:effectLst/>
                          <a:latin typeface="+mn-lt"/>
                          <a:ea typeface="Calibri"/>
                          <a:cs typeface="Times New Roman"/>
                        </a:rPr>
                        <a:t>Avaliação de acordo com a participação</a:t>
                      </a:r>
                      <a:endParaRPr lang="pt-PT" sz="1200" kern="100" dirty="0">
                        <a:solidFill>
                          <a:schemeClr val="bg1"/>
                        </a:solidFill>
                        <a:effectLst/>
                        <a:latin typeface="+mn-lt"/>
                        <a:ea typeface="Calibri"/>
                        <a:cs typeface="Times New Roman"/>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chemeClr val="bg1"/>
                          </a:solidFill>
                          <a:effectLst/>
                          <a:latin typeface="+mn-lt"/>
                          <a:ea typeface="Calibri" panose="020F0502020204030204" pitchFamily="34" charset="0"/>
                          <a:cs typeface="Times New Roman" panose="02020603050405020304" pitchFamily="18" charset="0"/>
                        </a:rPr>
                        <a:t>Considerações</a:t>
                      </a:r>
                      <a:endParaRPr lang="pt-PT" sz="120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756212443"/>
                  </a:ext>
                </a:extLst>
              </a:tr>
              <a:tr h="1247941">
                <a:tc>
                  <a:txBody>
                    <a:bodyPr/>
                    <a:lstStyle/>
                    <a:p>
                      <a:pPr>
                        <a:lnSpc>
                          <a:spcPct val="107000"/>
                        </a:lnSpc>
                        <a:spcAft>
                          <a:spcPts val="0"/>
                        </a:spcAft>
                      </a:pPr>
                      <a:r>
                        <a:rPr lang="pt-PT" sz="1200" b="1" kern="100">
                          <a:solidFill>
                            <a:schemeClr val="tx1"/>
                          </a:solidFill>
                          <a:effectLst/>
                          <a:latin typeface="+mn-lt"/>
                          <a:ea typeface="Calibri" panose="020F0502020204030204" pitchFamily="34" charset="0"/>
                          <a:cs typeface="Times New Roman" panose="02020603050405020304" pitchFamily="18" charset="0"/>
                        </a:rPr>
                        <a:t>2º CICLO</a:t>
                      </a:r>
                      <a:endParaRPr lang="pt-PT" sz="12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18</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9</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200" kern="100" dirty="0">
                          <a:solidFill>
                            <a:schemeClr val="tx1"/>
                          </a:solidFill>
                          <a:effectLst/>
                          <a:latin typeface="+mn-lt"/>
                          <a:ea typeface="Calibri"/>
                          <a:cs typeface="Times New Roman"/>
                        </a:rPr>
                        <a:t>As atividades desenvolvidas foram de encontro às motivações dos alunos, sendo na sua maioria o futebol, voleibol e basquetebol, tenso sido também realizado, ginástica de aparelhos, patinagem e voleibol. Nas atividades e jogos lúdicos os alunos demonstraram-se motivados e interessados na prática da atividade física e na melhoria das suas capacidades.</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927599985"/>
                  </a:ext>
                </a:extLst>
              </a:tr>
              <a:tr h="751416">
                <a:tc>
                  <a:txBody>
                    <a:bodyPr/>
                    <a:lstStyle/>
                    <a:p>
                      <a:pPr>
                        <a:lnSpc>
                          <a:spcPct val="107000"/>
                        </a:lnSpc>
                        <a:spcAft>
                          <a:spcPts val="0"/>
                        </a:spcAft>
                      </a:pPr>
                      <a:r>
                        <a:rPr lang="pt-PT" sz="1200" b="1" kern="100">
                          <a:solidFill>
                            <a:schemeClr val="tx1"/>
                          </a:solidFill>
                          <a:effectLst/>
                          <a:latin typeface="+mn-lt"/>
                          <a:ea typeface="Calibri" panose="020F0502020204030204" pitchFamily="34" charset="0"/>
                          <a:cs typeface="Times New Roman" panose="02020603050405020304" pitchFamily="18" charset="0"/>
                        </a:rPr>
                        <a:t>3º CICLO</a:t>
                      </a:r>
                      <a:endParaRPr lang="pt-PT" sz="12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8</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SUFICIENTE</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200" kern="100" dirty="0">
                          <a:solidFill>
                            <a:schemeClr val="tx1"/>
                          </a:solidFill>
                          <a:effectLst/>
                          <a:latin typeface="+mn-lt"/>
                          <a:ea typeface="Calibri"/>
                          <a:cs typeface="Times New Roman"/>
                        </a:rPr>
                        <a:t>As atividades desenvolvidas foram de encontro às motivações e interesses dos alunos, sendo na sua maioria o Voleibol, modalidade praticada o maior número de vezes, assim como o Futebol, Patinagem/Skate e Badminton.</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945129501"/>
                  </a:ext>
                </a:extLst>
              </a:tr>
              <a:tr h="1013453">
                <a:tc>
                  <a:txBody>
                    <a:bodyPr/>
                    <a:lstStyle/>
                    <a:p>
                      <a:pPr>
                        <a:lnSpc>
                          <a:spcPct val="107000"/>
                        </a:lnSpc>
                        <a:spcAft>
                          <a:spcPts val="0"/>
                        </a:spcAft>
                      </a:pPr>
                      <a:endParaRPr lang="pt-PT" sz="1050" b="1" kern="100" dirty="0">
                        <a:solidFill>
                          <a:schemeClr val="tx1"/>
                        </a:solidFill>
                        <a:effectLst/>
                        <a:latin typeface="+mn-lt"/>
                        <a:ea typeface="Calibri"/>
                        <a:cs typeface="Times New Roman"/>
                      </a:endParaRPr>
                    </a:p>
                    <a:p>
                      <a:pPr>
                        <a:lnSpc>
                          <a:spcPct val="107000"/>
                        </a:lnSpc>
                        <a:spcAft>
                          <a:spcPts val="0"/>
                        </a:spcAft>
                      </a:pPr>
                      <a:r>
                        <a:rPr lang="pt-PT" sz="1050" b="1" kern="100" dirty="0">
                          <a:solidFill>
                            <a:schemeClr val="tx1"/>
                          </a:solidFill>
                          <a:effectLst/>
                          <a:latin typeface="+mn-lt"/>
                          <a:ea typeface="Calibri"/>
                          <a:cs typeface="Times New Roman"/>
                        </a:rPr>
                        <a:t>SECUNDÁRIO</a:t>
                      </a:r>
                      <a:endParaRPr lang="pt-PT" sz="1050" kern="100" dirty="0">
                        <a:solidFill>
                          <a:schemeClr val="tx1"/>
                        </a:solidFill>
                        <a:effectLst/>
                        <a:latin typeface="+mn-lt"/>
                        <a:ea typeface="Calibri"/>
                        <a:cs typeface="Times New Roman"/>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spcAft>
                          <a:spcPts val="0"/>
                        </a:spcAft>
                      </a:pPr>
                      <a:r>
                        <a:rPr lang="pt-PT" sz="1200" kern="100" dirty="0">
                          <a:solidFill>
                            <a:schemeClr val="tx1"/>
                          </a:solidFill>
                          <a:effectLst/>
                          <a:latin typeface="+mn-lt"/>
                          <a:ea typeface="Calibri"/>
                          <a:cs typeface="Times New Roman"/>
                        </a:rPr>
                        <a:t>Frequentaram com assiduidade as </a:t>
                      </a:r>
                      <a:r>
                        <a:rPr lang="pt-PT" sz="1200" kern="100" dirty="0" err="1">
                          <a:solidFill>
                            <a:schemeClr val="tx1"/>
                          </a:solidFill>
                          <a:effectLst/>
                          <a:latin typeface="+mn-lt"/>
                          <a:ea typeface="Calibri"/>
                          <a:cs typeface="Times New Roman"/>
                        </a:rPr>
                        <a:t>ADE´s</a:t>
                      </a:r>
                      <a:r>
                        <a:rPr lang="pt-PT" sz="1200" kern="100" dirty="0">
                          <a:solidFill>
                            <a:schemeClr val="tx1"/>
                          </a:solidFill>
                          <a:effectLst/>
                          <a:latin typeface="+mn-lt"/>
                          <a:ea typeface="Calibri"/>
                          <a:cs typeface="Times New Roman"/>
                        </a:rPr>
                        <a:t> 26 alunos os quais se encontram empenhados e são muito assíduos. Durante este período letivo a equipa feminina disputou com a EBSV a Fase de ilha tendo-se apurado para a Fase regional. A equipa masculina continuou a sua competição interna ao longo do período.</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203784235"/>
                  </a:ext>
                </a:extLst>
              </a:tr>
            </a:tbl>
          </a:graphicData>
        </a:graphic>
      </p:graphicFrame>
    </p:spTree>
    <p:extLst>
      <p:ext uri="{BB962C8B-B14F-4D97-AF65-F5344CB8AC3E}">
        <p14:creationId xmlns:p14="http://schemas.microsoft.com/office/powerpoint/2010/main" val="24496482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EAA2F56F-B594-9400-A0FF-D1CE772E5F3A}"/>
              </a:ext>
            </a:extLst>
          </p:cNvPr>
          <p:cNvGraphicFramePr>
            <a:graphicFrameLocks noGrp="1"/>
          </p:cNvGraphicFramePr>
          <p:nvPr>
            <p:extLst>
              <p:ext uri="{D42A27DB-BD31-4B8C-83A1-F6EECF244321}">
                <p14:modId xmlns:p14="http://schemas.microsoft.com/office/powerpoint/2010/main" val="774373058"/>
              </p:ext>
            </p:extLst>
          </p:nvPr>
        </p:nvGraphicFramePr>
        <p:xfrm>
          <a:off x="982388" y="1110590"/>
          <a:ext cx="7942156" cy="4375849"/>
        </p:xfrm>
        <a:graphic>
          <a:graphicData uri="http://schemas.openxmlformats.org/drawingml/2006/table">
            <a:tbl>
              <a:tblPr firstRow="1" firstCol="1" bandRow="1"/>
              <a:tblGrid>
                <a:gridCol w="1400996">
                  <a:extLst>
                    <a:ext uri="{9D8B030D-6E8A-4147-A177-3AD203B41FA5}">
                      <a16:colId xmlns:a16="http://schemas.microsoft.com/office/drawing/2014/main" val="987734869"/>
                    </a:ext>
                  </a:extLst>
                </a:gridCol>
                <a:gridCol w="6541160">
                  <a:extLst>
                    <a:ext uri="{9D8B030D-6E8A-4147-A177-3AD203B41FA5}">
                      <a16:colId xmlns:a16="http://schemas.microsoft.com/office/drawing/2014/main" val="824156043"/>
                    </a:ext>
                  </a:extLst>
                </a:gridCol>
              </a:tblGrid>
              <a:tr h="3707487">
                <a:tc>
                  <a:txBody>
                    <a:bodyPr/>
                    <a:lstStyle/>
                    <a:p>
                      <a:pPr>
                        <a:buNone/>
                      </a:pPr>
                      <a:r>
                        <a:rPr lang="pt-PT" sz="1200" b="1" dirty="0">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dirty="0">
                          <a:effectLst/>
                          <a:latin typeface="Arial" panose="020B0604020202020204" pitchFamily="34" charset="0"/>
                          <a:ea typeface="Times New Roman" panose="02020603050405020304" pitchFamily="18" charset="0"/>
                        </a:rPr>
                        <a:t> (Continuação)</a:t>
                      </a:r>
                      <a:endParaRPr lang="pt-PT" sz="1200" dirty="0">
                        <a:effectLst/>
                        <a:latin typeface="Times New Roman" panose="02020603050405020304" pitchFamily="18" charset="0"/>
                        <a:ea typeface="Times New Roman" panose="02020603050405020304" pitchFamily="18" charset="0"/>
                      </a:endParaRPr>
                    </a:p>
                    <a:p>
                      <a:pPr>
                        <a:lnSpc>
                          <a:spcPct val="115000"/>
                        </a:lnSpc>
                        <a:buNone/>
                      </a:pPr>
                      <a:r>
                        <a:rPr lang="pt-PT" sz="1200" b="1" dirty="0">
                          <a:effectLst/>
                          <a:latin typeface="Calibri" panose="020F0502020204030204" pitchFamily="34" charset="0"/>
                          <a:ea typeface="Times New Roman" panose="02020603050405020304" pitchFamily="18" charset="0"/>
                        </a:rPr>
                        <a:t>Apreciação Global: </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Na turma do 2º A, nas atividades de apoio à aprendizagem, foram desenvolvidas atividades de consolidação dos conteúdos trabalhados em sala de aula nas áreas de português e matemática, bem como o esclarecimento de dúvidas individuais dos alunos.</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Em Português, privilegiaram-se as competências de leitura e escrita, através de atividades de leitura, exploração e ampliação de vocabulário, exercícios de gramática e propostas orientadas de produção escrita.</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Na área de Matemática, realizaram-se atividades que promoveram o raciocínio, o pensamento lógico e a resolução de problemas, recorrendo a jogos educativos e a materiais manipulativos que favorecessem a compreensão de conceitos.</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Na turma do 2.º B foram desenvolvidas atividades de consolidação dos casos de leitura e de escrita, assim como também se procedeu ao esclarecimento de algumas dúvidas.</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Na turma do 3.º ano foram desenvolvidas atividades de consolidação dos conteúdos trabalhados em sala de aula na área de Português, e na área de Matemática promoveu-se a memorização das tabuadas através de jogos, assim como também se procedeu ao esclarecimento de algumas dúvidas de ambas as áreas. </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Na turma do 4.º ano foram desenvolvidas atividades de consolidação dos conteúdos trabalhados em sala de aula na área de Português e na área de Matemática, assim como também se procedeu ao esclarecimento de algumas dúvidas de ambas as áreas. </a:t>
                      </a:r>
                      <a:endParaRPr lang="pt-PT" sz="1200" dirty="0">
                        <a:effectLst/>
                        <a:latin typeface="Times New Roman" panose="02020603050405020304" pitchFamily="18" charset="0"/>
                        <a:ea typeface="Times New Roman" panose="02020603050405020304" pitchFamily="18" charset="0"/>
                      </a:endParaRPr>
                    </a:p>
                    <a:p>
                      <a:pPr algn="just">
                        <a:lnSpc>
                          <a:spcPct val="115000"/>
                        </a:lnSpc>
                        <a:buNone/>
                      </a:pPr>
                      <a:r>
                        <a:rPr lang="pt-PT" sz="1200" dirty="0">
                          <a:effectLst/>
                          <a:latin typeface="Calibri" panose="020F0502020204030204" pitchFamily="34" charset="0"/>
                          <a:ea typeface="Times New Roman" panose="02020603050405020304" pitchFamily="18" charset="0"/>
                        </a:rPr>
                        <a:t>A avaliação é positiva em todos os anos de escolaridade.</a:t>
                      </a:r>
                      <a:endParaRPr lang="pt-PT" sz="1200" dirty="0">
                        <a:effectLst/>
                        <a:latin typeface="Times New Roman" panose="02020603050405020304" pitchFamily="18" charset="0"/>
                        <a:ea typeface="Times New Roman" panose="02020603050405020304" pitchFamily="18" charset="0"/>
                      </a:endParaRPr>
                    </a:p>
                  </a:txBody>
                  <a:tcPr marL="38145" marR="381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5663896"/>
                  </a:ext>
                </a:extLst>
              </a:tr>
            </a:tbl>
          </a:graphicData>
        </a:graphic>
      </p:graphicFrame>
    </p:spTree>
    <p:extLst>
      <p:ext uri="{BB962C8B-B14F-4D97-AF65-F5344CB8AC3E}">
        <p14:creationId xmlns:p14="http://schemas.microsoft.com/office/powerpoint/2010/main" val="7089733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CDF03-EFE6-D3AF-BB54-52149FD0D4BA}"/>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AB1EEAF7-5B92-DDB4-0A7F-67B75DCA0227}"/>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a:extLst>
              <a:ext uri="{FF2B5EF4-FFF2-40B4-BE49-F238E27FC236}">
                <a16:creationId xmlns:a16="http://schemas.microsoft.com/office/drawing/2014/main" id="{F9E2538F-6F4A-6542-B162-74BB2606306D}"/>
              </a:ext>
            </a:extLst>
          </p:cNvPr>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23EF8677-8E45-7A8E-9079-E0B97F7AD29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9BD72851-B04B-171E-535A-3D6BE52E3F52}"/>
              </a:ext>
            </a:extLst>
          </p:cNvPr>
          <p:cNvGraphicFramePr>
            <a:graphicFrameLocks noGrp="1"/>
          </p:cNvGraphicFramePr>
          <p:nvPr>
            <p:extLst>
              <p:ext uri="{D42A27DB-BD31-4B8C-83A1-F6EECF244321}">
                <p14:modId xmlns:p14="http://schemas.microsoft.com/office/powerpoint/2010/main" val="2039743594"/>
              </p:ext>
            </p:extLst>
          </p:nvPr>
        </p:nvGraphicFramePr>
        <p:xfrm>
          <a:off x="400726" y="861647"/>
          <a:ext cx="8491113" cy="5789170"/>
        </p:xfrm>
        <a:graphic>
          <a:graphicData uri="http://schemas.openxmlformats.org/drawingml/2006/table">
            <a:tbl>
              <a:tblPr firstRow="1" firstCol="1" bandRow="1"/>
              <a:tblGrid>
                <a:gridCol w="1196763">
                  <a:extLst>
                    <a:ext uri="{9D8B030D-6E8A-4147-A177-3AD203B41FA5}">
                      <a16:colId xmlns:a16="http://schemas.microsoft.com/office/drawing/2014/main" val="2738532344"/>
                    </a:ext>
                  </a:extLst>
                </a:gridCol>
                <a:gridCol w="956881">
                  <a:extLst>
                    <a:ext uri="{9D8B030D-6E8A-4147-A177-3AD203B41FA5}">
                      <a16:colId xmlns:a16="http://schemas.microsoft.com/office/drawing/2014/main" val="3938514669"/>
                    </a:ext>
                  </a:extLst>
                </a:gridCol>
                <a:gridCol w="922487">
                  <a:extLst>
                    <a:ext uri="{9D8B030D-6E8A-4147-A177-3AD203B41FA5}">
                      <a16:colId xmlns:a16="http://schemas.microsoft.com/office/drawing/2014/main" val="1705207130"/>
                    </a:ext>
                  </a:extLst>
                </a:gridCol>
                <a:gridCol w="932188">
                  <a:extLst>
                    <a:ext uri="{9D8B030D-6E8A-4147-A177-3AD203B41FA5}">
                      <a16:colId xmlns:a16="http://schemas.microsoft.com/office/drawing/2014/main" val="1158742721"/>
                    </a:ext>
                  </a:extLst>
                </a:gridCol>
                <a:gridCol w="932188">
                  <a:extLst>
                    <a:ext uri="{9D8B030D-6E8A-4147-A177-3AD203B41FA5}">
                      <a16:colId xmlns:a16="http://schemas.microsoft.com/office/drawing/2014/main" val="441989791"/>
                    </a:ext>
                  </a:extLst>
                </a:gridCol>
                <a:gridCol w="932188">
                  <a:extLst>
                    <a:ext uri="{9D8B030D-6E8A-4147-A177-3AD203B41FA5}">
                      <a16:colId xmlns:a16="http://schemas.microsoft.com/office/drawing/2014/main" val="113845155"/>
                    </a:ext>
                  </a:extLst>
                </a:gridCol>
                <a:gridCol w="932188">
                  <a:extLst>
                    <a:ext uri="{9D8B030D-6E8A-4147-A177-3AD203B41FA5}">
                      <a16:colId xmlns:a16="http://schemas.microsoft.com/office/drawing/2014/main" val="112691015"/>
                    </a:ext>
                  </a:extLst>
                </a:gridCol>
                <a:gridCol w="1005388">
                  <a:extLst>
                    <a:ext uri="{9D8B030D-6E8A-4147-A177-3AD203B41FA5}">
                      <a16:colId xmlns:a16="http://schemas.microsoft.com/office/drawing/2014/main" val="175180311"/>
                    </a:ext>
                  </a:extLst>
                </a:gridCol>
                <a:gridCol w="680842">
                  <a:extLst>
                    <a:ext uri="{9D8B030D-6E8A-4147-A177-3AD203B41FA5}">
                      <a16:colId xmlns:a16="http://schemas.microsoft.com/office/drawing/2014/main" val="4210098023"/>
                    </a:ext>
                  </a:extLst>
                </a:gridCol>
              </a:tblGrid>
              <a:tr h="197331">
                <a:tc>
                  <a:txBody>
                    <a:bodyPr/>
                    <a:lstStyle/>
                    <a:p>
                      <a:pP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gridSpan="7">
                  <a:txBody>
                    <a:bodyPr/>
                    <a:lstStyle/>
                    <a:p>
                      <a:pPr algn="ctr">
                        <a:buNone/>
                      </a:pPr>
                      <a:r>
                        <a:rPr lang="pt-PT" sz="1200" b="1">
                          <a:solidFill>
                            <a:schemeClr val="bg1"/>
                          </a:solidFill>
                          <a:effectLst/>
                          <a:latin typeface="Arial" panose="020B0604020202020204" pitchFamily="34" charset="0"/>
                          <a:ea typeface="Times New Roman" panose="02020603050405020304" pitchFamily="18" charset="0"/>
                        </a:rPr>
                        <a:t>Número de alunos apoiados</a:t>
                      </a:r>
                      <a:endParaRPr lang="pt-PT" sz="120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a:solidFill>
                            <a:schemeClr val="bg1"/>
                          </a:solidFill>
                          <a:effectLst/>
                          <a:latin typeface="Arial" panose="020B0604020202020204" pitchFamily="34" charset="0"/>
                          <a:ea typeface="Times New Roman" panose="02020603050405020304" pitchFamily="18" charset="0"/>
                        </a:rPr>
                        <a:t> </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057925700"/>
                  </a:ext>
                </a:extLst>
              </a:tr>
              <a:tr h="580636">
                <a:tc>
                  <a:txBody>
                    <a:bodyPr/>
                    <a:lstStyle/>
                    <a:p>
                      <a:pPr>
                        <a:buNone/>
                      </a:pPr>
                      <a:r>
                        <a:rPr lang="pt-PT" sz="1200" b="1">
                          <a:solidFill>
                            <a:schemeClr val="bg1"/>
                          </a:solidFill>
                          <a:effectLst/>
                          <a:latin typeface="Arial" panose="020B0604020202020204" pitchFamily="34" charset="0"/>
                          <a:ea typeface="Arial" panose="020B0604020202020204" pitchFamily="34" charset="0"/>
                        </a:rPr>
                        <a:t>Lúcia Nair Basto</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buNone/>
                      </a:pPr>
                      <a:r>
                        <a:rPr lang="pt-PT" sz="1200" b="1" dirty="0">
                          <a:solidFill>
                            <a:schemeClr val="bg1"/>
                          </a:solidFill>
                          <a:effectLst/>
                          <a:latin typeface="Arial" panose="020B0604020202020204" pitchFamily="34" charset="0"/>
                          <a:ea typeface="Arial" panose="020B0604020202020204" pitchFamily="34" charset="0"/>
                        </a:rPr>
                        <a:t>Nº de alunos</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1ºA</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Arial" panose="020B0604020202020204" pitchFamily="34" charset="0"/>
                        </a:rPr>
                        <a:t>14</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1ºB</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Arial" panose="020B0604020202020204" pitchFamily="34" charset="0"/>
                        </a:rPr>
                        <a:t>14</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2ºA</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Arial" panose="020B0604020202020204" pitchFamily="34" charset="0"/>
                        </a:rPr>
                        <a:t>14</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2ºB</a:t>
                      </a:r>
                      <a:endParaRPr lang="pt-PT" sz="1200" dirty="0">
                        <a:solidFill>
                          <a:schemeClr val="bg1"/>
                        </a:solidFill>
                        <a:effectLst/>
                        <a:latin typeface="Times New Roman" panose="02020603050405020304" pitchFamily="18" charset="0"/>
                        <a:ea typeface="Times New Roman" panose="02020603050405020304" pitchFamily="18" charset="0"/>
                      </a:endParaRPr>
                    </a:p>
                    <a:p>
                      <a:pPr algn="ctr">
                        <a:buNone/>
                      </a:pPr>
                      <a:r>
                        <a:rPr lang="pt-PT" sz="1200" b="1" dirty="0">
                          <a:solidFill>
                            <a:schemeClr val="bg1"/>
                          </a:solidFill>
                          <a:effectLst/>
                          <a:latin typeface="Arial" panose="020B0604020202020204" pitchFamily="34" charset="0"/>
                          <a:ea typeface="Arial" panose="020B0604020202020204" pitchFamily="34" charset="0"/>
                        </a:rPr>
                        <a:t>16</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3ºA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b="1" dirty="0">
                          <a:solidFill>
                            <a:schemeClr val="bg1"/>
                          </a:solidFill>
                          <a:effectLst/>
                          <a:latin typeface="Arial" panose="020B0604020202020204" pitchFamily="34" charset="0"/>
                          <a:ea typeface="Arial" panose="020B0604020202020204" pitchFamily="34" charset="0"/>
                        </a:rPr>
                        <a:t>4ºA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600" b="1" dirty="0">
                          <a:solidFill>
                            <a:schemeClr val="bg1"/>
                          </a:solidFill>
                          <a:effectLst/>
                          <a:latin typeface="Arial" panose="020B0604020202020204" pitchFamily="34" charset="0"/>
                          <a:ea typeface="Arial" panose="020B0604020202020204" pitchFamily="34" charset="0"/>
                        </a:rPr>
                        <a:t>Total</a:t>
                      </a:r>
                      <a:endParaRPr lang="pt-PT" sz="7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241681552"/>
                  </a:ext>
                </a:extLst>
              </a:tr>
              <a:tr h="394662">
                <a:tc>
                  <a:txBody>
                    <a:bodyPr/>
                    <a:lstStyle/>
                    <a:p>
                      <a:pPr>
                        <a:buNone/>
                      </a:pPr>
                      <a:r>
                        <a:rPr lang="pt-PT" sz="1200" b="1">
                          <a:solidFill>
                            <a:srgbClr val="000000"/>
                          </a:solidFill>
                          <a:effectLst/>
                          <a:latin typeface="Arial" panose="020B0604020202020204" pitchFamily="34" charset="0"/>
                          <a:ea typeface="Arial" panose="020B0604020202020204" pitchFamily="34" charset="0"/>
                        </a:rPr>
                        <a:t>Artes Visuais</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a:solidFill>
                            <a:srgbClr val="000000"/>
                          </a:solidFill>
                          <a:effectLst/>
                          <a:latin typeface="Arial" panose="020B0604020202020204" pitchFamily="34" charset="0"/>
                          <a:ea typeface="Arial" panose="020B0604020202020204" pitchFamily="34" charset="0"/>
                        </a:rPr>
                        <a:t>Nº sessões</a:t>
                      </a:r>
                      <a:endParaRPr lang="pt-PT" sz="1200">
                        <a:effectLst/>
                        <a:latin typeface="Times New Roman" panose="02020603050405020304" pitchFamily="18" charset="0"/>
                        <a:ea typeface="Times New Roman" panose="02020603050405020304" pitchFamily="18" charset="0"/>
                      </a:endParaRPr>
                    </a:p>
                    <a:p>
                      <a:pPr>
                        <a:buNone/>
                      </a:pPr>
                      <a:r>
                        <a:rPr lang="pt-PT" sz="1200">
                          <a:solidFill>
                            <a:srgbClr val="000000"/>
                          </a:solidFill>
                          <a:effectLst/>
                          <a:latin typeface="Arial" panose="020B0604020202020204" pitchFamily="34" charset="0"/>
                          <a:ea typeface="Arial" panose="020B0604020202020204" pitchFamily="34"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a:effectLst/>
                          <a:latin typeface="Arial" panose="020B0604020202020204" pitchFamily="34" charset="0"/>
                          <a:ea typeface="Times New Roman" panose="02020603050405020304" pitchFamily="18" charset="0"/>
                        </a:rPr>
                        <a:t>11</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highlight>
                            <a:srgbClr val="FF0000"/>
                          </a:highlight>
                          <a:latin typeface="Arial" panose="020B0604020202020204" pitchFamily="34" charset="0"/>
                          <a:ea typeface="Times New Roman" panose="02020603050405020304" pitchFamily="18" charset="0"/>
                        </a:rPr>
                        <a:t>11</a:t>
                      </a:r>
                      <a:endParaRPr lang="pt-PT" sz="1200" dirty="0">
                        <a:effectLst/>
                        <a:highlight>
                          <a:srgbClr val="FF0000"/>
                        </a:highligh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12</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effectLst/>
                          <a:latin typeface="Arial" panose="020B0604020202020204" pitchFamily="34" charset="0"/>
                          <a:ea typeface="Times New Roman" panose="02020603050405020304" pitchFamily="18" charset="0"/>
                        </a:rPr>
                        <a:t>11</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600" b="1" dirty="0">
                          <a:effectLst/>
                          <a:latin typeface="Arial" panose="020B0604020202020204" pitchFamily="34" charset="0"/>
                          <a:ea typeface="Times New Roman" panose="02020603050405020304" pitchFamily="18" charset="0"/>
                        </a:rPr>
                        <a:t> </a:t>
                      </a:r>
                      <a:r>
                        <a:rPr lang="pt-PT" sz="1200" b="1" dirty="0">
                          <a:effectLst/>
                          <a:latin typeface="Arial" panose="020B0604020202020204" pitchFamily="34" charset="0"/>
                          <a:ea typeface="Times New Roman" panose="02020603050405020304" pitchFamily="18" charset="0"/>
                        </a:rPr>
                        <a:t>45</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66823639"/>
                  </a:ext>
                </a:extLst>
              </a:tr>
              <a:tr h="1213085">
                <a:tc>
                  <a:txBody>
                    <a:bodyPr/>
                    <a:lstStyle/>
                    <a:p>
                      <a:pPr>
                        <a:buNone/>
                      </a:pPr>
                      <a:r>
                        <a:rPr lang="pt-PT" sz="12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8">
                  <a:txBody>
                    <a:bodyPr/>
                    <a:lstStyle/>
                    <a:p>
                      <a:pPr algn="just">
                        <a:lnSpc>
                          <a:spcPct val="107000"/>
                        </a:lnSpc>
                        <a:spcBef>
                          <a:spcPts val="1200"/>
                        </a:spcBef>
                        <a:spcAft>
                          <a:spcPts val="1200"/>
                        </a:spcAft>
                        <a:buNone/>
                      </a:pPr>
                      <a:r>
                        <a:rPr lang="pt-PT" sz="1000" b="1" dirty="0">
                          <a:effectLst/>
                          <a:latin typeface="Arial" panose="020B0604020202020204" pitchFamily="34" charset="0"/>
                          <a:ea typeface="Arial" panose="020B0604020202020204" pitchFamily="34" charset="0"/>
                        </a:rPr>
                        <a:t>Apreciação Global:</a:t>
                      </a:r>
                      <a:r>
                        <a:rPr lang="pt-PT" sz="1000" dirty="0">
                          <a:effectLst/>
                          <a:latin typeface="Arial" panose="020B0604020202020204" pitchFamily="34" charset="0"/>
                          <a:ea typeface="Arial" panose="020B0604020202020204" pitchFamily="34" charset="0"/>
                        </a:rPr>
                        <a:t> Ao longo do 2º período, realizaram diversos trabalhos relacionados com</a:t>
                      </a:r>
                      <a:r>
                        <a:rPr lang="pt-PT" sz="1000" dirty="0">
                          <a:solidFill>
                            <a:srgbClr val="555555"/>
                          </a:solidFill>
                          <a:effectLst/>
                          <a:latin typeface="Segoe UI" panose="020B0502040204020203" pitchFamily="34" charset="0"/>
                          <a:ea typeface="Segoe UI" panose="020B0502040204020203" pitchFamily="34" charset="0"/>
                        </a:rPr>
                        <a:t> </a:t>
                      </a:r>
                      <a:r>
                        <a:rPr lang="pt-PT" sz="1000" dirty="0">
                          <a:effectLst/>
                          <a:latin typeface="Arial" panose="020B0604020202020204" pitchFamily="34" charset="0"/>
                          <a:ea typeface="Arial" panose="020B0604020202020204" pitchFamily="34" charset="0"/>
                        </a:rPr>
                        <a:t>o sistema de representação gráfico: rabiscos e grafismo infantil, construção de puzzles, trabalhos relacionados com momentos comemorativos, como o Dia do Pai, Carnaval, o Dia dos Amigos e a Primavera, que contribuíram para o desenvolvimento das suas competências artísticas e da sua destreza motora. As técnicas trabalhadas incluíram o corte e recorte com tesoura, corte e recorte manual de diferentes materiais, desenho, montagem de diferentes composições, dobragem, construção, colagem com cola batom e pintura com diferentes materiais riscadores de cor. Na construção destes trabalhos artísticos foram experienciadas várias técnicas e materiais, mas sempre tendo em conta a política dos 5 </a:t>
                      </a:r>
                      <a:r>
                        <a:rPr lang="pt-PT" sz="1000" dirty="0" err="1">
                          <a:effectLst/>
                          <a:latin typeface="Arial" panose="020B0604020202020204" pitchFamily="34" charset="0"/>
                          <a:ea typeface="Arial" panose="020B0604020202020204" pitchFamily="34" charset="0"/>
                        </a:rPr>
                        <a:t>R´s</a:t>
                      </a:r>
                      <a:r>
                        <a:rPr lang="pt-PT" sz="1000" dirty="0">
                          <a:effectLst/>
                          <a:latin typeface="Arial" panose="020B0604020202020204" pitchFamily="34" charset="0"/>
                          <a:ea typeface="Arial" panose="020B0604020202020204" pitchFamily="34" charset="0"/>
                        </a:rPr>
                        <a:t> e as capacidades dos alunos para os trabalhar.</a:t>
                      </a:r>
                      <a:endParaRPr lang="pt-PT" sz="1000" dirty="0">
                        <a:effectLst/>
                        <a:latin typeface="Times New Roman" panose="02020603050405020304" pitchFamily="18" charset="0"/>
                        <a:ea typeface="Times New Roman" panose="02020603050405020304" pitchFamily="18" charset="0"/>
                      </a:endParaRPr>
                    </a:p>
                    <a:p>
                      <a:pPr algn="just">
                        <a:lnSpc>
                          <a:spcPct val="107000"/>
                        </a:lnSpc>
                        <a:buNone/>
                      </a:pPr>
                      <a:r>
                        <a:rPr lang="pt-PT" sz="1000" dirty="0">
                          <a:solidFill>
                            <a:srgbClr val="000000"/>
                          </a:solidFill>
                          <a:effectLst/>
                          <a:latin typeface="Arial" panose="020B0604020202020204" pitchFamily="34" charset="0"/>
                          <a:ea typeface="Arial" panose="020B0604020202020204" pitchFamily="34" charset="0"/>
                        </a:rPr>
                        <a:t>A turma do 2º A e o 1º B (turma que se juntou ao grupo neste 2º período), faz parte do projeto Grupo de "</a:t>
                      </a:r>
                      <a:r>
                        <a:rPr lang="pt-PT" sz="1000" dirty="0" err="1">
                          <a:solidFill>
                            <a:srgbClr val="000000"/>
                          </a:solidFill>
                          <a:effectLst/>
                          <a:latin typeface="Arial" panose="020B0604020202020204" pitchFamily="34" charset="0"/>
                          <a:ea typeface="Arial" panose="020B0604020202020204" pitchFamily="34" charset="0"/>
                        </a:rPr>
                        <a:t>Garrafombos</a:t>
                      </a:r>
                      <a:r>
                        <a:rPr lang="pt-PT" sz="1000" dirty="0">
                          <a:solidFill>
                            <a:srgbClr val="000000"/>
                          </a:solidFill>
                          <a:effectLst/>
                          <a:latin typeface="Arial" panose="020B0604020202020204" pitchFamily="34" charset="0"/>
                          <a:ea typeface="Arial" panose="020B0604020202020204" pitchFamily="34" charset="0"/>
                        </a:rPr>
                        <a:t>”.</a:t>
                      </a:r>
                      <a:endParaRPr lang="pt-PT" sz="1000" dirty="0">
                        <a:effectLst/>
                        <a:latin typeface="Times New Roman" panose="02020603050405020304" pitchFamily="18" charset="0"/>
                        <a:ea typeface="Times New Roman" panose="02020603050405020304" pitchFamily="18" charset="0"/>
                      </a:endParaRPr>
                    </a:p>
                    <a:p>
                      <a:pPr algn="just">
                        <a:lnSpc>
                          <a:spcPct val="107000"/>
                        </a:lnSpc>
                        <a:buNone/>
                      </a:pPr>
                      <a:r>
                        <a:rPr lang="pt-PT" sz="1000" dirty="0">
                          <a:solidFill>
                            <a:srgbClr val="000000"/>
                          </a:solidFill>
                          <a:effectLst/>
                          <a:latin typeface="Arial" panose="020B0604020202020204" pitchFamily="34" charset="0"/>
                          <a:ea typeface="Arial" panose="020B0604020202020204" pitchFamily="34" charset="0"/>
                        </a:rPr>
                        <a:t>Este é um projeto de um grupo de música, que tem a sua fundamentação na percussão ancestral e na ecologia reutilizando materiais, (os instrumentos são constituídos por garrafões e garrafas de plástico e por latas de tinta) contribuindo para um dos objetivos do Programa ECO-ESCOLA. </a:t>
                      </a:r>
                      <a:endParaRPr lang="pt-PT" sz="1000" dirty="0">
                        <a:effectLst/>
                        <a:latin typeface="Times New Roman" panose="02020603050405020304" pitchFamily="18" charset="0"/>
                        <a:ea typeface="Times New Roman" panose="02020603050405020304" pitchFamily="18" charset="0"/>
                      </a:endParaRPr>
                    </a:p>
                    <a:p>
                      <a:pPr algn="just">
                        <a:lnSpc>
                          <a:spcPct val="107000"/>
                        </a:lnSpc>
                        <a:buNone/>
                      </a:pPr>
                      <a:r>
                        <a:rPr lang="pt-PT" sz="1000" dirty="0">
                          <a:solidFill>
                            <a:srgbClr val="000000"/>
                          </a:solidFill>
                          <a:effectLst/>
                          <a:latin typeface="Arial" panose="020B0604020202020204" pitchFamily="34" charset="0"/>
                          <a:ea typeface="Arial" panose="020B0604020202020204" pitchFamily="34" charset="0"/>
                        </a:rPr>
                        <a:t>Os alunos participaram com gosto e empenho nos treinos e atuações do Grupo dos “</a:t>
                      </a:r>
                      <a:r>
                        <a:rPr lang="pt-PT" sz="1000" dirty="0" err="1">
                          <a:solidFill>
                            <a:srgbClr val="000000"/>
                          </a:solidFill>
                          <a:effectLst/>
                          <a:latin typeface="Arial" panose="020B0604020202020204" pitchFamily="34" charset="0"/>
                          <a:ea typeface="Arial" panose="020B0604020202020204" pitchFamily="34" charset="0"/>
                        </a:rPr>
                        <a:t>Garrafombos</a:t>
                      </a:r>
                      <a:r>
                        <a:rPr lang="pt-PT" sz="1000" dirty="0">
                          <a:solidFill>
                            <a:srgbClr val="000000"/>
                          </a:solidFill>
                          <a:effectLst/>
                          <a:latin typeface="Arial" panose="020B0604020202020204" pitchFamily="34" charset="0"/>
                          <a:ea typeface="Arial" panose="020B0604020202020204" pitchFamily="34" charset="0"/>
                        </a:rPr>
                        <a:t>” da Escola Básica e Secundária da Calheta. </a:t>
                      </a:r>
                      <a:endParaRPr lang="pt-PT" sz="1000" dirty="0">
                        <a:effectLst/>
                        <a:latin typeface="Times New Roman" panose="02020603050405020304" pitchFamily="18" charset="0"/>
                        <a:ea typeface="Times New Roman" panose="02020603050405020304" pitchFamily="18" charset="0"/>
                      </a:endParaRPr>
                    </a:p>
                    <a:p>
                      <a:pPr algn="just">
                        <a:lnSpc>
                          <a:spcPct val="107000"/>
                        </a:lnSpc>
                        <a:buNone/>
                      </a:pPr>
                      <a:r>
                        <a:rPr lang="pt-PT" sz="1000" dirty="0">
                          <a:solidFill>
                            <a:srgbClr val="000000"/>
                          </a:solidFill>
                          <a:effectLst/>
                          <a:latin typeface="Arial" panose="020B0604020202020204" pitchFamily="34" charset="0"/>
                          <a:ea typeface="Arial" panose="020B0604020202020204" pitchFamily="34" charset="0"/>
                        </a:rPr>
                        <a:t>Atuações:</a:t>
                      </a:r>
                      <a:endParaRPr lang="pt-PT" sz="10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284439765"/>
                  </a:ext>
                </a:extLst>
              </a:tr>
              <a:tr h="309526">
                <a:tc>
                  <a:txBody>
                    <a:bodyPr/>
                    <a:lstStyle/>
                    <a:p>
                      <a:pPr>
                        <a:lnSpc>
                          <a:spcPct val="107000"/>
                        </a:lnSpc>
                        <a:buNone/>
                      </a:pPr>
                      <a:r>
                        <a:rPr lang="pt-PT" sz="1200" dirty="0">
                          <a:solidFill>
                            <a:schemeClr val="bg1"/>
                          </a:solidFill>
                          <a:effectLst/>
                          <a:latin typeface="Arial" panose="020B0604020202020204" pitchFamily="34" charset="0"/>
                          <a:ea typeface="Times New Roman" panose="02020603050405020304" pitchFamily="18" charset="0"/>
                        </a:rPr>
                        <a:t> </a:t>
                      </a:r>
                      <a:endParaRPr lang="pt-PT" sz="1200" dirty="0">
                        <a:solidFill>
                          <a:schemeClr val="bg1"/>
                        </a:solidFill>
                        <a:effectLst/>
                        <a:latin typeface="Times New Roman" panose="02020603050405020304" pitchFamily="18" charset="0"/>
                        <a:ea typeface="Times New Roman" panose="02020603050405020304" pitchFamily="18" charset="0"/>
                      </a:endParaRPr>
                    </a:p>
                    <a:p>
                      <a:pPr>
                        <a:lnSpc>
                          <a:spcPct val="107000"/>
                        </a:lnSpc>
                        <a:buNone/>
                      </a:pPr>
                      <a:r>
                        <a:rPr lang="pt-PT" sz="1200" dirty="0">
                          <a:solidFill>
                            <a:schemeClr val="bg1"/>
                          </a:solidFill>
                          <a:effectLst/>
                          <a:latin typeface="Arial" panose="020B0604020202020204" pitchFamily="34" charset="0"/>
                          <a:ea typeface="Times New Roman" panose="02020603050405020304" pitchFamily="18" charset="0"/>
                        </a:rPr>
                        <a:t>João Abrantes</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buNone/>
                      </a:pPr>
                      <a:r>
                        <a:rPr lang="en-US" sz="1200" dirty="0">
                          <a:solidFill>
                            <a:schemeClr val="bg1"/>
                          </a:solidFill>
                          <a:effectLst/>
                          <a:latin typeface="Arial" panose="020B0604020202020204" pitchFamily="34" charset="0"/>
                          <a:ea typeface="Arial" panose="020B0604020202020204" pitchFamily="34" charset="0"/>
                        </a:rPr>
                        <a:t>Nº de </a:t>
                      </a:r>
                      <a:r>
                        <a:rPr lang="en-US" sz="1200" dirty="0" err="1">
                          <a:solidFill>
                            <a:schemeClr val="bg1"/>
                          </a:solidFill>
                          <a:effectLst/>
                          <a:latin typeface="Arial" panose="020B0604020202020204" pitchFamily="34" charset="0"/>
                          <a:ea typeface="Arial" panose="020B0604020202020204" pitchFamily="34" charset="0"/>
                        </a:rPr>
                        <a:t>alunos</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a:solidFill>
                            <a:schemeClr val="bg1"/>
                          </a:solidFill>
                          <a:effectLst/>
                          <a:latin typeface="Arial" panose="020B0604020202020204" pitchFamily="34" charset="0"/>
                          <a:ea typeface="Arial" panose="020B0604020202020204" pitchFamily="34" charset="0"/>
                        </a:rPr>
                        <a:t> </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lnSpc>
                          <a:spcPct val="107000"/>
                        </a:lnSpc>
                        <a:buNone/>
                      </a:pPr>
                      <a:r>
                        <a:rPr lang="pt-PT" sz="1200">
                          <a:solidFill>
                            <a:schemeClr val="bg1"/>
                          </a:solidFill>
                          <a:effectLst/>
                          <a:latin typeface="Arial" panose="020B0604020202020204" pitchFamily="34" charset="0"/>
                          <a:ea typeface="Arial" panose="020B0604020202020204" pitchFamily="34" charset="0"/>
                        </a:rPr>
                        <a:t>14</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a:solidFill>
                            <a:schemeClr val="bg1"/>
                          </a:solidFill>
                          <a:effectLst/>
                          <a:latin typeface="Arial" panose="020B0604020202020204" pitchFamily="34" charset="0"/>
                          <a:ea typeface="Arial" panose="020B0604020202020204" pitchFamily="34" charset="0"/>
                        </a:rPr>
                        <a:t> </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a:solidFill>
                            <a:schemeClr val="bg1"/>
                          </a:solidFill>
                          <a:effectLst/>
                          <a:latin typeface="Arial" panose="020B0604020202020204" pitchFamily="34" charset="0"/>
                          <a:ea typeface="Arial" panose="020B0604020202020204" pitchFamily="34" charset="0"/>
                        </a:rPr>
                        <a:t>16</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a:solidFill>
                            <a:schemeClr val="bg1"/>
                          </a:solidFill>
                          <a:effectLst/>
                          <a:latin typeface="Arial" panose="020B0604020202020204" pitchFamily="34" charset="0"/>
                          <a:ea typeface="Arial" panose="020B0604020202020204" pitchFamily="34" charset="0"/>
                        </a:rPr>
                        <a:t>18</a:t>
                      </a:r>
                      <a:endParaRPr lang="pt-PT" sz="120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200" dirty="0">
                          <a:solidFill>
                            <a:schemeClr val="bg1"/>
                          </a:solidFill>
                          <a:effectLst/>
                          <a:latin typeface="Arial" panose="020B0604020202020204" pitchFamily="34" charset="0"/>
                          <a:ea typeface="Arial" panose="020B0604020202020204" pitchFamily="34" charset="0"/>
                        </a:rPr>
                        <a:t>21</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600" dirty="0">
                          <a:solidFill>
                            <a:schemeClr val="bg1"/>
                          </a:solidFill>
                          <a:effectLst/>
                          <a:latin typeface="Arial" panose="020B0604020202020204" pitchFamily="34" charset="0"/>
                          <a:ea typeface="Arial" panose="020B0604020202020204" pitchFamily="34" charset="0"/>
                        </a:rPr>
                        <a:t>Total</a:t>
                      </a:r>
                      <a:endParaRPr lang="pt-PT" sz="700" dirty="0">
                        <a:solidFill>
                          <a:schemeClr val="bg1"/>
                        </a:solidFill>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580180315"/>
                  </a:ext>
                </a:extLst>
              </a:tr>
              <a:tr h="394662">
                <a:tc>
                  <a:txBody>
                    <a:bodyPr/>
                    <a:lstStyle/>
                    <a:p>
                      <a:pPr>
                        <a:buNone/>
                      </a:pPr>
                      <a:r>
                        <a:rPr lang="pt-PT" sz="1200" b="1">
                          <a:solidFill>
                            <a:srgbClr val="000000"/>
                          </a:solidFill>
                          <a:effectLst/>
                          <a:latin typeface="Arial" panose="020B0604020202020204" pitchFamily="34" charset="0"/>
                          <a:ea typeface="Arial" panose="020B0604020202020204" pitchFamily="34" charset="0"/>
                        </a:rPr>
                        <a:t> </a:t>
                      </a:r>
                      <a:endParaRPr lang="pt-PT" sz="1200">
                        <a:effectLst/>
                        <a:latin typeface="Times New Roman" panose="02020603050405020304" pitchFamily="18" charset="0"/>
                        <a:ea typeface="Times New Roman" panose="02020603050405020304" pitchFamily="18" charset="0"/>
                      </a:endParaRPr>
                    </a:p>
                    <a:p>
                      <a:pPr>
                        <a:buNone/>
                      </a:pPr>
                      <a:r>
                        <a:rPr lang="pt-PT" sz="1200" b="1">
                          <a:solidFill>
                            <a:srgbClr val="000000"/>
                          </a:solidFill>
                          <a:effectLst/>
                          <a:latin typeface="Arial" panose="020B0604020202020204" pitchFamily="34" charset="0"/>
                          <a:ea typeface="Arial" panose="020B0604020202020204" pitchFamily="34" charset="0"/>
                        </a:rPr>
                        <a:t>Artes Visuais AAA</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a:solidFill>
                            <a:srgbClr val="000000"/>
                          </a:solidFill>
                          <a:effectLst/>
                          <a:latin typeface="Arial" panose="020B0604020202020204" pitchFamily="34" charset="0"/>
                          <a:ea typeface="Arial" panose="020B0604020202020204" pitchFamily="34" charset="0"/>
                        </a:rPr>
                        <a:t>Nº de sessões</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a:solidFill>
                            <a:srgbClr val="000000"/>
                          </a:solidFill>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a:solidFill>
                            <a:srgbClr val="000000"/>
                          </a:solidFill>
                          <a:effectLst/>
                          <a:latin typeface="Arial" panose="020B0604020202020204" pitchFamily="34" charset="0"/>
                          <a:ea typeface="Times New Roman" panose="02020603050405020304" pitchFamily="18" charset="0"/>
                        </a:rPr>
                        <a:t>22</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pt-PT" sz="1200" b="1" dirty="0">
                          <a:solidFill>
                            <a:srgbClr val="000000"/>
                          </a:solidFill>
                          <a:effectLst/>
                          <a:latin typeface="Arial" panose="020B0604020202020204" pitchFamily="34" charset="0"/>
                          <a:ea typeface="Times New Roman" panose="02020603050405020304" pitchFamily="18" charset="0"/>
                        </a:rPr>
                        <a:t> </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solidFill>
                            <a:srgbClr val="000000"/>
                          </a:solidFill>
                          <a:effectLst/>
                          <a:latin typeface="Arial" panose="020B0604020202020204" pitchFamily="34" charset="0"/>
                          <a:ea typeface="Times New Roman" panose="02020603050405020304" pitchFamily="18" charset="0"/>
                        </a:rPr>
                        <a:t>22</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solidFill>
                            <a:srgbClr val="000000"/>
                          </a:solidFill>
                          <a:effectLst/>
                          <a:latin typeface="Arial" panose="020B0604020202020204" pitchFamily="34" charset="0"/>
                          <a:ea typeface="Times New Roman" panose="02020603050405020304" pitchFamily="18" charset="0"/>
                        </a:rPr>
                        <a:t>21</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solidFill>
                            <a:srgbClr val="000000"/>
                          </a:solidFill>
                          <a:effectLst/>
                          <a:latin typeface="Arial" panose="020B0604020202020204" pitchFamily="34" charset="0"/>
                          <a:ea typeface="Times New Roman" panose="02020603050405020304" pitchFamily="18" charset="0"/>
                        </a:rPr>
                        <a:t>22</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200" b="1" dirty="0">
                          <a:solidFill>
                            <a:srgbClr val="000000"/>
                          </a:solidFill>
                          <a:effectLst/>
                          <a:latin typeface="Arial" panose="020B0604020202020204" pitchFamily="34" charset="0"/>
                          <a:ea typeface="Times New Roman" panose="02020603050405020304" pitchFamily="18" charset="0"/>
                        </a:rPr>
                        <a:t>87</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2128909"/>
                  </a:ext>
                </a:extLst>
              </a:tr>
              <a:tr h="663750">
                <a:tc>
                  <a:txBody>
                    <a:bodyPr/>
                    <a:lstStyle/>
                    <a:p>
                      <a:pPr>
                        <a:buNone/>
                      </a:pPr>
                      <a:r>
                        <a:rPr lang="pt-PT" sz="12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8">
                  <a:txBody>
                    <a:bodyPr/>
                    <a:lstStyle/>
                    <a:p>
                      <a:pPr algn="just">
                        <a:spcBef>
                          <a:spcPts val="1200"/>
                        </a:spcBef>
                        <a:spcAft>
                          <a:spcPts val="1200"/>
                        </a:spcAft>
                        <a:buNone/>
                      </a:pPr>
                      <a:r>
                        <a:rPr lang="pt-PT" sz="1200" b="1" dirty="0">
                          <a:effectLst/>
                          <a:latin typeface="Arial" panose="020B0604020202020204" pitchFamily="34" charset="0"/>
                          <a:ea typeface="Times New Roman" panose="02020603050405020304" pitchFamily="18" charset="0"/>
                        </a:rPr>
                        <a:t>Apreciação Global</a:t>
                      </a:r>
                      <a:r>
                        <a:rPr lang="pt-PT" sz="1200" dirty="0">
                          <a:effectLst/>
                          <a:latin typeface="Arial" panose="020B0604020202020204" pitchFamily="34" charset="0"/>
                          <a:ea typeface="Times New Roman" panose="02020603050405020304" pitchFamily="18" charset="0"/>
                        </a:rPr>
                        <a:t>: </a:t>
                      </a:r>
                      <a:r>
                        <a:rPr lang="pt-PT" sz="1200" dirty="0">
                          <a:effectLst/>
                          <a:latin typeface="Segoe UI" panose="020B0502040204020203" pitchFamily="34" charset="0"/>
                          <a:ea typeface="Segoe UI" panose="020B0502040204020203" pitchFamily="34" charset="0"/>
                        </a:rPr>
                        <a:t>Ao longo do 2º período, realizaram diversos trabalhos relacionados com momentos comemorativos, como os Reis, o Carnaval, o Dia dos Amigos e a Primavera, que contribuíram para o desenvolvimento das suas competências artísticas e da sua destreza motora. As técnicas trabalhadas incluíram o corte e recorte com tesoura, corte manual de diferentes materiais, desenho, montagem de peças, dobragem, construção, colagem com cola batom e pintura com diferentes riscadores, permitindo uma exploração diversificada de materiais e processos criativos.</a:t>
                      </a:r>
                      <a:endParaRPr lang="pt-PT" sz="1200" dirty="0">
                        <a:effectLst/>
                        <a:latin typeface="Times New Roman" panose="02020603050405020304" pitchFamily="18" charset="0"/>
                        <a:ea typeface="Times New Roman" panose="02020603050405020304" pitchFamily="18" charset="0"/>
                      </a:endParaRPr>
                    </a:p>
                  </a:txBody>
                  <a:tcPr marL="40363" marR="403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64293496"/>
                  </a:ext>
                </a:extLst>
              </a:tr>
            </a:tbl>
          </a:graphicData>
        </a:graphic>
      </p:graphicFrame>
    </p:spTree>
    <p:extLst>
      <p:ext uri="{BB962C8B-B14F-4D97-AF65-F5344CB8AC3E}">
        <p14:creationId xmlns:p14="http://schemas.microsoft.com/office/powerpoint/2010/main" val="3389207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ECC2D-B15F-52B0-0C84-1EA68C718206}"/>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AB567E4-A16E-6FD4-0E5D-6257FD7B4867}"/>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3.8	Análise de outras atividades/oficinas- 1º ciclo</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sp>
        <p:nvSpPr>
          <p:cNvPr id="3" name="Retângulo 2">
            <a:extLst>
              <a:ext uri="{FF2B5EF4-FFF2-40B4-BE49-F238E27FC236}">
                <a16:creationId xmlns:a16="http://schemas.microsoft.com/office/drawing/2014/main" id="{7471D2C5-8CDE-1D66-A103-87D9D435420C}"/>
              </a:ext>
            </a:extLst>
          </p:cNvPr>
          <p:cNvSpPr/>
          <p:nvPr/>
        </p:nvSpPr>
        <p:spPr>
          <a:xfrm>
            <a:off x="400726" y="1786539"/>
            <a:ext cx="9155723" cy="291298"/>
          </a:xfrm>
          <a:prstGeom prst="rect">
            <a:avLst/>
          </a:prstGeom>
        </p:spPr>
        <p:txBody>
          <a:bodyPr wrap="square">
            <a:spAutoFit/>
          </a:bodyPr>
          <a:lstStyle/>
          <a:p>
            <a:pPr marL="0" marR="0" lvl="0" indent="0" algn="just" defTabSz="457200" rtl="0" eaLnBrk="1" fontAlgn="auto" latinLnBrk="0" hangingPunct="1">
              <a:lnSpc>
                <a:spcPct val="115000"/>
              </a:lnSpc>
              <a:spcBef>
                <a:spcPts val="0"/>
              </a:spcBef>
              <a:spcAft>
                <a:spcPts val="0"/>
              </a:spcAft>
              <a:buClrTx/>
              <a:buSzTx/>
              <a:buFontTx/>
              <a:buNone/>
              <a:tabLst/>
              <a:defRPr/>
            </a:pPr>
            <a:r>
              <a:rPr kumimoji="0" lang="pt-PT" sz="1200" b="0" i="0" u="none" strike="noStrike" kern="1200" cap="none" spc="0" normalizeH="0" baseline="0" noProof="0">
                <a:ln>
                  <a:noFill/>
                </a:ln>
                <a:solidFill>
                  <a:prstClr val="black"/>
                </a:solidFill>
                <a:effectLst/>
                <a:uLnTx/>
                <a:uFillTx/>
                <a:latin typeface="Calibri Light" panose="020F0302020204030204"/>
                <a:ea typeface="Times New Roman" panose="02020603050405020304" pitchFamily="18" charset="0"/>
                <a:cs typeface="+mn-cs"/>
              </a:rPr>
              <a:t> 	</a:t>
            </a:r>
            <a:endParaRPr kumimoji="0" lang="pt-PT" sz="1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9" name="Imagem 8">
            <a:extLst>
              <a:ext uri="{FF2B5EF4-FFF2-40B4-BE49-F238E27FC236}">
                <a16:creationId xmlns:a16="http://schemas.microsoft.com/office/drawing/2014/main" id="{52DAFE9F-44AB-B686-A20B-5821A07D270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6" name="Tabela 5">
            <a:extLst>
              <a:ext uri="{FF2B5EF4-FFF2-40B4-BE49-F238E27FC236}">
                <a16:creationId xmlns:a16="http://schemas.microsoft.com/office/drawing/2014/main" id="{E427567E-F94D-ADE0-CCDB-C19994DA004F}"/>
              </a:ext>
            </a:extLst>
          </p:cNvPr>
          <p:cNvGraphicFramePr>
            <a:graphicFrameLocks noGrp="1"/>
          </p:cNvGraphicFramePr>
          <p:nvPr>
            <p:extLst>
              <p:ext uri="{D42A27DB-BD31-4B8C-83A1-F6EECF244321}">
                <p14:modId xmlns:p14="http://schemas.microsoft.com/office/powerpoint/2010/main" val="2427673990"/>
              </p:ext>
            </p:extLst>
          </p:nvPr>
        </p:nvGraphicFramePr>
        <p:xfrm>
          <a:off x="584165" y="1259439"/>
          <a:ext cx="8543923" cy="818398"/>
        </p:xfrm>
        <a:graphic>
          <a:graphicData uri="http://schemas.openxmlformats.org/drawingml/2006/table">
            <a:tbl>
              <a:tblPr firstRow="1" firstCol="1" bandRow="1"/>
              <a:tblGrid>
                <a:gridCol w="1698432">
                  <a:extLst>
                    <a:ext uri="{9D8B030D-6E8A-4147-A177-3AD203B41FA5}">
                      <a16:colId xmlns:a16="http://schemas.microsoft.com/office/drawing/2014/main" val="2215062157"/>
                    </a:ext>
                  </a:extLst>
                </a:gridCol>
                <a:gridCol w="1217479">
                  <a:extLst>
                    <a:ext uri="{9D8B030D-6E8A-4147-A177-3AD203B41FA5}">
                      <a16:colId xmlns:a16="http://schemas.microsoft.com/office/drawing/2014/main" val="3651045585"/>
                    </a:ext>
                  </a:extLst>
                </a:gridCol>
                <a:gridCol w="891812">
                  <a:extLst>
                    <a:ext uri="{9D8B030D-6E8A-4147-A177-3AD203B41FA5}">
                      <a16:colId xmlns:a16="http://schemas.microsoft.com/office/drawing/2014/main" val="3013511468"/>
                    </a:ext>
                  </a:extLst>
                </a:gridCol>
                <a:gridCol w="840050">
                  <a:extLst>
                    <a:ext uri="{9D8B030D-6E8A-4147-A177-3AD203B41FA5}">
                      <a16:colId xmlns:a16="http://schemas.microsoft.com/office/drawing/2014/main" val="1966778545"/>
                    </a:ext>
                  </a:extLst>
                </a:gridCol>
                <a:gridCol w="1382470">
                  <a:extLst>
                    <a:ext uri="{9D8B030D-6E8A-4147-A177-3AD203B41FA5}">
                      <a16:colId xmlns:a16="http://schemas.microsoft.com/office/drawing/2014/main" val="1467463317"/>
                    </a:ext>
                  </a:extLst>
                </a:gridCol>
                <a:gridCol w="833580">
                  <a:extLst>
                    <a:ext uri="{9D8B030D-6E8A-4147-A177-3AD203B41FA5}">
                      <a16:colId xmlns:a16="http://schemas.microsoft.com/office/drawing/2014/main" val="949824413"/>
                    </a:ext>
                  </a:extLst>
                </a:gridCol>
                <a:gridCol w="764564">
                  <a:extLst>
                    <a:ext uri="{9D8B030D-6E8A-4147-A177-3AD203B41FA5}">
                      <a16:colId xmlns:a16="http://schemas.microsoft.com/office/drawing/2014/main" val="1026103927"/>
                    </a:ext>
                  </a:extLst>
                </a:gridCol>
                <a:gridCol w="915536">
                  <a:extLst>
                    <a:ext uri="{9D8B030D-6E8A-4147-A177-3AD203B41FA5}">
                      <a16:colId xmlns:a16="http://schemas.microsoft.com/office/drawing/2014/main" val="3790097769"/>
                    </a:ext>
                  </a:extLst>
                </a:gridCol>
              </a:tblGrid>
              <a:tr h="540621">
                <a:tc>
                  <a:txBody>
                    <a:bodyPr/>
                    <a:lstStyle/>
                    <a:p>
                      <a:pPr marL="195580" algn="just">
                        <a:buNone/>
                      </a:pPr>
                      <a:r>
                        <a:rPr lang="pt-PT" sz="1100" b="1" dirty="0">
                          <a:solidFill>
                            <a:schemeClr val="bg1"/>
                          </a:solidFill>
                          <a:effectLst/>
                          <a:latin typeface="Arial" panose="020B0604020202020204" pitchFamily="34" charset="0"/>
                          <a:ea typeface="Times New Roman" panose="02020603050405020304" pitchFamily="18" charset="0"/>
                        </a:rPr>
                        <a:t> Pedro Silva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buNone/>
                      </a:pPr>
                      <a:endParaRPr lang="pt-PT" sz="1000" dirty="0">
                        <a:solidFill>
                          <a:schemeClr val="bg1"/>
                        </a:solidFill>
                        <a:effectLst/>
                        <a:latin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94615" algn="ctr">
                        <a:buNone/>
                      </a:pPr>
                      <a:r>
                        <a:rPr lang="pt-PT" sz="1100" b="1" dirty="0">
                          <a:solidFill>
                            <a:schemeClr val="bg1"/>
                          </a:solidFill>
                          <a:effectLst/>
                          <a:latin typeface="Arial" panose="020B0604020202020204" pitchFamily="34" charset="0"/>
                          <a:ea typeface="Times New Roman" panose="02020603050405020304" pitchFamily="18" charset="0"/>
                        </a:rPr>
                        <a:t>1ºA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buNone/>
                      </a:pPr>
                      <a:r>
                        <a:rPr lang="pt-PT" sz="1100" b="1" dirty="0">
                          <a:solidFill>
                            <a:schemeClr val="bg1"/>
                          </a:solidFill>
                          <a:effectLst/>
                          <a:latin typeface="Arial" panose="020B0604020202020204" pitchFamily="34" charset="0"/>
                          <a:ea typeface="Times New Roman" panose="02020603050405020304" pitchFamily="18" charset="0"/>
                        </a:rPr>
                        <a:t>1ºB</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457200" algn="ctr">
                        <a:buNone/>
                      </a:pPr>
                      <a:r>
                        <a:rPr lang="pt-PT" sz="1100" b="1" dirty="0">
                          <a:solidFill>
                            <a:schemeClr val="bg1"/>
                          </a:solidFill>
                          <a:effectLst/>
                          <a:latin typeface="Arial" panose="020B0604020202020204" pitchFamily="34" charset="0"/>
                          <a:ea typeface="Times New Roman" panose="02020603050405020304" pitchFamily="18" charset="0"/>
                        </a:rPr>
                        <a:t>2ºA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61595" algn="ctr">
                        <a:buNone/>
                      </a:pPr>
                      <a:r>
                        <a:rPr lang="pt-PT" sz="1100" b="1" dirty="0">
                          <a:solidFill>
                            <a:schemeClr val="bg1"/>
                          </a:solidFill>
                          <a:effectLst/>
                          <a:latin typeface="Arial" panose="020B0604020202020204" pitchFamily="34" charset="0"/>
                          <a:ea typeface="Times New Roman" panose="02020603050405020304" pitchFamily="18" charset="0"/>
                        </a:rPr>
                        <a:t>2ºB</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457200" algn="ctr">
                        <a:buNone/>
                      </a:pPr>
                      <a:r>
                        <a:rPr lang="pt-PT" sz="1100" b="1" dirty="0">
                          <a:solidFill>
                            <a:schemeClr val="bg1"/>
                          </a:solidFill>
                          <a:effectLst/>
                          <a:latin typeface="Arial" panose="020B0604020202020204" pitchFamily="34" charset="0"/>
                          <a:ea typeface="Times New Roman" panose="02020603050405020304" pitchFamily="18" charset="0"/>
                        </a:rPr>
                        <a:t>3ºA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457200" algn="ctr">
                        <a:buNone/>
                      </a:pPr>
                      <a:r>
                        <a:rPr lang="pt-PT" sz="1100" b="1" dirty="0">
                          <a:solidFill>
                            <a:schemeClr val="bg1"/>
                          </a:solidFill>
                          <a:effectLst/>
                          <a:latin typeface="Arial" panose="020B0604020202020204" pitchFamily="34" charset="0"/>
                          <a:ea typeface="Times New Roman" panose="02020603050405020304" pitchFamily="18" charset="0"/>
                        </a:rPr>
                        <a:t>4ºA</a:t>
                      </a:r>
                      <a:endParaRPr lang="pt-PT" sz="1200" dirty="0">
                        <a:solidFill>
                          <a:schemeClr val="bg1"/>
                        </a:solidFill>
                        <a:effectLst/>
                        <a:latin typeface="Times New Roman" panose="02020603050405020304" pitchFamily="18" charset="0"/>
                        <a:ea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3491954566"/>
                  </a:ext>
                </a:extLst>
              </a:tr>
              <a:tr h="277777">
                <a:tc>
                  <a:txBody>
                    <a:bodyPr/>
                    <a:lstStyle/>
                    <a:p>
                      <a:pPr marL="15240" algn="just">
                        <a:buNone/>
                      </a:pPr>
                      <a:r>
                        <a:rPr lang="pt-PT" sz="1100" b="1">
                          <a:effectLst/>
                          <a:latin typeface="Arial" panose="020B0604020202020204" pitchFamily="34" charset="0"/>
                          <a:ea typeface="Times New Roman" panose="02020603050405020304" pitchFamily="18" charset="0"/>
                        </a:rPr>
                        <a:t>Atelier do Código</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7940" algn="just">
                        <a:buNone/>
                      </a:pPr>
                      <a:r>
                        <a:rPr lang="pt-PT" sz="1100" b="1" dirty="0">
                          <a:effectLst/>
                          <a:latin typeface="Arial" panose="020B0604020202020204" pitchFamily="34" charset="0"/>
                          <a:ea typeface="Times New Roman" panose="02020603050405020304" pitchFamily="18" charset="0"/>
                        </a:rPr>
                        <a:t> Nº sessões</a:t>
                      </a:r>
                      <a:endParaRPr lang="pt-PT" sz="1200" dirty="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94615" algn="ctr">
                        <a:buNone/>
                      </a:pPr>
                      <a:r>
                        <a:rPr lang="pt-PT" sz="1100">
                          <a:effectLst/>
                          <a:latin typeface="Arial" panose="020B0604020202020204" pitchFamily="34" charset="0"/>
                          <a:ea typeface="Times New Roman" panose="02020603050405020304" pitchFamily="18" charset="0"/>
                        </a:rPr>
                        <a:t>12</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1100">
                          <a:effectLst/>
                          <a:latin typeface="Arial" panose="020B0604020202020204" pitchFamily="34" charset="0"/>
                          <a:ea typeface="Times New Roman" panose="02020603050405020304" pitchFamily="18" charset="0"/>
                        </a:rPr>
                        <a:t>12</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indent="22225" algn="ctr">
                        <a:buNone/>
                      </a:pPr>
                      <a:r>
                        <a:rPr lang="pt-PT" sz="1100">
                          <a:effectLst/>
                          <a:latin typeface="Arial" panose="020B0604020202020204" pitchFamily="34" charset="0"/>
                          <a:ea typeface="Times New Roman" panose="02020603050405020304" pitchFamily="18" charset="0"/>
                        </a:rPr>
                        <a:t>11</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buNone/>
                      </a:pPr>
                      <a:r>
                        <a:rPr lang="pt-PT" sz="1100">
                          <a:effectLst/>
                          <a:latin typeface="Arial" panose="020B0604020202020204" pitchFamily="34" charset="0"/>
                          <a:ea typeface="Times New Roman" panose="02020603050405020304" pitchFamily="18" charset="0"/>
                        </a:rPr>
                        <a:t>11</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buNone/>
                      </a:pPr>
                      <a:r>
                        <a:rPr lang="pt-PT" sz="1100">
                          <a:effectLst/>
                          <a:latin typeface="Arial" panose="020B0604020202020204" pitchFamily="34" charset="0"/>
                          <a:ea typeface="Times New Roman" panose="02020603050405020304" pitchFamily="18" charset="0"/>
                        </a:rPr>
                        <a:t>12</a:t>
                      </a:r>
                      <a:endParaRPr lang="pt-PT" sz="120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buNone/>
                      </a:pPr>
                      <a:r>
                        <a:rPr lang="pt-PT" sz="1100" dirty="0">
                          <a:effectLst/>
                          <a:latin typeface="Arial" panose="020B0604020202020204" pitchFamily="34" charset="0"/>
                          <a:ea typeface="Times New Roman" panose="02020603050405020304" pitchFamily="18" charset="0"/>
                        </a:rPr>
                        <a:t>12</a:t>
                      </a:r>
                      <a:endParaRPr lang="pt-PT" sz="1200" dirty="0">
                        <a:effectLst/>
                        <a:latin typeface="Times New Roman" panose="02020603050405020304" pitchFamily="18" charset="0"/>
                        <a:ea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5083481"/>
                  </a:ext>
                </a:extLst>
              </a:tr>
            </a:tbl>
          </a:graphicData>
        </a:graphic>
      </p:graphicFrame>
    </p:spTree>
    <p:extLst>
      <p:ext uri="{BB962C8B-B14F-4D97-AF65-F5344CB8AC3E}">
        <p14:creationId xmlns:p14="http://schemas.microsoft.com/office/powerpoint/2010/main" val="32717289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0155D-0655-498B-D46A-B0B5EB3BE7E5}"/>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D28E1D48-F660-062C-90B1-523695C253A5}"/>
              </a:ext>
            </a:extLst>
          </p:cNvPr>
          <p:cNvSpPr txBox="1"/>
          <p:nvPr/>
        </p:nvSpPr>
        <p:spPr>
          <a:xfrm>
            <a:off x="690664" y="20242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3.9 –Par Pedagógico</a:t>
            </a:r>
            <a:endParaRPr lang="pt-PT" sz="1350">
              <a:solidFill>
                <a:schemeClr val="bg1"/>
              </a:solidFill>
              <a:latin typeface="Arial Black" panose="020B0A04020102020204" pitchFamily="34" charset="0"/>
              <a:ea typeface="Times New Roman" panose="02020603050405020304" pitchFamily="18" charset="0"/>
            </a:endParaRPr>
          </a:p>
        </p:txBody>
      </p:sp>
      <p:pic>
        <p:nvPicPr>
          <p:cNvPr id="5" name="Imagem 4">
            <a:extLst>
              <a:ext uri="{FF2B5EF4-FFF2-40B4-BE49-F238E27FC236}">
                <a16:creationId xmlns:a16="http://schemas.microsoft.com/office/drawing/2014/main" id="{86105FF6-1614-ECFF-199C-3045CEA5C1AA}"/>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01989C5B-ABBC-5FBD-83A5-4038A6F8FC49}"/>
              </a:ext>
            </a:extLst>
          </p:cNvPr>
          <p:cNvGraphicFramePr>
            <a:graphicFrameLocks noGrp="1"/>
          </p:cNvGraphicFramePr>
          <p:nvPr>
            <p:extLst>
              <p:ext uri="{D42A27DB-BD31-4B8C-83A1-F6EECF244321}">
                <p14:modId xmlns:p14="http://schemas.microsoft.com/office/powerpoint/2010/main" val="2813731963"/>
              </p:ext>
            </p:extLst>
          </p:nvPr>
        </p:nvGraphicFramePr>
        <p:xfrm>
          <a:off x="893601" y="925316"/>
          <a:ext cx="8103859" cy="5157517"/>
        </p:xfrm>
        <a:graphic>
          <a:graphicData uri="http://schemas.openxmlformats.org/drawingml/2006/table">
            <a:tbl>
              <a:tblPr firstRow="1" firstCol="1" bandRow="1"/>
              <a:tblGrid>
                <a:gridCol w="1595744">
                  <a:extLst>
                    <a:ext uri="{9D8B030D-6E8A-4147-A177-3AD203B41FA5}">
                      <a16:colId xmlns:a16="http://schemas.microsoft.com/office/drawing/2014/main" val="208189584"/>
                    </a:ext>
                  </a:extLst>
                </a:gridCol>
                <a:gridCol w="2228215">
                  <a:extLst>
                    <a:ext uri="{9D8B030D-6E8A-4147-A177-3AD203B41FA5}">
                      <a16:colId xmlns:a16="http://schemas.microsoft.com/office/drawing/2014/main" val="1693703663"/>
                    </a:ext>
                  </a:extLst>
                </a:gridCol>
                <a:gridCol w="2225040">
                  <a:extLst>
                    <a:ext uri="{9D8B030D-6E8A-4147-A177-3AD203B41FA5}">
                      <a16:colId xmlns:a16="http://schemas.microsoft.com/office/drawing/2014/main" val="4060675929"/>
                    </a:ext>
                  </a:extLst>
                </a:gridCol>
                <a:gridCol w="2054860">
                  <a:extLst>
                    <a:ext uri="{9D8B030D-6E8A-4147-A177-3AD203B41FA5}">
                      <a16:colId xmlns:a16="http://schemas.microsoft.com/office/drawing/2014/main" val="1146540568"/>
                    </a:ext>
                  </a:extLst>
                </a:gridCol>
              </a:tblGrid>
              <a:tr h="247650">
                <a:tc gridSpan="4">
                  <a:txBody>
                    <a:bodyPr/>
                    <a:lstStyle/>
                    <a:p>
                      <a:pPr algn="ctr">
                        <a:lnSpc>
                          <a:spcPct val="107000"/>
                        </a:lnSpc>
                        <a:spcAft>
                          <a:spcPts val="0"/>
                        </a:spcAft>
                      </a:pPr>
                      <a:r>
                        <a:rPr lang="pt-PT" sz="1200" b="1" kern="100">
                          <a:effectLst/>
                          <a:latin typeface="+mn-lt"/>
                          <a:ea typeface="Calibri" panose="020F0502020204030204" pitchFamily="34" charset="0"/>
                          <a:cs typeface="Times New Roman" panose="02020603050405020304" pitchFamily="18" charset="0"/>
                        </a:rPr>
                        <a:t> </a:t>
                      </a:r>
                      <a:r>
                        <a:rPr lang="pt-PT" sz="1200" b="1" kern="100">
                          <a:solidFill>
                            <a:schemeClr val="bg1"/>
                          </a:solidFill>
                          <a:effectLst/>
                          <a:latin typeface="+mn-lt"/>
                          <a:ea typeface="Calibri" panose="020F0502020204030204" pitchFamily="34" charset="0"/>
                          <a:cs typeface="Times New Roman" panose="02020603050405020304" pitchFamily="18" charset="0"/>
                        </a:rPr>
                        <a:t>MATEMÁTICA - PAR PEDAGÓGICO  - 3º CICLO</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3864"/>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719689710"/>
                  </a:ext>
                </a:extLst>
              </a:tr>
              <a:tr h="394970">
                <a:tc>
                  <a:txBody>
                    <a:bodyPr/>
                    <a:lstStyle/>
                    <a:p>
                      <a:pPr>
                        <a:lnSpc>
                          <a:spcPct val="107000"/>
                        </a:lnSpc>
                        <a:spcAft>
                          <a:spcPts val="0"/>
                        </a:spcAft>
                      </a:pPr>
                      <a:r>
                        <a:rPr lang="pt-PT" sz="1200" b="1" kern="100">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nSpc>
                          <a:spcPct val="107000"/>
                        </a:lnSpc>
                        <a:spcAft>
                          <a:spcPts val="0"/>
                        </a:spcAft>
                      </a:pPr>
                      <a:r>
                        <a:rPr lang="pt-PT" sz="1200" kern="100">
                          <a:effectLst/>
                          <a:latin typeface="+mn-lt"/>
                          <a:ea typeface="Calibri" panose="020F0502020204030204" pitchFamily="34" charset="0"/>
                          <a:cs typeface="Times New Roman" panose="02020603050405020304" pitchFamily="18" charset="0"/>
                        </a:rPr>
                        <a:t>ALUNOS CONTEMPLADOS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1200" kern="100">
                          <a:effectLst/>
                          <a:latin typeface="+mn-lt"/>
                          <a:ea typeface="Calibri" panose="020F0502020204030204" pitchFamily="34" charset="0"/>
                          <a:cs typeface="Times New Roman" panose="02020603050405020304" pitchFamily="18" charset="0"/>
                        </a:rPr>
                        <a:t>MELHORARAM O DESEMPENHO NA DISCIPLINA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nSpc>
                          <a:spcPct val="107000"/>
                        </a:lnSpc>
                        <a:spcAft>
                          <a:spcPts val="0"/>
                        </a:spcAft>
                      </a:pPr>
                      <a:r>
                        <a:rPr lang="pt-PT" sz="1200" kern="100">
                          <a:effectLst/>
                          <a:latin typeface="Calibri" panose="020F0502020204030204" pitchFamily="34" charset="0"/>
                          <a:ea typeface="Calibri" panose="020F0502020204030204" pitchFamily="34" charset="0"/>
                          <a:cs typeface="Times New Roman" panose="02020603050405020304" pitchFamily="18" charset="0"/>
                        </a:rPr>
                        <a:t>MELHORARAM / NÍVEL = OU &gt; 3 NA DISCIPLINA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pt-PT" sz="1200" kern="100">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945318749"/>
                  </a:ext>
                </a:extLst>
              </a:tr>
              <a:tr h="400078">
                <a:tc>
                  <a:txBody>
                    <a:bodyPr/>
                    <a:lstStyle/>
                    <a:p>
                      <a:pP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7ºA</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16</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779125731"/>
                  </a:ext>
                </a:extLst>
              </a:tr>
              <a:tr h="394970">
                <a:tc>
                  <a:txBody>
                    <a:bodyPr/>
                    <a:lstStyle/>
                    <a:p>
                      <a:pPr>
                        <a:lnSpc>
                          <a:spcPct val="107000"/>
                        </a:lnSpc>
                        <a:spcAft>
                          <a:spcPts val="0"/>
                        </a:spcAft>
                      </a:pPr>
                      <a:r>
                        <a:rPr lang="pt-PT" sz="1100" kern="100">
                          <a:effectLst/>
                          <a:latin typeface="+mn-lt"/>
                          <a:ea typeface="Calibri" panose="020F0502020204030204" pitchFamily="34" charset="0"/>
                          <a:cs typeface="Times New Roman" panose="02020603050405020304" pitchFamily="18" charset="0"/>
                        </a:rPr>
                        <a:t>8ºA</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2295300515"/>
                  </a:ext>
                </a:extLst>
              </a:tr>
              <a:tr h="399434">
                <a:tc>
                  <a:txBody>
                    <a:bodyPr/>
                    <a:lstStyle/>
                    <a:p>
                      <a:pP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8ºB</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150061234"/>
                  </a:ext>
                </a:extLst>
              </a:tr>
              <a:tr h="394970">
                <a:tc>
                  <a:txBody>
                    <a:bodyPr/>
                    <a:lstStyle/>
                    <a:p>
                      <a:pPr>
                        <a:lnSpc>
                          <a:spcPct val="107000"/>
                        </a:lnSpc>
                        <a:spcAft>
                          <a:spcPts val="0"/>
                        </a:spcAft>
                      </a:pPr>
                      <a:r>
                        <a:rPr lang="pt-PT" sz="1100" b="0" kern="100" dirty="0">
                          <a:effectLst/>
                          <a:latin typeface="+mn-lt"/>
                          <a:ea typeface="Calibri" panose="020F0502020204030204" pitchFamily="34" charset="0"/>
                          <a:cs typeface="Times New Roman" panose="02020603050405020304" pitchFamily="18" charset="0"/>
                        </a:rPr>
                        <a:t>9ºA</a:t>
                      </a:r>
                      <a:endParaRPr lang="pt-PT" sz="1050" b="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 17</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85952859"/>
                  </a:ext>
                </a:extLst>
              </a:tr>
              <a:tr h="394970">
                <a:tc gridSpan="4">
                  <a:txBody>
                    <a:bodyPr/>
                    <a:lstStyle/>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7ºA - A intervenção do par pedagógico centrou-se na orientação pontual e no acompanhamento mais próximo de alguns alunos, nomeadamente àqueles que revelam maior necessidade de apoio, sem interferir com o normal funcionamento da aula nem com a planificação prevista. É uma medida benéfica para os alunos, pois permite mais momentos de esclarecimento de dúvidas e de acompanhamento do trabalho desenvolvido por cada um. A sua importância aumenta em turmas com um maior número de elementos, como é o caso da turma do sétimo ano. </a:t>
                      </a:r>
                    </a:p>
                    <a:p>
                      <a:pPr algn="just">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8ºA e B - Esta medida proporciona aos alunos um maior acompanhamento e atenção, com um ensino mais diferenciado, dando-lhes possibilidade de ter uma maior consolidação dos conteúdos lecionados.</a:t>
                      </a:r>
                    </a:p>
                    <a:p>
                      <a:pPr algn="just">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9ºA - A intervenção do par pedagógico centrou-se na orientação e acompanhamento mais próximo de alguns alunos, nomeadamente àqueles que revelam maior necessidade de apoio, sem nunca descurar os demais e apoiando-os sempre que os mesmo solicitaram ajuda. Esta medida proporciona aos alunos um maior acompanhamento e atenção, com um ensino mais diferenciado, dando-lhes possibilidade de ter uma maior consolidação dos conteúdos lecionados. A sua importância aumenta em turmas com um maior número de elementos, como é o caso da turma do nono ano.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908030683"/>
                  </a:ext>
                </a:extLst>
              </a:tr>
              <a:tr h="394970">
                <a:tc gridSpan="4">
                  <a:txBody>
                    <a:bodyPr/>
                    <a:lstStyle/>
                    <a:p>
                      <a:pPr algn="ctr">
                        <a:lnSpc>
                          <a:spcPct val="107000"/>
                        </a:lnSpc>
                        <a:spcAft>
                          <a:spcPts val="0"/>
                        </a:spcAft>
                      </a:pPr>
                      <a:endParaRPr lang="pt-P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28217231"/>
                  </a:ext>
                </a:extLst>
              </a:tr>
            </a:tbl>
          </a:graphicData>
        </a:graphic>
      </p:graphicFrame>
    </p:spTree>
    <p:extLst>
      <p:ext uri="{BB962C8B-B14F-4D97-AF65-F5344CB8AC3E}">
        <p14:creationId xmlns:p14="http://schemas.microsoft.com/office/powerpoint/2010/main" val="127686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3" y="330531"/>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3.11	Análise de Apoios Educativos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63CD11F6-9E5C-4C0D-9AC6-AD9A8C8D3C7A}"/>
              </a:ext>
            </a:extLst>
          </p:cNvPr>
          <p:cNvGraphicFramePr>
            <a:graphicFrameLocks noGrp="1"/>
          </p:cNvGraphicFramePr>
          <p:nvPr>
            <p:extLst>
              <p:ext uri="{D42A27DB-BD31-4B8C-83A1-F6EECF244321}">
                <p14:modId xmlns:p14="http://schemas.microsoft.com/office/powerpoint/2010/main" val="2624207264"/>
              </p:ext>
            </p:extLst>
          </p:nvPr>
        </p:nvGraphicFramePr>
        <p:xfrm>
          <a:off x="400726" y="814983"/>
          <a:ext cx="8543925" cy="2377832"/>
        </p:xfrm>
        <a:graphic>
          <a:graphicData uri="http://schemas.openxmlformats.org/drawingml/2006/table">
            <a:tbl>
              <a:tblPr firstRow="1" firstCol="1" bandRow="1"/>
              <a:tblGrid>
                <a:gridCol w="651966">
                  <a:extLst>
                    <a:ext uri="{9D8B030D-6E8A-4147-A177-3AD203B41FA5}">
                      <a16:colId xmlns:a16="http://schemas.microsoft.com/office/drawing/2014/main" val="3335944857"/>
                    </a:ext>
                  </a:extLst>
                </a:gridCol>
                <a:gridCol w="892498">
                  <a:extLst>
                    <a:ext uri="{9D8B030D-6E8A-4147-A177-3AD203B41FA5}">
                      <a16:colId xmlns:a16="http://schemas.microsoft.com/office/drawing/2014/main" val="3214076158"/>
                    </a:ext>
                  </a:extLst>
                </a:gridCol>
                <a:gridCol w="1017827">
                  <a:extLst>
                    <a:ext uri="{9D8B030D-6E8A-4147-A177-3AD203B41FA5}">
                      <a16:colId xmlns:a16="http://schemas.microsoft.com/office/drawing/2014/main" val="1577529335"/>
                    </a:ext>
                  </a:extLst>
                </a:gridCol>
                <a:gridCol w="1502055">
                  <a:extLst>
                    <a:ext uri="{9D8B030D-6E8A-4147-A177-3AD203B41FA5}">
                      <a16:colId xmlns:a16="http://schemas.microsoft.com/office/drawing/2014/main" val="3086588123"/>
                    </a:ext>
                  </a:extLst>
                </a:gridCol>
                <a:gridCol w="2117308">
                  <a:extLst>
                    <a:ext uri="{9D8B030D-6E8A-4147-A177-3AD203B41FA5}">
                      <a16:colId xmlns:a16="http://schemas.microsoft.com/office/drawing/2014/main" val="2300763818"/>
                    </a:ext>
                  </a:extLst>
                </a:gridCol>
                <a:gridCol w="2362271">
                  <a:extLst>
                    <a:ext uri="{9D8B030D-6E8A-4147-A177-3AD203B41FA5}">
                      <a16:colId xmlns:a16="http://schemas.microsoft.com/office/drawing/2014/main" val="1332560073"/>
                    </a:ext>
                  </a:extLst>
                </a:gridCol>
              </a:tblGrid>
              <a:tr h="440552">
                <a:tc gridSpan="6">
                  <a:txBody>
                    <a:bodyPr/>
                    <a:lstStyle/>
                    <a:p>
                      <a:pPr algn="ctr">
                        <a:lnSpc>
                          <a:spcPct val="107000"/>
                        </a:lnSpc>
                        <a:spcAft>
                          <a:spcPts val="0"/>
                        </a:spcAft>
                      </a:pPr>
                      <a:r>
                        <a:rPr lang="pt-PT" sz="1400" b="1" kern="100">
                          <a:solidFill>
                            <a:srgbClr val="FFFFFF"/>
                          </a:solidFill>
                          <a:effectLst/>
                          <a:latin typeface="+mn-lt"/>
                          <a:ea typeface="Calibri" panose="020F0502020204030204" pitchFamily="34" charset="0"/>
                          <a:cs typeface="Times New Roman" panose="02020603050405020304" pitchFamily="18" charset="0"/>
                        </a:rPr>
                        <a:t>Apoios Educativos – 1º ciclo</a:t>
                      </a:r>
                    </a:p>
                    <a:p>
                      <a:pPr algn="ctr">
                        <a:lnSpc>
                          <a:spcPct val="107000"/>
                        </a:lnSpc>
                        <a:spcAft>
                          <a:spcPts val="0"/>
                        </a:spcAft>
                      </a:pPr>
                      <a:r>
                        <a:rPr lang="pt-PT" sz="1400" b="1" kern="100">
                          <a:solidFill>
                            <a:srgbClr val="FFFFFF"/>
                          </a:solidFill>
                          <a:effectLst/>
                          <a:latin typeface="+mn-lt"/>
                          <a:ea typeface="Calibri" panose="020F0502020204030204" pitchFamily="34" charset="0"/>
                          <a:cs typeface="Times New Roman" panose="02020603050405020304" pitchFamily="18" charset="0"/>
                        </a:rPr>
                        <a:t>Português e Matemática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47198541"/>
                  </a:ext>
                </a:extLst>
              </a:tr>
              <a:tr h="520456">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Ano</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0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Excluídos por excesso de faltas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menção de suficiente ou</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mais </a:t>
                      </a:r>
                      <a:r>
                        <a:rPr lang="pt-PT" sz="1100" b="1" kern="100" dirty="0">
                          <a:solidFill>
                            <a:srgbClr val="FFFFFF"/>
                          </a:solidFill>
                          <a:effectLst/>
                          <a:latin typeface="+mn-lt"/>
                          <a:ea typeface="Calibri" panose="020F0502020204030204" pitchFamily="34" charset="0"/>
                          <a:cs typeface="Times New Roman" panose="02020603050405020304" pitchFamily="18" charset="0"/>
                        </a:rPr>
                        <a:t>na disciplina</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340537576"/>
                  </a:ext>
                </a:extLst>
              </a:tr>
              <a:tr h="426627">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1º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O</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53876033"/>
                  </a:ext>
                </a:extLst>
              </a:tr>
              <a:tr h="357632">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2º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15065795"/>
                  </a:ext>
                </a:extLst>
              </a:tr>
              <a:tr h="313324">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3º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951658533"/>
                  </a:ext>
                </a:extLst>
              </a:tr>
              <a:tr h="313324">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4º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O</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340722735"/>
                  </a:ext>
                </a:extLst>
              </a:tr>
            </a:tbl>
          </a:graphicData>
        </a:graphic>
      </p:graphicFrame>
      <p:sp>
        <p:nvSpPr>
          <p:cNvPr id="2" name="Retângulo 1">
            <a:extLst>
              <a:ext uri="{FF2B5EF4-FFF2-40B4-BE49-F238E27FC236}">
                <a16:creationId xmlns:a16="http://schemas.microsoft.com/office/drawing/2014/main" id="{03B9E6E5-0ADC-43AF-8ECE-36D3C27BB54B}"/>
              </a:ext>
            </a:extLst>
          </p:cNvPr>
          <p:cNvSpPr/>
          <p:nvPr/>
        </p:nvSpPr>
        <p:spPr>
          <a:xfrm>
            <a:off x="400726" y="3192815"/>
            <a:ext cx="8777895" cy="470257"/>
          </a:xfrm>
          <a:prstGeom prst="rect">
            <a:avLst/>
          </a:prstGeom>
        </p:spPr>
        <p:txBody>
          <a:bodyPr wrap="square">
            <a:spAutoFit/>
          </a:bodyPr>
          <a:lstStyle/>
          <a:p>
            <a:pPr algn="just">
              <a:lnSpc>
                <a:spcPct val="115000"/>
              </a:lnSpc>
              <a:spcAft>
                <a:spcPts val="0"/>
              </a:spcAft>
            </a:pPr>
            <a:endParaRPr lang="pt-PT" sz="1100" dirty="0">
              <a:ea typeface="Times New Roman" panose="02020603050405020304" pitchFamily="18" charset="0"/>
            </a:endParaRPr>
          </a:p>
          <a:p>
            <a:pPr algn="just">
              <a:lnSpc>
                <a:spcPct val="115000"/>
              </a:lnSpc>
              <a:spcAft>
                <a:spcPts val="0"/>
              </a:spcAft>
            </a:pPr>
            <a:endParaRPr lang="pt-PT" sz="1100" dirty="0">
              <a:ea typeface="Times New Roman" panose="02020603050405020304" pitchFamily="18" charset="0"/>
            </a:endParaRPr>
          </a:p>
        </p:txBody>
      </p:sp>
      <p:sp>
        <p:nvSpPr>
          <p:cNvPr id="4" name="Retângulo 3">
            <a:extLst>
              <a:ext uri="{FF2B5EF4-FFF2-40B4-BE49-F238E27FC236}">
                <a16:creationId xmlns:a16="http://schemas.microsoft.com/office/drawing/2014/main" id="{D70523C4-767E-4D2B-89F7-E91F2AB32B72}"/>
              </a:ext>
            </a:extLst>
          </p:cNvPr>
          <p:cNvSpPr/>
          <p:nvPr/>
        </p:nvSpPr>
        <p:spPr>
          <a:xfrm>
            <a:off x="615746" y="3288638"/>
            <a:ext cx="8562875" cy="461665"/>
          </a:xfrm>
          <a:prstGeom prst="rect">
            <a:avLst/>
          </a:prstGeom>
        </p:spPr>
        <p:txBody>
          <a:bodyPr wrap="square">
            <a:spAutoFit/>
          </a:bodyPr>
          <a:lstStyle/>
          <a:p>
            <a:r>
              <a:rPr lang="pt-PT" sz="1200" dirty="0"/>
              <a:t>Na turma do 2.ºB o Apoio Educativo prestado foi reduzido devido às ausências da docente. </a:t>
            </a:r>
          </a:p>
          <a:p>
            <a:r>
              <a:rPr lang="pt-PT" sz="1200" dirty="0"/>
              <a:t>Os restantes alunos propostos não usufruíram de apoio por falta de recursos humanos.</a:t>
            </a:r>
          </a:p>
        </p:txBody>
      </p:sp>
    </p:spTree>
    <p:extLst>
      <p:ext uri="{BB962C8B-B14F-4D97-AF65-F5344CB8AC3E}">
        <p14:creationId xmlns:p14="http://schemas.microsoft.com/office/powerpoint/2010/main" val="1059057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3" y="197341"/>
            <a:ext cx="7562496"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3.11	 Análise da intervenção em grupos de alunos do mesmo nível ou similar 2º e 3º ciclo</a:t>
            </a:r>
            <a:endParaRPr lang="pt-PT" sz="1350" dirty="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63CD11F6-9E5C-4C0D-9AC6-AD9A8C8D3C7A}"/>
              </a:ext>
            </a:extLst>
          </p:cNvPr>
          <p:cNvGraphicFramePr>
            <a:graphicFrameLocks noGrp="1"/>
          </p:cNvGraphicFramePr>
          <p:nvPr>
            <p:extLst>
              <p:ext uri="{D42A27DB-BD31-4B8C-83A1-F6EECF244321}">
                <p14:modId xmlns:p14="http://schemas.microsoft.com/office/powerpoint/2010/main" val="1251274295"/>
              </p:ext>
            </p:extLst>
          </p:nvPr>
        </p:nvGraphicFramePr>
        <p:xfrm>
          <a:off x="400726" y="814983"/>
          <a:ext cx="8543925" cy="1745267"/>
        </p:xfrm>
        <a:graphic>
          <a:graphicData uri="http://schemas.openxmlformats.org/drawingml/2006/table">
            <a:tbl>
              <a:tblPr firstRow="1" firstCol="1" bandRow="1"/>
              <a:tblGrid>
                <a:gridCol w="651966">
                  <a:extLst>
                    <a:ext uri="{9D8B030D-6E8A-4147-A177-3AD203B41FA5}">
                      <a16:colId xmlns:a16="http://schemas.microsoft.com/office/drawing/2014/main" val="3335944857"/>
                    </a:ext>
                  </a:extLst>
                </a:gridCol>
                <a:gridCol w="892498">
                  <a:extLst>
                    <a:ext uri="{9D8B030D-6E8A-4147-A177-3AD203B41FA5}">
                      <a16:colId xmlns:a16="http://schemas.microsoft.com/office/drawing/2014/main" val="3214076158"/>
                    </a:ext>
                  </a:extLst>
                </a:gridCol>
                <a:gridCol w="1017827">
                  <a:extLst>
                    <a:ext uri="{9D8B030D-6E8A-4147-A177-3AD203B41FA5}">
                      <a16:colId xmlns:a16="http://schemas.microsoft.com/office/drawing/2014/main" val="1577529335"/>
                    </a:ext>
                  </a:extLst>
                </a:gridCol>
                <a:gridCol w="1502055">
                  <a:extLst>
                    <a:ext uri="{9D8B030D-6E8A-4147-A177-3AD203B41FA5}">
                      <a16:colId xmlns:a16="http://schemas.microsoft.com/office/drawing/2014/main" val="3086588123"/>
                    </a:ext>
                  </a:extLst>
                </a:gridCol>
                <a:gridCol w="2117308">
                  <a:extLst>
                    <a:ext uri="{9D8B030D-6E8A-4147-A177-3AD203B41FA5}">
                      <a16:colId xmlns:a16="http://schemas.microsoft.com/office/drawing/2014/main" val="2300763818"/>
                    </a:ext>
                  </a:extLst>
                </a:gridCol>
                <a:gridCol w="2362271">
                  <a:extLst>
                    <a:ext uri="{9D8B030D-6E8A-4147-A177-3AD203B41FA5}">
                      <a16:colId xmlns:a16="http://schemas.microsoft.com/office/drawing/2014/main" val="1332560073"/>
                    </a:ext>
                  </a:extLst>
                </a:gridCol>
              </a:tblGrid>
              <a:tr h="440552">
                <a:tc gridSpan="6">
                  <a:txBody>
                    <a:bodyPr/>
                    <a:lstStyle/>
                    <a:p>
                      <a:pPr algn="ctr">
                        <a:lnSpc>
                          <a:spcPct val="107000"/>
                        </a:lnSpc>
                        <a:spcAft>
                          <a:spcPts val="0"/>
                        </a:spcAft>
                      </a:pPr>
                      <a:r>
                        <a:rPr lang="pt-PT" sz="1400" b="1" kern="100" dirty="0">
                          <a:solidFill>
                            <a:srgbClr val="FFFFFF"/>
                          </a:solidFill>
                          <a:effectLst/>
                          <a:latin typeface="+mn-lt"/>
                          <a:ea typeface="Calibri" panose="020F0502020204030204" pitchFamily="34" charset="0"/>
                          <a:cs typeface="Times New Roman" panose="02020603050405020304" pitchFamily="18" charset="0"/>
                        </a:rPr>
                        <a:t>Francês </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47198541"/>
                  </a:ext>
                </a:extLst>
              </a:tr>
              <a:tr h="520456">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Ano</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0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Excluídos por excesso de faltas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menção de suficiente ou</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mais </a:t>
                      </a:r>
                      <a:r>
                        <a:rPr lang="pt-PT" sz="1100" b="1" kern="100" dirty="0">
                          <a:solidFill>
                            <a:srgbClr val="FFFFFF"/>
                          </a:solidFill>
                          <a:effectLst/>
                          <a:latin typeface="+mn-lt"/>
                          <a:ea typeface="Calibri" panose="020F0502020204030204" pitchFamily="34" charset="0"/>
                          <a:cs typeface="Times New Roman" panose="02020603050405020304" pitchFamily="18" charset="0"/>
                        </a:rPr>
                        <a:t>na disciplina</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340537576"/>
                  </a:ext>
                </a:extLst>
              </a:tr>
              <a:tr h="426627">
                <a:tc>
                  <a:txBody>
                    <a:bodyPr/>
                    <a:lstStyle/>
                    <a:p>
                      <a:pPr algn="ct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8º</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53876033"/>
                  </a:ext>
                </a:extLst>
              </a:tr>
              <a:tr h="357632">
                <a:tc>
                  <a:txBody>
                    <a:bodyPr/>
                    <a:lstStyle/>
                    <a:p>
                      <a:pPr algn="ct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9º</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15065795"/>
                  </a:ext>
                </a:extLst>
              </a:tr>
            </a:tbl>
          </a:graphicData>
        </a:graphic>
      </p:graphicFrame>
      <p:sp>
        <p:nvSpPr>
          <p:cNvPr id="2" name="Retângulo 1">
            <a:extLst>
              <a:ext uri="{FF2B5EF4-FFF2-40B4-BE49-F238E27FC236}">
                <a16:creationId xmlns:a16="http://schemas.microsoft.com/office/drawing/2014/main" id="{03B9E6E5-0ADC-43AF-8ECE-36D3C27BB54B}"/>
              </a:ext>
            </a:extLst>
          </p:cNvPr>
          <p:cNvSpPr/>
          <p:nvPr/>
        </p:nvSpPr>
        <p:spPr>
          <a:xfrm>
            <a:off x="400726" y="2622247"/>
            <a:ext cx="8777895" cy="3491853"/>
          </a:xfrm>
          <a:prstGeom prst="rect">
            <a:avLst/>
          </a:prstGeom>
          <a:solidFill>
            <a:schemeClr val="accent1">
              <a:lumMod val="20000"/>
              <a:lumOff val="80000"/>
            </a:schemeClr>
          </a:solidFill>
        </p:spPr>
        <p:txBody>
          <a:bodyPr wrap="square">
            <a:spAutoFit/>
          </a:bodyPr>
          <a:lstStyle/>
          <a:p>
            <a:r>
              <a:rPr lang="pt-PT" sz="1100" b="1" dirty="0"/>
              <a:t>8ºano Turmas A e B</a:t>
            </a:r>
            <a:endParaRPr lang="pt-PT" sz="1100" dirty="0"/>
          </a:p>
          <a:p>
            <a:r>
              <a:rPr lang="pt-PT" sz="1100" b="1" dirty="0"/>
              <a:t> </a:t>
            </a:r>
            <a:endParaRPr lang="pt-PT" sz="1100" dirty="0"/>
          </a:p>
          <a:p>
            <a:r>
              <a:rPr lang="pt-PT" sz="1100" dirty="0"/>
              <a:t>Continua a ser lecionado nas turmas A e B do 8º ano, em conjunto, um segmento de 45 minutos semanais para apoio na disciplina de Francês. Durante o segundo período foi apoiada a realização de diversas tarefas, nomeadamente, realização de trabalhos de casa, elaboração de produções escritas e preparação de apresentações orais. Este apoio foi sempre acompanhado de explicações dos itens a aplicar e foi treinada a leitura das frases produzidas.</a:t>
            </a:r>
          </a:p>
          <a:p>
            <a:r>
              <a:rPr lang="pt-PT" sz="1100" dirty="0"/>
              <a:t>Uma das alunas continuou a apresentar dúvidas, trabalhou e procurou melhorar todos os trabalhos realizados. Foi uma aluna interessada, empenhada, assídua e pontual. Por outro lado, um dos alunos não colaborou nas atividades realizadas, sempre com a desculpa que já tinha feito e que tinha deixado em casa. Não se fez acompanhar de qualquer material e perturbou o trabalho a decorrer. Os restantes alunos acompanharam de forma satisfatória os trabalhos desenvolvidos.</a:t>
            </a:r>
          </a:p>
          <a:p>
            <a:r>
              <a:rPr lang="pt-PT" sz="1100" dirty="0"/>
              <a:t>Foram preenchidas as avaliações nos respetivos Programas de apoio educativo.</a:t>
            </a:r>
          </a:p>
          <a:p>
            <a:r>
              <a:rPr lang="pt-PT" sz="1100" dirty="0"/>
              <a:t> </a:t>
            </a:r>
          </a:p>
          <a:p>
            <a:r>
              <a:rPr lang="pt-PT" sz="1100" b="1" dirty="0"/>
              <a:t>9ºano Turma A</a:t>
            </a:r>
            <a:endParaRPr lang="pt-PT" sz="1100" dirty="0"/>
          </a:p>
          <a:p>
            <a:r>
              <a:rPr lang="pt-PT" sz="1100" b="1" dirty="0"/>
              <a:t> </a:t>
            </a:r>
            <a:endParaRPr lang="pt-PT" sz="1100" dirty="0"/>
          </a:p>
          <a:p>
            <a:r>
              <a:rPr lang="pt-PT" sz="1100" dirty="0"/>
              <a:t>Continua a ser lecionado na turma A do 9º ano, um segmento de 45 minutos semanais para apoio na disciplina de Francês. Durante o segundo período foi apoiada a realização de diversas tarefas, nomeadamente, realização de trabalhos de casa, elaboração de produções escritas e preparação de apresentações orais. Este apoio foi sempre acompanhado de explicações dos itens a aplicar e foi treinada a leitura das frases produzidas.</a:t>
            </a:r>
          </a:p>
          <a:p>
            <a:r>
              <a:rPr lang="pt-PT" sz="1100" dirty="0"/>
              <a:t>As quatro alunas a frequentar este apoio apresentaram dúvidas, trabalharam e procuraram melhorar todos os trabalhos realizados. Foram alunas interessadas, empenhadas, assíduas e pontuais.</a:t>
            </a:r>
          </a:p>
          <a:p>
            <a:r>
              <a:rPr lang="pt-PT" sz="1100" dirty="0"/>
              <a:t>Foram preenchidas as avaliações nos respetivos Programas de apoio educativo.</a:t>
            </a:r>
          </a:p>
          <a:p>
            <a:pPr algn="just">
              <a:lnSpc>
                <a:spcPct val="115000"/>
              </a:lnSpc>
              <a:spcAft>
                <a:spcPts val="0"/>
              </a:spcAft>
            </a:pPr>
            <a:endParaRPr lang="pt-PT" sz="1100" dirty="0">
              <a:ea typeface="Times New Roman" panose="02020603050405020304" pitchFamily="18" charset="0"/>
            </a:endParaRPr>
          </a:p>
        </p:txBody>
      </p:sp>
    </p:spTree>
    <p:extLst>
      <p:ext uri="{BB962C8B-B14F-4D97-AF65-F5344CB8AC3E}">
        <p14:creationId xmlns:p14="http://schemas.microsoft.com/office/powerpoint/2010/main" val="39025002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3576" y="607731"/>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3.11	Análise da intervenção em grupos de alunos do mesmo nível ou similar 2º e 3º ciclo</a:t>
            </a:r>
            <a:endParaRPr lang="pt-PT" sz="1350" dirty="0">
              <a:solidFill>
                <a:schemeClr val="bg1"/>
              </a:solidFill>
              <a:latin typeface="Arial Black" panose="020B0A04020102020204" pitchFamily="34" charset="0"/>
              <a:ea typeface="Times New Roman" panose="02020603050405020304" pitchFamily="18" charset="0"/>
            </a:endParaRPr>
          </a:p>
        </p:txBody>
      </p:sp>
      <p:sp>
        <p:nvSpPr>
          <p:cNvPr id="7" name="Retângulo 6"/>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A5AFDD9A-6C93-446B-BF3D-F0053A5B4E6E}"/>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28AB53AD-C313-484D-A06E-A2EE51E1827C}"/>
              </a:ext>
            </a:extLst>
          </p:cNvPr>
          <p:cNvGraphicFramePr>
            <a:graphicFrameLocks noGrp="1"/>
          </p:cNvGraphicFramePr>
          <p:nvPr>
            <p:extLst>
              <p:ext uri="{D42A27DB-BD31-4B8C-83A1-F6EECF244321}">
                <p14:modId xmlns:p14="http://schemas.microsoft.com/office/powerpoint/2010/main" val="785304283"/>
              </p:ext>
            </p:extLst>
          </p:nvPr>
        </p:nvGraphicFramePr>
        <p:xfrm>
          <a:off x="642026" y="1471083"/>
          <a:ext cx="8355434" cy="518215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Matemática</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5.º e 6.º anos: </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Durante as sessões de apoio educativo, têm sido adotadas estratégias diversificadas, privilegiando se o acompanhamento próximo e individualizado dos alunos, a clarificação dos conteúdos lecionados, bem como a resolução orientada de exercícios e o esclarecimento de dúvidas, com o objetivo de colmatar as dificuldades de aprendizagem identificadas. Simultaneamente, procura se incentivar a aquisição de hábitos de estudo consistentes e promover uma maior responsabilização dos alunos pelo seu trabalho autónomo. Todavia, observa se com regularidade a existência de ruído excessivo e alguma dispersão, fatores que interferem com a concentração dos alunos e afetam negativamente a eficácia pedagógica dos apoios.</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7º Ano A Durante as sessões de apoio, têm sido implementadas estratégias diferenciadas, com especial enfoque no acompanhamento individualizado, na explicitação de conteúdos, na resolução orientada de exercícios e no esclarecimento de dúvidas, com vista à superação das dificuldades identificadas. Paralelamente, procura-se promover hábitos de estudo regulares e a responsabilização dos alunos pelo seu trabalho autónomo. Apesar das dificuldades apresentadas por alguns alunos, o grupo, de um modo geral, revela uma atitude empenhada, responsável e colaborante durante as sessões de apoio, participando ativamente nas atividades propostas.</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8º e 9º anos: Nas sessões de apoio à disciplina de matemática foram esclarecidas dúvidas individualmente e resolvidos exercícios, como forma de consolidação dos conhecimentos lecionados. Os alunos revelaram falta de pré-requisitos essenciais e dificuldades ao nível do raciocínio lógico-matemático, na aquisição e aplicação de conhecimentos a novas situações, bem como falta de hábitos na realização de um estudo sistemático, fundamental na matemática. </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19942060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BD4DA-E4CA-1887-844A-585FA221440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945236F-1C36-4144-0AD2-DB91355FF04E}"/>
              </a:ext>
            </a:extLst>
          </p:cNvPr>
          <p:cNvSpPr txBox="1"/>
          <p:nvPr/>
        </p:nvSpPr>
        <p:spPr>
          <a:xfrm>
            <a:off x="379615" y="549306"/>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3.11	Análise da intervenção em grupos de alunos do mesmo nível ou similar 2º e 3º ciclo</a:t>
            </a:r>
            <a:endParaRPr lang="pt-PT" sz="1350" dirty="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A62140C1-676E-9668-952E-D613CA97F00F}"/>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5DBC469F-A643-F5AD-CC61-36B810B2BA40}"/>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33A4C86A-8C83-C862-F96B-9801B109F08F}"/>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DB649924-5B70-FACB-E6F2-4A40B9397F48}"/>
              </a:ext>
            </a:extLst>
          </p:cNvPr>
          <p:cNvGraphicFramePr>
            <a:graphicFrameLocks noGrp="1"/>
          </p:cNvGraphicFramePr>
          <p:nvPr>
            <p:extLst>
              <p:ext uri="{D42A27DB-BD31-4B8C-83A1-F6EECF244321}">
                <p14:modId xmlns:p14="http://schemas.microsoft.com/office/powerpoint/2010/main" val="848964504"/>
              </p:ext>
            </p:extLst>
          </p:nvPr>
        </p:nvGraphicFramePr>
        <p:xfrm>
          <a:off x="379615" y="1838185"/>
          <a:ext cx="8355434" cy="249991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Português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ou </a:t>
                      </a:r>
                      <a:r>
                        <a:rPr lang="pt-PT" sz="1100" b="1" kern="100" dirty="0">
                          <a:solidFill>
                            <a:srgbClr val="FFFFFF"/>
                          </a:solidFill>
                          <a:effectLst/>
                          <a:latin typeface="+mn-lt"/>
                          <a:ea typeface="Calibri" panose="020F0502020204030204" pitchFamily="34" charset="0"/>
                          <a:cs typeface="Times New Roman" panose="02020603050405020304" pitchFamily="18" charset="0"/>
                        </a:rPr>
                        <a:t>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bl>
          </a:graphicData>
        </a:graphic>
      </p:graphicFrame>
      <p:sp>
        <p:nvSpPr>
          <p:cNvPr id="4" name="CaixaDeTexto 3">
            <a:extLst>
              <a:ext uri="{FF2B5EF4-FFF2-40B4-BE49-F238E27FC236}">
                <a16:creationId xmlns:a16="http://schemas.microsoft.com/office/drawing/2014/main" id="{D51D8F95-5196-90BD-941E-238A9A9873B2}"/>
              </a:ext>
            </a:extLst>
          </p:cNvPr>
          <p:cNvSpPr txBox="1"/>
          <p:nvPr/>
        </p:nvSpPr>
        <p:spPr>
          <a:xfrm>
            <a:off x="379615" y="4749820"/>
            <a:ext cx="8355434" cy="461665"/>
          </a:xfrm>
          <a:prstGeom prst="rect">
            <a:avLst/>
          </a:prstGeom>
          <a:noFill/>
        </p:spPr>
        <p:txBody>
          <a:bodyPr wrap="square">
            <a:spAutoFit/>
          </a:bodyPr>
          <a:lstStyle/>
          <a:p>
            <a:r>
              <a:rPr lang="pt-PT" sz="1200" dirty="0"/>
              <a:t>8º A: As atividades de apoio à aprendizagem consistiram essencialmente num apoio de carácter individualizado, direcionado para a leitura e para o reforço e consolidação das aprendizagens.</a:t>
            </a:r>
          </a:p>
        </p:txBody>
      </p:sp>
    </p:spTree>
    <p:extLst>
      <p:ext uri="{BB962C8B-B14F-4D97-AF65-F5344CB8AC3E}">
        <p14:creationId xmlns:p14="http://schemas.microsoft.com/office/powerpoint/2010/main" val="19174243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4BF28-589F-34C3-85A4-3A021EF5DD0F}"/>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4C7C796B-63FB-BDB9-1388-B7FB2760901D}"/>
              </a:ext>
            </a:extLst>
          </p:cNvPr>
          <p:cNvSpPr txBox="1"/>
          <p:nvPr/>
        </p:nvSpPr>
        <p:spPr>
          <a:xfrm>
            <a:off x="455955" y="500124"/>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3.11	Análise da intervenção em grupos de alunos do mesmo nível ou similar 2º e 3º ciclo </a:t>
            </a:r>
            <a:r>
              <a:rPr lang="pt-PT" sz="1000" b="1" dirty="0">
                <a:solidFill>
                  <a:schemeClr val="bg1"/>
                </a:solidFill>
                <a:latin typeface="Arial Black" panose="020B0A04020102020204" pitchFamily="34" charset="0"/>
                <a:ea typeface="Times New Roman" panose="02020603050405020304" pitchFamily="18" charset="0"/>
              </a:rPr>
              <a:t>Cármen Café / Ana Silva / Maria José Silva</a:t>
            </a:r>
            <a:endParaRPr lang="pt-PT" sz="1000" dirty="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FC5C51F7-4A77-4C66-3D97-F192CB9D704C}"/>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E33364AA-DC61-04FF-F850-CE51A1A8DA14}"/>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9B6375E4-1356-C4BB-95CE-631B41634F2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1A3846C3-07DB-2DFB-5CBB-252B6381E48F}"/>
              </a:ext>
            </a:extLst>
          </p:cNvPr>
          <p:cNvGraphicFramePr>
            <a:graphicFrameLocks noGrp="1"/>
          </p:cNvGraphicFramePr>
          <p:nvPr>
            <p:extLst>
              <p:ext uri="{D42A27DB-BD31-4B8C-83A1-F6EECF244321}">
                <p14:modId xmlns:p14="http://schemas.microsoft.com/office/powerpoint/2010/main" val="3438157556"/>
              </p:ext>
            </p:extLst>
          </p:nvPr>
        </p:nvGraphicFramePr>
        <p:xfrm>
          <a:off x="455955" y="1068726"/>
          <a:ext cx="8355434" cy="568507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Inglês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Frequentam o apoio cinco alunos do 5ºA e dois do 5º B. No decorrer do 2º período, foram realizadas fichas de trabalho de consolidação dos conteúdos trabalhados nas aulas. As fichas de trabalho incidiram nos conteúdos gramaticais, vocabulário, compreensão e expressão escritas. Nestas sessões, os alunos tiveram oportunidade de esclarecer as suas dúvidas. Os alunos continuam a revelar algumas dificuldades na aplicação dos conhecimentos. Embora quatro alunos tenham obtido nível igual ou superior a três, todos devem continuar a usufruir da medida.</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6ºA e B</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Os alunos que frequentam as aulas de apoio de inglês foram assíduos e pontuais. Os discentes cumpriram as tarefas, demonstrando algum empenho na sua realização. Foram proporcionadas atividades de treino de conteúdos gramaticais e escrita de vocabulário e pequenas frases. Foram, também, realizadas atividades de compreensão oral e escrita. Os alunos, na generalidade, têm revelado algumas capacidades nos domínios da compreensão e produção/interação oral, no entanto, apresentam ainda muitas lacunas na compreensão e produção escrita, pelo que devem continuar a beneficiar desta medida de apoio.</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7ºAno – Os alunos frequentaram, com assiduidade regular, as Atividades de Apoio à Aprendizagem (AAA) à disciplina de inglês neste segundo período. Realizaram com algum empenho as atividades propostas, embora tenham revelado pouca autonomia no processo de identificação e esclarecimento de dúvidas. No apoio, foram realizadas atividades de consolidação dos conteúdos lecionados, incidindo principalmente sobre o vocabulário e regras de funcionamento da língua.  </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33383729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BE8BF-F9C3-0DB1-C8C0-B39709B55E86}"/>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86CDA2C7-FAF9-0587-BCB5-F2DC1EBB2875}"/>
              </a:ext>
            </a:extLst>
          </p:cNvPr>
          <p:cNvSpPr txBox="1"/>
          <p:nvPr/>
        </p:nvSpPr>
        <p:spPr>
          <a:xfrm>
            <a:off x="455955" y="500124"/>
            <a:ext cx="7227277" cy="507831"/>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rPr>
              <a:t>3.11	Análise da intervenção em grupos de alunos do mesmo nível ou similar 2º e 3º ciclo </a:t>
            </a:r>
            <a:r>
              <a:rPr kumimoji="0" lang="pt-PT" sz="1000" b="1"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rPr>
              <a:t>Cármen Café / Ana Silva / Maria José Silva</a:t>
            </a:r>
            <a:endParaRPr kumimoji="0" lang="pt-PT" sz="1000" b="0"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sp>
        <p:nvSpPr>
          <p:cNvPr id="7" name="Retângulo 6">
            <a:extLst>
              <a:ext uri="{FF2B5EF4-FFF2-40B4-BE49-F238E27FC236}">
                <a16:creationId xmlns:a16="http://schemas.microsoft.com/office/drawing/2014/main" id="{05452302-9AC5-F13C-D5BE-AD543D9741E6}"/>
              </a:ext>
            </a:extLst>
          </p:cNvPr>
          <p:cNvSpPr/>
          <p:nvPr/>
        </p:nvSpPr>
        <p:spPr>
          <a:xfrm>
            <a:off x="681644" y="3810703"/>
            <a:ext cx="8844741" cy="261610"/>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pt-PT" sz="1100" b="1" i="0" u="sng"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tângulo 9">
            <a:extLst>
              <a:ext uri="{FF2B5EF4-FFF2-40B4-BE49-F238E27FC236}">
                <a16:creationId xmlns:a16="http://schemas.microsoft.com/office/drawing/2014/main" id="{E177A9BC-692E-FC81-4FF6-C577FFB0D893}"/>
              </a:ext>
            </a:extLst>
          </p:cNvPr>
          <p:cNvSpPr/>
          <p:nvPr/>
        </p:nvSpPr>
        <p:spPr>
          <a:xfrm>
            <a:off x="1263536" y="3911266"/>
            <a:ext cx="7388628" cy="261610"/>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pt-PT" sz="11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Imagem 7">
            <a:extLst>
              <a:ext uri="{FF2B5EF4-FFF2-40B4-BE49-F238E27FC236}">
                <a16:creationId xmlns:a16="http://schemas.microsoft.com/office/drawing/2014/main" id="{64090804-E55A-3273-E43A-B2687D90B2E3}"/>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FB0027A8-D140-4993-D74D-F58BA5EF7416}"/>
              </a:ext>
            </a:extLst>
          </p:cNvPr>
          <p:cNvGraphicFramePr>
            <a:graphicFrameLocks noGrp="1"/>
          </p:cNvGraphicFramePr>
          <p:nvPr>
            <p:extLst>
              <p:ext uri="{D42A27DB-BD31-4B8C-83A1-F6EECF244321}">
                <p14:modId xmlns:p14="http://schemas.microsoft.com/office/powerpoint/2010/main" val="4056044873"/>
              </p:ext>
            </p:extLst>
          </p:nvPr>
        </p:nvGraphicFramePr>
        <p:xfrm>
          <a:off x="379615" y="1702451"/>
          <a:ext cx="8355434" cy="451159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Inglês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(Continuação)</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8º ano - Nas aulas de apoio, foram realizados exercícios de consolidação de conhecimentos e de preparação para os momentos de avaliação. Os alunos realizaram com algum empenho as atividades propostas, embora se tenham distraído com alguma facilidade e não tenham demonstrado a necessária autonomia na identificação e esclarecimento de dúvidas. </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 9º ano - Foram realizadas atividades de consolidação dos conteúdos lecionados, incidindo principalmente sobre o vocabulário e regras de funcionamento da língua. Foi trabalhada a compreensão e produção escrita e foram ainda realizadas atividades de preparação para o momento de avaliação da componente de produção oral. As alunas cumpriram as atividades propostas com interesse e empenho e foram autónomas, procurando identificar e esclarecer as suas dúvidas. </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61319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E74A7A91-A0C3-F9B6-A62A-42E709F882CE}"/>
              </a:ext>
            </a:extLst>
          </p:cNvPr>
          <p:cNvPicPr>
            <a:picLocks noChangeAspect="1"/>
          </p:cNvPicPr>
          <p:nvPr/>
        </p:nvPicPr>
        <p:blipFill>
          <a:blip r:embed="rId3"/>
          <a:stretch>
            <a:fillRect/>
          </a:stretch>
        </p:blipFill>
        <p:spPr>
          <a:xfrm>
            <a:off x="7006460" y="-243482"/>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230433" y="228806"/>
            <a:ext cx="768316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2.2-</a:t>
            </a:r>
            <a:r>
              <a:rPr lang="pt-PT" sz="1350">
                <a:solidFill>
                  <a:schemeClr val="bg1"/>
                </a:solidFill>
                <a:latin typeface="Arial Black" panose="020B0A04020102020204" pitchFamily="34" charset="0"/>
                <a:ea typeface="Times New Roman" panose="02020603050405020304" pitchFamily="18" charset="0"/>
              </a:rPr>
              <a:t>Análise das atividades no âmbito dos Clubes</a:t>
            </a:r>
          </a:p>
        </p:txBody>
      </p:sp>
      <p:graphicFrame>
        <p:nvGraphicFramePr>
          <p:cNvPr id="6" name="Tabela 5">
            <a:extLst>
              <a:ext uri="{FF2B5EF4-FFF2-40B4-BE49-F238E27FC236}">
                <a16:creationId xmlns:a16="http://schemas.microsoft.com/office/drawing/2014/main" id="{AE79CCAD-0576-4D39-A723-FE402DC72DBA}"/>
              </a:ext>
            </a:extLst>
          </p:cNvPr>
          <p:cNvGraphicFramePr>
            <a:graphicFrameLocks noGrp="1"/>
          </p:cNvGraphicFramePr>
          <p:nvPr>
            <p:extLst>
              <p:ext uri="{D42A27DB-BD31-4B8C-83A1-F6EECF244321}">
                <p14:modId xmlns:p14="http://schemas.microsoft.com/office/powerpoint/2010/main" val="2105467815"/>
              </p:ext>
            </p:extLst>
          </p:nvPr>
        </p:nvGraphicFramePr>
        <p:xfrm>
          <a:off x="228670" y="658368"/>
          <a:ext cx="9250628" cy="4466133"/>
        </p:xfrm>
        <a:graphic>
          <a:graphicData uri="http://schemas.openxmlformats.org/drawingml/2006/table">
            <a:tbl>
              <a:tblPr firstRow="1" firstCol="1" bandRow="1"/>
              <a:tblGrid>
                <a:gridCol w="789789">
                  <a:extLst>
                    <a:ext uri="{9D8B030D-6E8A-4147-A177-3AD203B41FA5}">
                      <a16:colId xmlns:a16="http://schemas.microsoft.com/office/drawing/2014/main" val="3785871419"/>
                    </a:ext>
                  </a:extLst>
                </a:gridCol>
                <a:gridCol w="615202">
                  <a:extLst>
                    <a:ext uri="{9D8B030D-6E8A-4147-A177-3AD203B41FA5}">
                      <a16:colId xmlns:a16="http://schemas.microsoft.com/office/drawing/2014/main" val="628698548"/>
                    </a:ext>
                  </a:extLst>
                </a:gridCol>
                <a:gridCol w="695880">
                  <a:extLst>
                    <a:ext uri="{9D8B030D-6E8A-4147-A177-3AD203B41FA5}">
                      <a16:colId xmlns:a16="http://schemas.microsoft.com/office/drawing/2014/main" val="188550516"/>
                    </a:ext>
                  </a:extLst>
                </a:gridCol>
                <a:gridCol w="675713">
                  <a:extLst>
                    <a:ext uri="{9D8B030D-6E8A-4147-A177-3AD203B41FA5}">
                      <a16:colId xmlns:a16="http://schemas.microsoft.com/office/drawing/2014/main" val="1452095445"/>
                    </a:ext>
                  </a:extLst>
                </a:gridCol>
                <a:gridCol w="6474044">
                  <a:extLst>
                    <a:ext uri="{9D8B030D-6E8A-4147-A177-3AD203B41FA5}">
                      <a16:colId xmlns:a16="http://schemas.microsoft.com/office/drawing/2014/main" val="953790219"/>
                    </a:ext>
                  </a:extLst>
                </a:gridCol>
              </a:tblGrid>
              <a:tr h="252132">
                <a:tc gridSpan="5">
                  <a:txBody>
                    <a:bodyPr/>
                    <a:lstStyle/>
                    <a:p>
                      <a:pPr algn="ctr">
                        <a:lnSpc>
                          <a:spcPct val="107000"/>
                        </a:lnSpc>
                        <a:spcAft>
                          <a:spcPts val="0"/>
                        </a:spcAft>
                      </a:pPr>
                      <a:r>
                        <a:rPr lang="pt-PT" sz="1400" b="1" kern="100" dirty="0">
                          <a:solidFill>
                            <a:schemeClr val="bg1"/>
                          </a:solidFill>
                          <a:effectLst/>
                          <a:latin typeface="+mn-lt"/>
                          <a:ea typeface="Calibri"/>
                          <a:cs typeface="Times New Roman"/>
                        </a:rPr>
                        <a:t>CLUBES</a:t>
                      </a:r>
                      <a:endParaRPr lang="pt-PT" sz="1400" kern="100" dirty="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950541153"/>
                  </a:ext>
                </a:extLst>
              </a:tr>
              <a:tr h="327362">
                <a:tc>
                  <a:txBody>
                    <a:bodyPr/>
                    <a:lstStyle/>
                    <a:p>
                      <a:pPr>
                        <a:lnSpc>
                          <a:spcPct val="107000"/>
                        </a:lnSpc>
                        <a:spcAft>
                          <a:spcPts val="0"/>
                        </a:spcAft>
                      </a:pPr>
                      <a:endParaRPr lang="pt-PT" sz="1100" kern="100" dirty="0">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INSCRITOS</a:t>
                      </a:r>
                      <a:endParaRPr lang="pt-PT" sz="11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chemeClr val="bg1"/>
                          </a:solidFill>
                          <a:effectLst/>
                          <a:latin typeface="+mn-lt"/>
                          <a:ea typeface="Calibri"/>
                          <a:cs typeface="Times New Roman"/>
                        </a:rPr>
                        <a:t>FREQUÊNCIA</a:t>
                      </a:r>
                      <a:endParaRPr lang="pt-PT" sz="11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chemeClr val="bg1"/>
                          </a:solidFill>
                          <a:effectLst/>
                          <a:latin typeface="+mn-lt"/>
                          <a:ea typeface="Calibri"/>
                          <a:cs typeface="Times New Roman"/>
                        </a:rPr>
                        <a:t>AVALIAÇÃO </a:t>
                      </a:r>
                      <a:endParaRPr lang="pt-PT" sz="11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CONSIDERAÇÕES/ATIVIDADES REALIZADAS</a:t>
                      </a:r>
                      <a:endParaRPr lang="pt-PT" sz="11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740198706"/>
                  </a:ext>
                </a:extLst>
              </a:tr>
              <a:tr h="524435">
                <a:tc>
                  <a:txBody>
                    <a:bodyPr/>
                    <a:lstStyle/>
                    <a:p>
                      <a:pPr>
                        <a:lnSpc>
                          <a:spcPct val="107000"/>
                        </a:lnSpc>
                        <a:spcAft>
                          <a:spcPts val="0"/>
                        </a:spcAft>
                      </a:pPr>
                      <a:r>
                        <a:rPr lang="pt-PT" sz="1100" b="1" kern="100" dirty="0">
                          <a:solidFill>
                            <a:schemeClr val="tx1"/>
                          </a:solidFill>
                          <a:effectLst/>
                          <a:latin typeface="+mn-lt"/>
                          <a:ea typeface="Calibri"/>
                          <a:cs typeface="Times New Roman"/>
                        </a:rPr>
                        <a:t>Clube</a:t>
                      </a:r>
                      <a:r>
                        <a:rPr lang="pt-PT" sz="1100" b="1" kern="100" baseline="0" dirty="0">
                          <a:solidFill>
                            <a:schemeClr val="tx1"/>
                          </a:solidFill>
                          <a:effectLst/>
                          <a:latin typeface="+mn-lt"/>
                          <a:ea typeface="Calibri"/>
                          <a:cs typeface="Times New Roman"/>
                        </a:rPr>
                        <a:t> de </a:t>
                      </a:r>
                      <a:r>
                        <a:rPr lang="pt-PT" sz="1100" b="1" kern="100" dirty="0">
                          <a:solidFill>
                            <a:schemeClr val="tx1"/>
                          </a:solidFill>
                          <a:effectLst/>
                          <a:latin typeface="+mn-lt"/>
                          <a:ea typeface="Calibri"/>
                          <a:cs typeface="Times New Roman"/>
                        </a:rPr>
                        <a:t>Expressão Dramática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14</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14</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MUITO 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just">
                        <a:lnSpc>
                          <a:spcPct val="100000"/>
                        </a:lnSpc>
                        <a:spcBef>
                          <a:spcPts val="0"/>
                        </a:spcBef>
                        <a:spcAft>
                          <a:spcPts val="0"/>
                        </a:spcAft>
                        <a:buNone/>
                      </a:pPr>
                      <a:r>
                        <a:rPr lang="pt-PT" sz="1100" dirty="0">
                          <a:solidFill>
                            <a:schemeClr val="tx1"/>
                          </a:solidFill>
                          <a:latin typeface="+mn-lt"/>
                        </a:rPr>
                        <a:t>O Clube de Expressão Dramática ensaiou a peça A Grande Jantarada e preparou uma declamação de poesia alusiva à primavera, apresentados no VII Sarau Cultural. </a:t>
                      </a:r>
                      <a:endParaRPr lang="pt-PT" sz="1100" dirty="0">
                        <a:solidFill>
                          <a:schemeClr val="tx1"/>
                        </a:solidFill>
                        <a:latin typeface="Calibri"/>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65708166"/>
                  </a:ext>
                </a:extLst>
              </a:tr>
              <a:tr h="548814">
                <a:tc>
                  <a:txBody>
                    <a:bodyPr/>
                    <a:lstStyle/>
                    <a:p>
                      <a:pPr>
                        <a:lnSpc>
                          <a:spcPct val="107000"/>
                        </a:lnSpc>
                        <a:spcAft>
                          <a:spcPts val="0"/>
                        </a:spcAft>
                      </a:pPr>
                      <a:r>
                        <a:rPr lang="pt-PT" sz="1100" b="1" kern="100" dirty="0">
                          <a:solidFill>
                            <a:schemeClr val="tx1"/>
                          </a:solidFill>
                          <a:effectLst/>
                          <a:latin typeface="+mn-lt"/>
                          <a:ea typeface="Calibri"/>
                          <a:cs typeface="Times New Roman"/>
                        </a:rPr>
                        <a:t>Clube de Jornalismo</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just">
                        <a:lnSpc>
                          <a:spcPct val="100000"/>
                        </a:lnSpc>
                        <a:spcAft>
                          <a:spcPts val="0"/>
                        </a:spcAft>
                        <a:buNone/>
                      </a:pPr>
                      <a:r>
                        <a:rPr lang="pt-PT" sz="1100" kern="100" dirty="0">
                          <a:solidFill>
                            <a:schemeClr val="tx1"/>
                          </a:solidFill>
                          <a:effectLst/>
                          <a:latin typeface="+mn-lt"/>
                          <a:ea typeface="Calibri"/>
                          <a:cs typeface="Times New Roman"/>
                        </a:rPr>
                        <a:t>O Clube de Jornalismo não tem alunos inscritos, no entanto, tem assegurado o Jornal Escolar “Repórter da Calheta” e colaborado com os demais clubes desta unidade orgânica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040529173"/>
                  </a:ext>
                </a:extLst>
              </a:tr>
              <a:tr h="475120">
                <a:tc>
                  <a:txBody>
                    <a:bodyPr/>
                    <a:lstStyle/>
                    <a:p>
                      <a:pPr>
                        <a:lnSpc>
                          <a:spcPct val="107000"/>
                        </a:lnSpc>
                        <a:spcAft>
                          <a:spcPts val="0"/>
                        </a:spcAft>
                      </a:pPr>
                      <a:r>
                        <a:rPr lang="pt-PT" sz="1100" b="1" kern="100" dirty="0">
                          <a:solidFill>
                            <a:schemeClr val="tx1"/>
                          </a:solidFill>
                          <a:effectLst/>
                          <a:latin typeface="+mn-lt"/>
                          <a:ea typeface="Calibri"/>
                          <a:cs typeface="Times New Roman"/>
                        </a:rPr>
                        <a:t>Clube Europeu</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1100" kern="100" dirty="0">
                          <a:solidFill>
                            <a:schemeClr val="tx1"/>
                          </a:solidFill>
                          <a:effectLst/>
                          <a:latin typeface="+mn-lt"/>
                          <a:ea typeface="Calibri"/>
                          <a:cs typeface="Times New Roman"/>
                        </a:rPr>
                        <a:t>O Clube Europeu, no segundo período letivo, preparou e participou nas Sessões Escolar e Regional do Parlamento dos Jovens 2026. Paralelamente, participou no Prémio Reportagem. Organizou e realizou a primeira fase do Concurso </a:t>
                      </a:r>
                      <a:r>
                        <a:rPr lang="pt-PT" sz="1100" kern="100" dirty="0" err="1">
                          <a:solidFill>
                            <a:schemeClr val="tx1"/>
                          </a:solidFill>
                          <a:effectLst/>
                          <a:latin typeface="+mn-lt"/>
                          <a:ea typeface="Calibri"/>
                          <a:cs typeface="Times New Roman"/>
                        </a:rPr>
                        <a:t>EUropa</a:t>
                      </a:r>
                      <a:r>
                        <a:rPr lang="pt-PT" sz="1100" kern="100" dirty="0">
                          <a:solidFill>
                            <a:schemeClr val="tx1"/>
                          </a:solidFill>
                          <a:effectLst/>
                          <a:latin typeface="+mn-lt"/>
                          <a:ea typeface="Calibri"/>
                          <a:cs typeface="Times New Roman"/>
                        </a:rPr>
                        <a:t> 2026 2º, 3º ciclos e Ensino Secundário.</a:t>
                      </a:r>
                    </a:p>
                    <a:p>
                      <a:pPr algn="just">
                        <a:lnSpc>
                          <a:spcPct val="100000"/>
                        </a:lnSpc>
                        <a:spcAft>
                          <a:spcPts val="0"/>
                        </a:spcAft>
                      </a:pPr>
                      <a:r>
                        <a:rPr lang="pt-PT" sz="1100" kern="100" dirty="0">
                          <a:solidFill>
                            <a:schemeClr val="tx1"/>
                          </a:solidFill>
                          <a:effectLst/>
                          <a:latin typeface="+mn-lt"/>
                          <a:ea typeface="Calibri"/>
                          <a:cs typeface="Times New Roman"/>
                        </a:rPr>
                        <a:t> Colaborou com jornal da Escola “Repórter da Calheta" com vários artigos referentes à Europa e seus Estados Membros e desenvolveu atividades lúdico-pedagógicas com alunos dos diferentes níveis de Ensino, nomeadamente, Pré, 1º, 2º e 3º Ciclos do Ensino Básico e Ensino Secundário e PROFIJ.</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541248168"/>
                  </a:ext>
                </a:extLst>
              </a:tr>
              <a:tr h="622891">
                <a:tc>
                  <a:txBody>
                    <a:bodyPr/>
                    <a:lstStyle/>
                    <a:p>
                      <a:pPr>
                        <a:lnSpc>
                          <a:spcPct val="107000"/>
                        </a:lnSpc>
                        <a:spcAft>
                          <a:spcPts val="0"/>
                        </a:spcAft>
                      </a:pPr>
                      <a:r>
                        <a:rPr lang="pt-PT" sz="1100" b="1" kern="100" dirty="0">
                          <a:solidFill>
                            <a:schemeClr val="tx1"/>
                          </a:solidFill>
                          <a:effectLst/>
                          <a:latin typeface="+mn-lt"/>
                          <a:ea typeface="Arial" panose="020B0604020202020204" pitchFamily="34" charset="0"/>
                          <a:cs typeface="Times New Roman"/>
                        </a:rPr>
                        <a:t>Clube de Proteção Civil</a:t>
                      </a:r>
                      <a:endParaRPr lang="pt-PT" sz="1100" b="1" kern="100" dirty="0">
                        <a:solidFill>
                          <a:schemeClr val="tx1"/>
                        </a:solidFill>
                        <a:effectLst/>
                        <a:latin typeface="+mn-lt"/>
                        <a:ea typeface="Calibri" panose="020F0502020204030204" pitchFamily="34" charset="0"/>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42</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39</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fontAlgn="base">
                        <a:spcAft>
                          <a:spcPts val="0"/>
                        </a:spcAft>
                      </a:pPr>
                      <a:r>
                        <a:rPr lang="pt-PT" sz="1100" kern="100" dirty="0">
                          <a:solidFill>
                            <a:schemeClr val="tx1"/>
                          </a:solidFill>
                          <a:effectLst/>
                          <a:latin typeface="+mn-lt"/>
                          <a:ea typeface="Calibri"/>
                          <a:cs typeface="Times New Roman"/>
                        </a:rPr>
                        <a:t>No dia 09 de março foi realizada uma Palestra extra sobre Suporte Básico de Vida, à turma </a:t>
                      </a:r>
                      <a:r>
                        <a:rPr lang="pt-PT" sz="1100" kern="100" dirty="0" err="1">
                          <a:solidFill>
                            <a:schemeClr val="tx1"/>
                          </a:solidFill>
                          <a:effectLst/>
                          <a:latin typeface="+mn-lt"/>
                          <a:ea typeface="Calibri"/>
                          <a:cs typeface="Times New Roman"/>
                        </a:rPr>
                        <a:t>Profij</a:t>
                      </a:r>
                      <a:r>
                        <a:rPr lang="pt-PT" sz="1100" kern="100" dirty="0">
                          <a:solidFill>
                            <a:schemeClr val="tx1"/>
                          </a:solidFill>
                          <a:effectLst/>
                          <a:latin typeface="+mn-lt"/>
                          <a:ea typeface="Calibri"/>
                          <a:cs typeface="Times New Roman"/>
                        </a:rPr>
                        <a:t> - IV – Curso de Animador Sociocultural (3º ano), entre as 10h20 e as 11h50. Esta palestra foi realizada no âmbito da UFCD – 4283 - Saúde e socorrismo (…)</a:t>
                      </a: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429844712"/>
                  </a:ext>
                </a:extLst>
              </a:tr>
              <a:tr h="1155393">
                <a:tc>
                  <a:txBody>
                    <a:bodyPr/>
                    <a:lstStyle/>
                    <a:p>
                      <a:pPr algn="just">
                        <a:lnSpc>
                          <a:spcPct val="107000"/>
                        </a:lnSpc>
                        <a:spcAft>
                          <a:spcPts val="0"/>
                        </a:spcAft>
                      </a:pPr>
                      <a:r>
                        <a:rPr lang="pt-PT" sz="1100" b="1" kern="100" dirty="0">
                          <a:solidFill>
                            <a:schemeClr val="tx1"/>
                          </a:solidFill>
                          <a:effectLst/>
                          <a:latin typeface="+mn-lt"/>
                          <a:ea typeface="Calibri"/>
                          <a:cs typeface="Times New Roman"/>
                        </a:rPr>
                        <a:t>Clube de Informática e Robótica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just">
                        <a:lnSpc>
                          <a:spcPct val="107000"/>
                        </a:lnSpc>
                        <a:spcAft>
                          <a:spcPts val="0"/>
                        </a:spcAft>
                      </a:pPr>
                      <a:r>
                        <a:rPr lang="pt-PT" sz="1100" kern="100" dirty="0">
                          <a:solidFill>
                            <a:schemeClr val="tx1"/>
                          </a:solidFill>
                          <a:effectLst/>
                          <a:latin typeface="+mn-lt"/>
                          <a:ea typeface="Calibri"/>
                          <a:cs typeface="Times New Roman"/>
                        </a:rPr>
                        <a:t>11</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a:cs typeface="Times New Roman"/>
                        </a:rPr>
                        <a:t>11</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1100" kern="100" dirty="0">
                          <a:solidFill>
                            <a:schemeClr val="tx1"/>
                          </a:solidFill>
                          <a:effectLst/>
                          <a:latin typeface="+mn-lt"/>
                          <a:ea typeface="Calibri"/>
                          <a:cs typeface="Times New Roman"/>
                        </a:rPr>
                        <a:t>No 2.º período, o Clube de Informática e Robótica decorreu de forma muito positiva. Os alunos participaram com interesse e entusiasmo, revelando bom comportamento e respeito pelas regras.</a:t>
                      </a:r>
                    </a:p>
                    <a:p>
                      <a:pPr algn="just">
                        <a:lnSpc>
                          <a:spcPct val="100000"/>
                        </a:lnSpc>
                        <a:spcAft>
                          <a:spcPts val="0"/>
                        </a:spcAft>
                      </a:pPr>
                      <a:r>
                        <a:rPr lang="pt-PT" sz="1100" kern="100" dirty="0">
                          <a:solidFill>
                            <a:schemeClr val="tx1"/>
                          </a:solidFill>
                          <a:effectLst/>
                          <a:latin typeface="+mn-lt"/>
                          <a:ea typeface="Calibri"/>
                          <a:cs typeface="Times New Roman"/>
                        </a:rPr>
                        <a:t>Foram realizadas todas as atividades previstas, adequadas, promovendo o desenvolvimento de competências digitais básicas, a autonomia e a criatividade. Os alunos conseguiram realizar as tarefas propostas com sucesso.</a:t>
                      </a:r>
                    </a:p>
                    <a:p>
                      <a:pPr algn="just">
                        <a:lnSpc>
                          <a:spcPct val="100000"/>
                        </a:lnSpc>
                        <a:spcAft>
                          <a:spcPts val="0"/>
                        </a:spcAft>
                      </a:pPr>
                      <a:r>
                        <a:rPr lang="pt-PT" sz="1100" kern="100" dirty="0">
                          <a:solidFill>
                            <a:schemeClr val="tx1"/>
                          </a:solidFill>
                          <a:effectLst/>
                          <a:latin typeface="+mn-lt"/>
                          <a:ea typeface="Calibri"/>
                          <a:cs typeface="Times New Roman"/>
                        </a:rPr>
                        <a:t>De um modo geral, o balanço do 2.º período é muito bom, tendo sido atingidos os objetivos definidos.</a:t>
                      </a:r>
                    </a:p>
                    <a:p>
                      <a:pPr algn="just">
                        <a:lnSpc>
                          <a:spcPct val="100000"/>
                        </a:lnSpc>
                        <a:spcAft>
                          <a:spcPts val="0"/>
                        </a:spcAft>
                      </a:pPr>
                      <a:endParaRPr lang="pt-PT" sz="11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664119692"/>
                  </a:ext>
                </a:extLst>
              </a:tr>
            </a:tbl>
          </a:graphicData>
        </a:graphic>
      </p:graphicFrame>
    </p:spTree>
    <p:extLst>
      <p:ext uri="{BB962C8B-B14F-4D97-AF65-F5344CB8AC3E}">
        <p14:creationId xmlns:p14="http://schemas.microsoft.com/office/powerpoint/2010/main" val="41833724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3576" y="607731"/>
            <a:ext cx="7227277"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3.12 Análise do Apoio Suplementar de </a:t>
            </a:r>
            <a:r>
              <a:rPr lang="pt-PT" sz="1350" b="1" dirty="0" err="1">
                <a:solidFill>
                  <a:schemeClr val="bg1"/>
                </a:solidFill>
                <a:latin typeface="Arial Black" panose="020B0A04020102020204" pitchFamily="34" charset="0"/>
                <a:ea typeface="Times New Roman" panose="02020603050405020304" pitchFamily="18" charset="0"/>
              </a:rPr>
              <a:t>caráter</a:t>
            </a:r>
            <a:r>
              <a:rPr lang="pt-PT" sz="1350" b="1" dirty="0">
                <a:solidFill>
                  <a:schemeClr val="bg1"/>
                </a:solidFill>
                <a:latin typeface="Arial Black" panose="020B0A04020102020204" pitchFamily="34" charset="0"/>
                <a:ea typeface="Times New Roman" panose="02020603050405020304" pitchFamily="18" charset="0"/>
              </a:rPr>
              <a:t> sistemático - Secundário</a:t>
            </a:r>
            <a:endParaRPr lang="pt-PT" sz="1350" dirty="0">
              <a:solidFill>
                <a:schemeClr val="bg1"/>
              </a:solidFill>
              <a:latin typeface="Arial Black" panose="020B0A04020102020204" pitchFamily="34" charset="0"/>
              <a:ea typeface="Times New Roman" panose="02020603050405020304" pitchFamily="18" charset="0"/>
            </a:endParaRPr>
          </a:p>
        </p:txBody>
      </p:sp>
      <p:sp>
        <p:nvSpPr>
          <p:cNvPr id="7" name="Retângulo 6"/>
          <p:cNvSpPr/>
          <p:nvPr/>
        </p:nvSpPr>
        <p:spPr>
          <a:xfrm>
            <a:off x="681644" y="3810703"/>
            <a:ext cx="8844741" cy="261610"/>
          </a:xfrm>
          <a:prstGeom prst="rect">
            <a:avLst/>
          </a:prstGeom>
        </p:spPr>
        <p:txBody>
          <a:bodyPr wrap="square">
            <a:spAutoFit/>
          </a:bodyPr>
          <a:lstStyle/>
          <a:p>
            <a:pPr algn="just"/>
            <a:endParaRPr lang="pt-PT" sz="1100" b="1" u="sng"/>
          </a:p>
        </p:txBody>
      </p:sp>
      <p:pic>
        <p:nvPicPr>
          <p:cNvPr id="8" name="Imagem 7">
            <a:extLst>
              <a:ext uri="{FF2B5EF4-FFF2-40B4-BE49-F238E27FC236}">
                <a16:creationId xmlns:a16="http://schemas.microsoft.com/office/drawing/2014/main" id="{A5AFDD9A-6C93-446B-BF3D-F0053A5B4E6E}"/>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609A67A6-E134-414C-B1BB-4E7083CBECC1}"/>
              </a:ext>
            </a:extLst>
          </p:cNvPr>
          <p:cNvGraphicFramePr>
            <a:graphicFrameLocks noGrp="1"/>
          </p:cNvGraphicFramePr>
          <p:nvPr>
            <p:extLst>
              <p:ext uri="{D42A27DB-BD31-4B8C-83A1-F6EECF244321}">
                <p14:modId xmlns:p14="http://schemas.microsoft.com/office/powerpoint/2010/main" val="2072469032"/>
              </p:ext>
            </p:extLst>
          </p:nvPr>
        </p:nvGraphicFramePr>
        <p:xfrm>
          <a:off x="532305" y="1081168"/>
          <a:ext cx="8985916" cy="5319762"/>
        </p:xfrm>
        <a:graphic>
          <a:graphicData uri="http://schemas.openxmlformats.org/drawingml/2006/table">
            <a:tbl>
              <a:tblPr firstRow="1" firstCol="1" bandRow="1"/>
              <a:tblGrid>
                <a:gridCol w="817736">
                  <a:extLst>
                    <a:ext uri="{9D8B030D-6E8A-4147-A177-3AD203B41FA5}">
                      <a16:colId xmlns:a16="http://schemas.microsoft.com/office/drawing/2014/main" val="465661969"/>
                    </a:ext>
                  </a:extLst>
                </a:gridCol>
                <a:gridCol w="817736">
                  <a:extLst>
                    <a:ext uri="{9D8B030D-6E8A-4147-A177-3AD203B41FA5}">
                      <a16:colId xmlns:a16="http://schemas.microsoft.com/office/drawing/2014/main" val="2885805167"/>
                    </a:ext>
                  </a:extLst>
                </a:gridCol>
                <a:gridCol w="840055">
                  <a:extLst>
                    <a:ext uri="{9D8B030D-6E8A-4147-A177-3AD203B41FA5}">
                      <a16:colId xmlns:a16="http://schemas.microsoft.com/office/drawing/2014/main" val="4279124314"/>
                    </a:ext>
                  </a:extLst>
                </a:gridCol>
                <a:gridCol w="840055">
                  <a:extLst>
                    <a:ext uri="{9D8B030D-6E8A-4147-A177-3AD203B41FA5}">
                      <a16:colId xmlns:a16="http://schemas.microsoft.com/office/drawing/2014/main" val="4199296782"/>
                    </a:ext>
                  </a:extLst>
                </a:gridCol>
                <a:gridCol w="1854575">
                  <a:extLst>
                    <a:ext uri="{9D8B030D-6E8A-4147-A177-3AD203B41FA5}">
                      <a16:colId xmlns:a16="http://schemas.microsoft.com/office/drawing/2014/main" val="1597686747"/>
                    </a:ext>
                  </a:extLst>
                </a:gridCol>
                <a:gridCol w="3815759">
                  <a:extLst>
                    <a:ext uri="{9D8B030D-6E8A-4147-A177-3AD203B41FA5}">
                      <a16:colId xmlns:a16="http://schemas.microsoft.com/office/drawing/2014/main" val="2632990337"/>
                    </a:ext>
                  </a:extLst>
                </a:gridCol>
              </a:tblGrid>
              <a:tr h="221434">
                <a:tc gridSpan="6">
                  <a:txBody>
                    <a:bodyPr/>
                    <a:lstStyle/>
                    <a:p>
                      <a:pPr algn="ctr">
                        <a:lnSpc>
                          <a:spcPct val="107000"/>
                        </a:lnSpc>
                        <a:spcAft>
                          <a:spcPts val="0"/>
                        </a:spcAft>
                      </a:pPr>
                      <a:r>
                        <a:rPr lang="pt-PT" sz="1050" b="1" kern="100" dirty="0">
                          <a:solidFill>
                            <a:schemeClr val="bg1"/>
                          </a:solidFill>
                          <a:effectLst/>
                          <a:latin typeface="Arial"/>
                          <a:ea typeface="Calibri"/>
                          <a:cs typeface="Times New Roman"/>
                        </a:rPr>
                        <a:t>Análise do Apoio suplementar de </a:t>
                      </a:r>
                      <a:r>
                        <a:rPr lang="pt-PT" sz="1050" b="1" kern="100" dirty="0" err="1">
                          <a:solidFill>
                            <a:schemeClr val="bg1"/>
                          </a:solidFill>
                          <a:effectLst/>
                          <a:latin typeface="Arial"/>
                          <a:ea typeface="Calibri"/>
                          <a:cs typeface="Times New Roman"/>
                        </a:rPr>
                        <a:t>caráter</a:t>
                      </a:r>
                      <a:r>
                        <a:rPr lang="pt-PT" sz="1050" b="1" kern="100" dirty="0">
                          <a:solidFill>
                            <a:schemeClr val="bg1"/>
                          </a:solidFill>
                          <a:effectLst/>
                          <a:latin typeface="Arial"/>
                          <a:ea typeface="Calibri"/>
                          <a:cs typeface="Times New Roman"/>
                        </a:rPr>
                        <a:t> sistemático no Ensino Secundário- MATEMÁTICA A</a:t>
                      </a:r>
                      <a:endParaRPr lang="pt-PT" sz="1050" kern="100" dirty="0">
                        <a:solidFill>
                          <a:schemeClr val="bg1"/>
                        </a:solidFill>
                        <a:effectLst/>
                        <a:latin typeface="Arial"/>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491543152"/>
                  </a:ext>
                </a:extLst>
              </a:tr>
              <a:tr h="491006">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Turma</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nº de sessões ( 45min)</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Total de sessões</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Total de solicitações</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Média de alunos por sessão</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comentário</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142336638"/>
                  </a:ext>
                </a:extLst>
              </a:tr>
              <a:tr h="1213079">
                <a:tc>
                  <a:txBody>
                    <a:bodyPr/>
                    <a:lstStyle/>
                    <a:p>
                      <a:pPr algn="ctr">
                        <a:lnSpc>
                          <a:spcPct val="107000"/>
                        </a:lnSpc>
                        <a:spcAft>
                          <a:spcPts val="0"/>
                        </a:spcAft>
                      </a:pPr>
                      <a:r>
                        <a:rPr lang="pt-PT" sz="1050" b="1" kern="100" dirty="0">
                          <a:effectLst/>
                          <a:latin typeface="Calibri"/>
                          <a:ea typeface="Calibri"/>
                          <a:cs typeface="Times New Roman"/>
                        </a:rPr>
                        <a:t>10ºA</a:t>
                      </a:r>
                    </a:p>
                    <a:p>
                      <a:pPr algn="ctr">
                        <a:lnSpc>
                          <a:spcPct val="107000"/>
                        </a:lnSpc>
                        <a:spcAft>
                          <a:spcPts val="0"/>
                        </a:spcAft>
                      </a:pPr>
                      <a:r>
                        <a:rPr lang="pt-PT" sz="1050" b="1" kern="100" dirty="0">
                          <a:effectLst/>
                          <a:latin typeface="Calibri"/>
                          <a:ea typeface="Calibri"/>
                          <a:cs typeface="Times New Roman"/>
                        </a:rPr>
                        <a:t>(Eva Silveira)</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11</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50</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5</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1200" kern="1200" dirty="0">
                          <a:solidFill>
                            <a:schemeClr val="tx1"/>
                          </a:solidFill>
                          <a:effectLst/>
                          <a:latin typeface="+mn-lt"/>
                          <a:ea typeface="+mn-ea"/>
                          <a:cs typeface="+mn-cs"/>
                        </a:rPr>
                        <a:t>Estas sessões permitem consolidar os conteúdos lecionados. As classificações obtidas até ao momento são todas positivas, refletindo o bom desempenho geral da turma.</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6244755"/>
                  </a:ext>
                </a:extLst>
              </a:tr>
              <a:tr h="770206">
                <a:tc>
                  <a:txBody>
                    <a:bodyPr/>
                    <a:lstStyle/>
                    <a:p>
                      <a:pPr algn="ctr">
                        <a:lnSpc>
                          <a:spcPct val="107000"/>
                        </a:lnSpc>
                        <a:spcAft>
                          <a:spcPts val="0"/>
                        </a:spcAft>
                      </a:pPr>
                      <a:r>
                        <a:rPr lang="pt-PT" sz="1050" b="1" kern="100" dirty="0">
                          <a:effectLst/>
                          <a:latin typeface="Calibri"/>
                          <a:ea typeface="Calibri"/>
                          <a:cs typeface="Times New Roman"/>
                        </a:rPr>
                        <a:t>11ºA</a:t>
                      </a:r>
                    </a:p>
                    <a:p>
                      <a:pPr algn="ctr">
                        <a:lnSpc>
                          <a:spcPct val="107000"/>
                        </a:lnSpc>
                        <a:spcAft>
                          <a:spcPts val="0"/>
                        </a:spcAft>
                      </a:pPr>
                      <a:r>
                        <a:rPr lang="pt-PT" sz="1050" b="1" kern="100" dirty="0">
                          <a:effectLst/>
                          <a:latin typeface="Calibri"/>
                          <a:ea typeface="Calibri"/>
                          <a:cs typeface="Times New Roman"/>
                        </a:rPr>
                        <a:t>(Sandra Alves)</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17</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33</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1100" kern="100" dirty="0">
                          <a:solidFill>
                            <a:schemeClr val="tx1"/>
                          </a:solidFill>
                          <a:effectLst/>
                          <a:latin typeface="+mn-lt"/>
                          <a:ea typeface="Calibri"/>
                          <a:cs typeface="Times New Roman"/>
                        </a:rPr>
                        <a:t>Ao longo deste período, dois alunos frequentaram o apoio assiduamente. Neste espaço, os alunos resolveram os exercícios propostos pela docente e expuseram as suas dúvidas, o que lhes permitiu uma melhor consolidação das aprendizagens.</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523737149"/>
                  </a:ext>
                </a:extLst>
              </a:tr>
              <a:tr h="2609075">
                <a:tc>
                  <a:txBody>
                    <a:bodyPr/>
                    <a:lstStyle/>
                    <a:p>
                      <a:pPr algn="ctr">
                        <a:lnSpc>
                          <a:spcPct val="107000"/>
                        </a:lnSpc>
                        <a:spcAft>
                          <a:spcPts val="0"/>
                        </a:spcAft>
                      </a:pPr>
                      <a:r>
                        <a:rPr lang="pt-PT" sz="1050" b="1" kern="100" dirty="0">
                          <a:effectLst/>
                          <a:latin typeface="Calibri"/>
                          <a:ea typeface="Calibri"/>
                          <a:cs typeface="Times New Roman"/>
                        </a:rPr>
                        <a:t>12ºA</a:t>
                      </a:r>
                    </a:p>
                    <a:p>
                      <a:pPr algn="ctr">
                        <a:lnSpc>
                          <a:spcPct val="107000"/>
                        </a:lnSpc>
                        <a:spcAft>
                          <a:spcPts val="0"/>
                        </a:spcAft>
                      </a:pPr>
                      <a:r>
                        <a:rPr lang="pt-PT" sz="1050" b="1" kern="100" dirty="0">
                          <a:effectLst/>
                          <a:latin typeface="Calibri"/>
                          <a:ea typeface="Calibri"/>
                          <a:cs typeface="Times New Roman"/>
                        </a:rPr>
                        <a:t>(Sandra Alves)</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14</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93</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7</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just" defTabSz="914400" rtl="0" eaLnBrk="1" fontAlgn="auto" latinLnBrk="0" hangingPunct="1">
                        <a:lnSpc>
                          <a:spcPct val="100000"/>
                        </a:lnSpc>
                        <a:spcBef>
                          <a:spcPts val="1200"/>
                        </a:spcBef>
                        <a:spcAft>
                          <a:spcPts val="800"/>
                        </a:spcAft>
                        <a:buClrTx/>
                        <a:buSzTx/>
                        <a:buFontTx/>
                        <a:buNone/>
                        <a:tabLst/>
                        <a:defRPr/>
                      </a:pPr>
                      <a:r>
                        <a:rPr lang="pt-PT" sz="1100" kern="100" dirty="0">
                          <a:solidFill>
                            <a:schemeClr val="tx1"/>
                          </a:solidFill>
                          <a:effectLst/>
                          <a:latin typeface="+mn-lt"/>
                          <a:ea typeface="Calibri"/>
                          <a:cs typeface="Times New Roman"/>
                        </a:rPr>
                        <a:t>Ao longo deste, em média, sete alunos frequentaram o apoio. Neste espaço, os alunos resolveram os exercícios propostos pela docente e expuseram as suas dúvidas, o que lhes permitiu uma melhor consolidação das aprendizagens.</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2382669"/>
                  </a:ext>
                </a:extLst>
              </a:tr>
            </a:tbl>
          </a:graphicData>
        </a:graphic>
      </p:graphicFrame>
    </p:spTree>
    <p:extLst>
      <p:ext uri="{BB962C8B-B14F-4D97-AF65-F5344CB8AC3E}">
        <p14:creationId xmlns:p14="http://schemas.microsoft.com/office/powerpoint/2010/main" val="17786983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B632ABE2-C1A4-AD45-6B1E-B8968F763745}"/>
              </a:ext>
            </a:extLst>
          </p:cNvPr>
          <p:cNvSpPr txBox="1"/>
          <p:nvPr/>
        </p:nvSpPr>
        <p:spPr>
          <a:xfrm>
            <a:off x="2349755" y="753408"/>
            <a:ext cx="4175710"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3.15 -  Oficinas - secundário</a:t>
            </a:r>
            <a:endParaRPr lang="pt-PT" sz="1350" dirty="0">
              <a:solidFill>
                <a:schemeClr val="bg1"/>
              </a:solidFill>
              <a:latin typeface="Arial Black" panose="020B0A04020102020204" pitchFamily="34" charset="0"/>
              <a:ea typeface="Times New Roman" panose="02020603050405020304" pitchFamily="18" charset="0"/>
            </a:endParaRPr>
          </a:p>
        </p:txBody>
      </p:sp>
      <p:pic>
        <p:nvPicPr>
          <p:cNvPr id="7" name="Imagem 6">
            <a:extLst>
              <a:ext uri="{FF2B5EF4-FFF2-40B4-BE49-F238E27FC236}">
                <a16:creationId xmlns:a16="http://schemas.microsoft.com/office/drawing/2014/main" id="{50332C1D-3D3A-4AD3-9ED6-A2CFCCDD3D93}"/>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8" name="Tabela 7">
            <a:extLst>
              <a:ext uri="{FF2B5EF4-FFF2-40B4-BE49-F238E27FC236}">
                <a16:creationId xmlns:a16="http://schemas.microsoft.com/office/drawing/2014/main" id="{B7859C95-B542-462B-8CC7-6814880734DB}"/>
              </a:ext>
            </a:extLst>
          </p:cNvPr>
          <p:cNvGraphicFramePr>
            <a:graphicFrameLocks noGrp="1"/>
          </p:cNvGraphicFramePr>
          <p:nvPr>
            <p:extLst>
              <p:ext uri="{D42A27DB-BD31-4B8C-83A1-F6EECF244321}">
                <p14:modId xmlns:p14="http://schemas.microsoft.com/office/powerpoint/2010/main" val="2657279452"/>
              </p:ext>
            </p:extLst>
          </p:nvPr>
        </p:nvGraphicFramePr>
        <p:xfrm>
          <a:off x="453535" y="2093119"/>
          <a:ext cx="8851830" cy="3539499"/>
        </p:xfrm>
        <a:graphic>
          <a:graphicData uri="http://schemas.openxmlformats.org/drawingml/2006/table">
            <a:tbl>
              <a:tblPr firstRow="1" firstCol="1" bandRow="1"/>
              <a:tblGrid>
                <a:gridCol w="663049">
                  <a:extLst>
                    <a:ext uri="{9D8B030D-6E8A-4147-A177-3AD203B41FA5}">
                      <a16:colId xmlns:a16="http://schemas.microsoft.com/office/drawing/2014/main" val="1383798798"/>
                    </a:ext>
                  </a:extLst>
                </a:gridCol>
                <a:gridCol w="1051353">
                  <a:extLst>
                    <a:ext uri="{9D8B030D-6E8A-4147-A177-3AD203B41FA5}">
                      <a16:colId xmlns:a16="http://schemas.microsoft.com/office/drawing/2014/main" val="3464135253"/>
                    </a:ext>
                  </a:extLst>
                </a:gridCol>
                <a:gridCol w="998236">
                  <a:extLst>
                    <a:ext uri="{9D8B030D-6E8A-4147-A177-3AD203B41FA5}">
                      <a16:colId xmlns:a16="http://schemas.microsoft.com/office/drawing/2014/main" val="3692826523"/>
                    </a:ext>
                  </a:extLst>
                </a:gridCol>
                <a:gridCol w="1080049">
                  <a:extLst>
                    <a:ext uri="{9D8B030D-6E8A-4147-A177-3AD203B41FA5}">
                      <a16:colId xmlns:a16="http://schemas.microsoft.com/office/drawing/2014/main" val="1793007721"/>
                    </a:ext>
                  </a:extLst>
                </a:gridCol>
                <a:gridCol w="1045248">
                  <a:extLst>
                    <a:ext uri="{9D8B030D-6E8A-4147-A177-3AD203B41FA5}">
                      <a16:colId xmlns:a16="http://schemas.microsoft.com/office/drawing/2014/main" val="513392963"/>
                    </a:ext>
                  </a:extLst>
                </a:gridCol>
                <a:gridCol w="4013895">
                  <a:extLst>
                    <a:ext uri="{9D8B030D-6E8A-4147-A177-3AD203B41FA5}">
                      <a16:colId xmlns:a16="http://schemas.microsoft.com/office/drawing/2014/main" val="1616243534"/>
                    </a:ext>
                  </a:extLst>
                </a:gridCol>
              </a:tblGrid>
              <a:tr h="434095">
                <a:tc gridSpan="6">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Análise da Oficina de </a:t>
                      </a:r>
                      <a:r>
                        <a:rPr lang="pt-PT" sz="1400" b="1" kern="100" err="1">
                          <a:solidFill>
                            <a:schemeClr val="bg1"/>
                          </a:solidFill>
                          <a:effectLst/>
                          <a:latin typeface="+mn-lt"/>
                          <a:ea typeface="Calibri" panose="020F0502020204030204" pitchFamily="34" charset="0"/>
                          <a:cs typeface="Times New Roman" panose="02020603050405020304" pitchFamily="18" charset="0"/>
                        </a:rPr>
                        <a:t>FQ</a:t>
                      </a:r>
                      <a:r>
                        <a:rPr lang="pt-PT" sz="1400" b="1" kern="100">
                          <a:solidFill>
                            <a:schemeClr val="bg1"/>
                          </a:solidFill>
                          <a:effectLst/>
                          <a:latin typeface="+mn-lt"/>
                          <a:ea typeface="Calibri" panose="020F0502020204030204" pitchFamily="34" charset="0"/>
                          <a:cs typeface="Times New Roman" panose="02020603050405020304" pitchFamily="18" charset="0"/>
                        </a:rPr>
                        <a:t> A - secundário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859373956"/>
                  </a:ext>
                </a:extLst>
              </a:tr>
              <a:tr h="509803">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docente</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nº de sessões ( 45min)</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Total de sessões</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Total de solicitações</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Média de alunos por sessão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comentário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938869427"/>
                  </a:ext>
                </a:extLst>
              </a:tr>
              <a:tr h="798816">
                <a:tc>
                  <a:txBody>
                    <a:bodyPr/>
                    <a:lstStyle/>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Graciete</a:t>
                      </a:r>
                      <a:endParaRPr lang="pt-PT" sz="1200" kern="100" dirty="0">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Alves</a:t>
                      </a: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10ºA</a:t>
                      </a:r>
                      <a:endParaRPr lang="pt-PT" sz="1200" kern="100" dirty="0">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20</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4</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a:solidFill>
                            <a:schemeClr val="tx1"/>
                          </a:solidFill>
                          <a:effectLst/>
                          <a:latin typeface="+mn-lt"/>
                          <a:ea typeface="Calibri" panose="020F0502020204030204" pitchFamily="34" charset="0"/>
                          <a:cs typeface="Times New Roman" panose="02020603050405020304" pitchFamily="18" charset="0"/>
                        </a:rPr>
                        <a:t>0,2</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A docente responsável pela oficina de Física e Química A referiu que esta medida de apoio decorreu à terça-feira e à quarta-feira, em períodos de quarenta e cinco minutos cada dia, e foi frequentada por dois alunos. Nestas sessões procedeu-se ao esclarecimento de dúvidas e à resolução de exercícios.</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01613717"/>
                  </a:ext>
                </a:extLst>
              </a:tr>
              <a:tr h="798816">
                <a:tc>
                  <a:txBody>
                    <a:bodyPr/>
                    <a:lstStyle/>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Graciete</a:t>
                      </a:r>
                      <a:endParaRPr lang="pt-PT" sz="1200" kern="100" dirty="0">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Alves</a:t>
                      </a: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11ºA</a:t>
                      </a:r>
                      <a:endParaRPr lang="pt-PT" sz="1200" kern="100" dirty="0">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20</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0,1</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A docente responsável pela oficina de Física e Química A referiu que esta medida de apoio decorreu à terça-feira e à quarta-feira, em períodos de quarenta e cinco minutos cada dia, e foi frequentada apenas por uma aluna duas vezes, em vésperas de momentos formais de avaliação. Nestas sessões procedeu-se ao esclarecimento de dúvidas e à resolução de exercícios.</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607461423"/>
                  </a:ext>
                </a:extLst>
              </a:tr>
            </a:tbl>
          </a:graphicData>
        </a:graphic>
      </p:graphicFrame>
    </p:spTree>
    <p:extLst>
      <p:ext uri="{BB962C8B-B14F-4D97-AF65-F5344CB8AC3E}">
        <p14:creationId xmlns:p14="http://schemas.microsoft.com/office/powerpoint/2010/main" val="22145908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B632ABE2-C1A4-AD45-6B1E-B8968F763745}"/>
              </a:ext>
            </a:extLst>
          </p:cNvPr>
          <p:cNvSpPr txBox="1"/>
          <p:nvPr/>
        </p:nvSpPr>
        <p:spPr>
          <a:xfrm>
            <a:off x="2349755" y="753408"/>
            <a:ext cx="4175710"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rPr>
              <a:t>3.17-  MEDIATECA</a:t>
            </a:r>
            <a:endParaRPr kumimoji="0" lang="pt-PT" sz="1350" b="0" i="0" u="none" strike="noStrike" kern="1200" cap="none" spc="0" normalizeH="0" baseline="0" noProof="0" dirty="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7" name="Imagem 6">
            <a:extLst>
              <a:ext uri="{FF2B5EF4-FFF2-40B4-BE49-F238E27FC236}">
                <a16:creationId xmlns:a16="http://schemas.microsoft.com/office/drawing/2014/main" id="{50332C1D-3D3A-4AD3-9ED6-A2CFCCDD3D93}"/>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3EF6CC5A-19BA-48C2-9758-70A096AB30F8}"/>
              </a:ext>
            </a:extLst>
          </p:cNvPr>
          <p:cNvGraphicFramePr>
            <a:graphicFrameLocks noGrp="1"/>
          </p:cNvGraphicFramePr>
          <p:nvPr>
            <p:extLst>
              <p:ext uri="{D42A27DB-BD31-4B8C-83A1-F6EECF244321}">
                <p14:modId xmlns:p14="http://schemas.microsoft.com/office/powerpoint/2010/main" val="765653589"/>
              </p:ext>
            </p:extLst>
          </p:nvPr>
        </p:nvGraphicFramePr>
        <p:xfrm>
          <a:off x="681038" y="2249967"/>
          <a:ext cx="8543924" cy="1704515"/>
        </p:xfrm>
        <a:graphic>
          <a:graphicData uri="http://schemas.openxmlformats.org/drawingml/2006/table">
            <a:tbl>
              <a:tblPr firstRow="1" firstCol="1" bandRow="1"/>
              <a:tblGrid>
                <a:gridCol w="788820">
                  <a:extLst>
                    <a:ext uri="{9D8B030D-6E8A-4147-A177-3AD203B41FA5}">
                      <a16:colId xmlns:a16="http://schemas.microsoft.com/office/drawing/2014/main" val="3016146405"/>
                    </a:ext>
                  </a:extLst>
                </a:gridCol>
                <a:gridCol w="1037311">
                  <a:extLst>
                    <a:ext uri="{9D8B030D-6E8A-4147-A177-3AD203B41FA5}">
                      <a16:colId xmlns:a16="http://schemas.microsoft.com/office/drawing/2014/main" val="2525699904"/>
                    </a:ext>
                  </a:extLst>
                </a:gridCol>
                <a:gridCol w="986025">
                  <a:extLst>
                    <a:ext uri="{9D8B030D-6E8A-4147-A177-3AD203B41FA5}">
                      <a16:colId xmlns:a16="http://schemas.microsoft.com/office/drawing/2014/main" val="143394363"/>
                    </a:ext>
                  </a:extLst>
                </a:gridCol>
                <a:gridCol w="1073943">
                  <a:extLst>
                    <a:ext uri="{9D8B030D-6E8A-4147-A177-3AD203B41FA5}">
                      <a16:colId xmlns:a16="http://schemas.microsoft.com/office/drawing/2014/main" val="932051060"/>
                    </a:ext>
                  </a:extLst>
                </a:gridCol>
                <a:gridCol w="1033648">
                  <a:extLst>
                    <a:ext uri="{9D8B030D-6E8A-4147-A177-3AD203B41FA5}">
                      <a16:colId xmlns:a16="http://schemas.microsoft.com/office/drawing/2014/main" val="2610664232"/>
                    </a:ext>
                  </a:extLst>
                </a:gridCol>
                <a:gridCol w="3624177">
                  <a:extLst>
                    <a:ext uri="{9D8B030D-6E8A-4147-A177-3AD203B41FA5}">
                      <a16:colId xmlns:a16="http://schemas.microsoft.com/office/drawing/2014/main" val="3155759591"/>
                    </a:ext>
                  </a:extLst>
                </a:gridCol>
              </a:tblGrid>
              <a:tr h="434095">
                <a:tc gridSpan="6">
                  <a:txBody>
                    <a:bodyPr/>
                    <a:lstStyle/>
                    <a:p>
                      <a:pPr algn="ctr">
                        <a:lnSpc>
                          <a:spcPct val="107000"/>
                        </a:lnSpc>
                        <a:spcAft>
                          <a:spcPts val="0"/>
                        </a:spcAft>
                      </a:pPr>
                      <a:r>
                        <a:rPr lang="pt-PT" sz="1300" b="1" kern="100" dirty="0">
                          <a:solidFill>
                            <a:srgbClr val="FFFFFF"/>
                          </a:solidFill>
                          <a:effectLst/>
                          <a:latin typeface="+mn-lt"/>
                          <a:ea typeface="Calibri"/>
                          <a:cs typeface="Times New Roman"/>
                        </a:rPr>
                        <a:t>MEDIATECA</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4722768"/>
                  </a:ext>
                </a:extLst>
              </a:tr>
              <a:tr h="422060">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docente</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nº de sessões </a:t>
                      </a:r>
                    </a:p>
                    <a:p>
                      <a:pPr algn="ctr">
                        <a:lnSpc>
                          <a:spcPct val="107000"/>
                        </a:lnSpc>
                        <a:spcAft>
                          <a:spcPts val="0"/>
                        </a:spcAft>
                      </a:pPr>
                      <a:r>
                        <a:rPr lang="pt-PT" sz="800" b="1" kern="100" dirty="0">
                          <a:solidFill>
                            <a:srgbClr val="FFFFFF"/>
                          </a:solidFill>
                          <a:effectLst/>
                          <a:latin typeface="+mn-lt"/>
                          <a:ea typeface="Calibri"/>
                          <a:cs typeface="Times New Roman"/>
                        </a:rPr>
                        <a:t>( 45min)</a:t>
                      </a:r>
                      <a:endParaRPr lang="pt-PT" sz="8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Total de sessões</a:t>
                      </a:r>
                      <a:endParaRPr lang="pt-PT" sz="8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Nº de alunos que compareceram:</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Média de alunos por segmento:</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comentário</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806180264"/>
                  </a:ext>
                </a:extLst>
              </a:tr>
              <a:tr h="581660">
                <a:tc>
                  <a:txBody>
                    <a:bodyPr/>
                    <a:lstStyle/>
                    <a:p>
                      <a:pPr algn="ctr">
                        <a:lnSpc>
                          <a:spcPct val="107000"/>
                        </a:lnSpc>
                        <a:spcAft>
                          <a:spcPts val="0"/>
                        </a:spcAft>
                      </a:pPr>
                      <a:r>
                        <a:rPr lang="pt-PT" sz="1100" b="0" kern="100" dirty="0" err="1">
                          <a:solidFill>
                            <a:schemeClr val="tx1"/>
                          </a:solidFill>
                          <a:effectLst/>
                          <a:latin typeface="+mn-lt"/>
                          <a:ea typeface="Calibri"/>
                          <a:cs typeface="Times New Roman"/>
                        </a:rPr>
                        <a:t>Kathleen</a:t>
                      </a:r>
                      <a:r>
                        <a:rPr lang="pt-PT" sz="1100" b="0" kern="100" dirty="0">
                          <a:solidFill>
                            <a:schemeClr val="tx1"/>
                          </a:solidFill>
                          <a:effectLst/>
                          <a:latin typeface="+mn-lt"/>
                          <a:ea typeface="Calibri"/>
                          <a:cs typeface="Times New Roman"/>
                        </a:rPr>
                        <a:t> Gomes</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2</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11</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1</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0.25</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 CNLE esteve afeto à prestação de apoio aos alunos no espaço da biblioteca escolar, tendo-se também procedido ao atendimento a encarregados de educação fora do horário estabelecido, à preparação dos apoios tutoriais e à resolução de assuntos relacionados com a DT (SPO). </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911740716"/>
                  </a:ext>
                </a:extLst>
              </a:tr>
            </a:tbl>
          </a:graphicData>
        </a:graphic>
      </p:graphicFrame>
    </p:spTree>
    <p:extLst>
      <p:ext uri="{BB962C8B-B14F-4D97-AF65-F5344CB8AC3E}">
        <p14:creationId xmlns:p14="http://schemas.microsoft.com/office/powerpoint/2010/main" val="12151601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7084C34E-8DF8-47FB-AE49-221CD211C39D}"/>
              </a:ext>
            </a:extLst>
          </p:cNvPr>
          <p:cNvGraphicFramePr>
            <a:graphicFrameLocks noGrp="1"/>
          </p:cNvGraphicFramePr>
          <p:nvPr>
            <p:extLst>
              <p:ext uri="{D42A27DB-BD31-4B8C-83A1-F6EECF244321}">
                <p14:modId xmlns:p14="http://schemas.microsoft.com/office/powerpoint/2010/main" val="2185676392"/>
              </p:ext>
            </p:extLst>
          </p:nvPr>
        </p:nvGraphicFramePr>
        <p:xfrm>
          <a:off x="268940" y="594282"/>
          <a:ext cx="9368120" cy="5852315"/>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2604180">
                  <a:extLst>
                    <a:ext uri="{9D8B030D-6E8A-4147-A177-3AD203B41FA5}">
                      <a16:colId xmlns:a16="http://schemas.microsoft.com/office/drawing/2014/main" val="58613989"/>
                    </a:ext>
                  </a:extLst>
                </a:gridCol>
                <a:gridCol w="1699043">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343928">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dirty="0">
                          <a:effectLst/>
                        </a:rPr>
                        <a:t> </a:t>
                      </a:r>
                      <a:endParaRPr lang="pt-PT" sz="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algn="ctr">
                        <a:spcAft>
                          <a:spcPts val="0"/>
                        </a:spcAft>
                      </a:pPr>
                      <a:r>
                        <a:rPr lang="pt-PT" sz="1200" dirty="0">
                          <a:effectLst/>
                        </a:rPr>
                        <a:t>Português Língua Não Materna</a:t>
                      </a:r>
                    </a:p>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68495">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67051">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777727">
                <a:tc>
                  <a:txBody>
                    <a:bodyPr/>
                    <a:lstStyle/>
                    <a:p>
                      <a:pPr>
                        <a:spcAft>
                          <a:spcPts val="0"/>
                        </a:spcAft>
                      </a:pPr>
                      <a:r>
                        <a:rPr lang="pt-PT" sz="1200" dirty="0">
                          <a:effectLst/>
                        </a:rPr>
                        <a:t>Inês </a:t>
                      </a:r>
                      <a:r>
                        <a:rPr lang="pt-PT" sz="1200" dirty="0">
                          <a:effectLst/>
                          <a:latin typeface="+mn-lt"/>
                        </a:rPr>
                        <a:t>Massa Cabral</a:t>
                      </a:r>
                    </a:p>
                    <a:p>
                      <a:pPr>
                        <a:spcAft>
                          <a:spcPts val="0"/>
                        </a:spcAft>
                      </a:pPr>
                      <a:endParaRPr lang="pt-PT" sz="1200" dirty="0">
                        <a:effectLst/>
                        <a:latin typeface="+mn-lt"/>
                        <a:ea typeface="Times New Roman" panose="02020603050405020304" pitchFamily="18" charset="0"/>
                      </a:endParaRPr>
                    </a:p>
                    <a:p>
                      <a:pPr>
                        <a:spcAft>
                          <a:spcPts val="0"/>
                        </a:spcAft>
                      </a:pPr>
                      <a:r>
                        <a:rPr lang="pt-PT" sz="1200" dirty="0">
                          <a:effectLst/>
                          <a:latin typeface="+mn-lt"/>
                          <a:ea typeface="Times New Roman" panose="02020603050405020304" pitchFamily="18" charset="0"/>
                        </a:rPr>
                        <a:t>Cármen Café</a:t>
                      </a: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45</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r>
                        <a:rPr lang="pt-PT" sz="1200">
                          <a:effectLst/>
                        </a:rPr>
                        <a:t>4.º A</a:t>
                      </a:r>
                      <a:endParaRPr lang="pt-PT"/>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Revisão de vocabulário </a:t>
                      </a:r>
                    </a:p>
                    <a:p>
                      <a:pPr>
                        <a:spcAft>
                          <a:spcPts val="0"/>
                        </a:spcAft>
                      </a:pPr>
                      <a:r>
                        <a:rPr lang="pt-PT" sz="1200" dirty="0">
                          <a:effectLst/>
                        </a:rPr>
                        <a:t>Conceito Alguém/ninguém</a:t>
                      </a:r>
                    </a:p>
                    <a:p>
                      <a:pPr>
                        <a:spcAft>
                          <a:spcPts val="0"/>
                        </a:spcAft>
                      </a:pPr>
                      <a:r>
                        <a:rPr lang="pt-PT" sz="1200" dirty="0">
                          <a:effectLst/>
                        </a:rPr>
                        <a:t>Artigos (a/as o/os)</a:t>
                      </a:r>
                    </a:p>
                    <a:p>
                      <a:pPr>
                        <a:spcAft>
                          <a:spcPts val="0"/>
                        </a:spcAft>
                      </a:pPr>
                      <a:endParaRPr lang="pt-PT" sz="1200" dirty="0">
                        <a:effectLst/>
                      </a:endParaRPr>
                    </a:p>
                    <a:p>
                      <a:pPr>
                        <a:spcAft>
                          <a:spcPts val="0"/>
                        </a:spcAft>
                      </a:pPr>
                      <a:r>
                        <a:rPr lang="pt-PT" sz="1200" dirty="0">
                          <a:effectLst/>
                        </a:rPr>
                        <a:t>Verbo ir</a:t>
                      </a:r>
                    </a:p>
                    <a:p>
                      <a:pPr>
                        <a:spcAft>
                          <a:spcPts val="0"/>
                        </a:spcAft>
                      </a:pPr>
                      <a:r>
                        <a:rPr lang="pt-PT" sz="1200" dirty="0">
                          <a:effectLst/>
                        </a:rPr>
                        <a:t>Verbo querer</a:t>
                      </a:r>
                    </a:p>
                    <a:p>
                      <a:pPr>
                        <a:spcAft>
                          <a:spcPts val="0"/>
                        </a:spcAft>
                      </a:pPr>
                      <a:r>
                        <a:rPr lang="pt-PT" sz="1200" dirty="0">
                          <a:effectLst/>
                        </a:rPr>
                        <a:t>Verbo estar</a:t>
                      </a:r>
                    </a:p>
                    <a:p>
                      <a:pPr>
                        <a:spcAft>
                          <a:spcPts val="0"/>
                        </a:spcAft>
                      </a:pPr>
                      <a:r>
                        <a:rPr lang="pt-PT" sz="1200" dirty="0">
                          <a:effectLst/>
                        </a:rPr>
                        <a:t>Verbo fazer</a:t>
                      </a:r>
                    </a:p>
                    <a:p>
                      <a:pPr>
                        <a:spcAft>
                          <a:spcPts val="0"/>
                        </a:spcAft>
                      </a:pPr>
                      <a:r>
                        <a:rPr lang="pt-PT" sz="1200" dirty="0">
                          <a:effectLst/>
                        </a:rPr>
                        <a:t>Verbos regulares 1.º conjugação</a:t>
                      </a:r>
                    </a:p>
                    <a:p>
                      <a:pPr>
                        <a:spcAft>
                          <a:spcPts val="0"/>
                        </a:spcAft>
                      </a:pPr>
                      <a:r>
                        <a:rPr lang="pt-PT" sz="1200" dirty="0">
                          <a:effectLst/>
                        </a:rPr>
                        <a:t>Verbos regulares 2.º conjugação</a:t>
                      </a:r>
                    </a:p>
                    <a:p>
                      <a:pPr>
                        <a:spcAft>
                          <a:spcPts val="0"/>
                        </a:spcAft>
                      </a:pPr>
                      <a:r>
                        <a:rPr lang="pt-PT" sz="1200" dirty="0">
                          <a:effectLst/>
                        </a:rPr>
                        <a:t>Verbos regulares 3.º conjugação</a:t>
                      </a:r>
                    </a:p>
                    <a:p>
                      <a:pPr>
                        <a:spcAft>
                          <a:spcPts val="0"/>
                        </a:spcAft>
                      </a:pPr>
                      <a:r>
                        <a:rPr lang="pt-PT" sz="1200" dirty="0">
                          <a:effectLst/>
                        </a:rPr>
                        <a:t>Presente </a:t>
                      </a:r>
                    </a:p>
                    <a:p>
                      <a:pPr>
                        <a:spcAft>
                          <a:spcPts val="0"/>
                        </a:spcAft>
                      </a:pPr>
                      <a:r>
                        <a:rPr lang="pt-PT" sz="1200" dirty="0">
                          <a:effectLst/>
                        </a:rPr>
                        <a:t>Pretérito perfeito </a:t>
                      </a:r>
                    </a:p>
                    <a:p>
                      <a:pPr>
                        <a:spcAft>
                          <a:spcPts val="0"/>
                        </a:spcAft>
                      </a:pPr>
                      <a:r>
                        <a:rPr lang="pt-PT" sz="1200" dirty="0">
                          <a:effectLst/>
                        </a:rPr>
                        <a:t>Deter. Possessivos (meu, teu, …)</a:t>
                      </a:r>
                    </a:p>
                    <a:p>
                      <a:pPr>
                        <a:spcAft>
                          <a:spcPts val="0"/>
                        </a:spcAft>
                      </a:pPr>
                      <a:r>
                        <a:rPr lang="pt-PT" sz="1200" dirty="0">
                          <a:effectLst/>
                        </a:rPr>
                        <a:t>Deter- demostrativos (</a:t>
                      </a:r>
                      <a:r>
                        <a:rPr lang="pt-PT" sz="1200" dirty="0" err="1">
                          <a:effectLst/>
                        </a:rPr>
                        <a:t>est</a:t>
                      </a:r>
                      <a:r>
                        <a:rPr lang="pt-PT" sz="1200" dirty="0">
                          <a:effectLst/>
                        </a:rPr>
                        <a:t>, esta, aqueles…)</a:t>
                      </a:r>
                    </a:p>
                    <a:p>
                      <a:pPr>
                        <a:spcAft>
                          <a:spcPts val="0"/>
                        </a:spcAft>
                      </a:pPr>
                      <a:r>
                        <a:rPr lang="pt-PT" sz="1200" dirty="0">
                          <a:effectLst/>
                        </a:rPr>
                        <a:t>Pronomes possessivos</a:t>
                      </a:r>
                    </a:p>
                    <a:p>
                      <a:pPr>
                        <a:spcAft>
                          <a:spcPts val="0"/>
                        </a:spcAft>
                      </a:pPr>
                      <a:endParaRPr lang="pt-PT" sz="1200" dirty="0">
                        <a:effectLst/>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Búlgaro</a:t>
                      </a:r>
                    </a:p>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a:effectLst/>
                        </a:rPr>
                        <a:t>A2</a:t>
                      </a:r>
                      <a:endParaRPr lang="pt-PT"/>
                    </a:p>
                  </a:txBody>
                  <a:tcPr marL="10741" marR="10741" marT="0" marB="0"/>
                </a:tc>
                <a:extLst>
                  <a:ext uri="{0D108BD9-81ED-4DB2-BD59-A6C34878D82A}">
                    <a16:rowId xmlns:a16="http://schemas.microsoft.com/office/drawing/2014/main" val="1032166954"/>
                  </a:ext>
                </a:extLst>
              </a:tr>
              <a:tr h="546060">
                <a:tc gridSpan="11">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31182619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8F009-1483-F072-C097-5AD222E8EE38}"/>
            </a:ext>
          </a:extLst>
        </p:cNvPr>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3736034F-24E3-2220-9C5A-F028FEA01377}"/>
              </a:ext>
            </a:extLst>
          </p:cNvPr>
          <p:cNvGraphicFramePr>
            <a:graphicFrameLocks noGrp="1"/>
          </p:cNvGraphicFramePr>
          <p:nvPr>
            <p:extLst>
              <p:ext uri="{D42A27DB-BD31-4B8C-83A1-F6EECF244321}">
                <p14:modId xmlns:p14="http://schemas.microsoft.com/office/powerpoint/2010/main" val="2858486136"/>
              </p:ext>
            </p:extLst>
          </p:nvPr>
        </p:nvGraphicFramePr>
        <p:xfrm>
          <a:off x="268940" y="594282"/>
          <a:ext cx="9368120" cy="5669435"/>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2604180">
                  <a:extLst>
                    <a:ext uri="{9D8B030D-6E8A-4147-A177-3AD203B41FA5}">
                      <a16:colId xmlns:a16="http://schemas.microsoft.com/office/drawing/2014/main" val="58613989"/>
                    </a:ext>
                  </a:extLst>
                </a:gridCol>
                <a:gridCol w="1699043">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343928">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dirty="0">
                          <a:effectLst/>
                        </a:rPr>
                        <a:t> </a:t>
                      </a:r>
                      <a:endParaRPr lang="pt-PT" sz="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effectLst/>
                        </a:rPr>
                        <a:t>Português Língua Não Materna</a:t>
                      </a:r>
                    </a:p>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68495">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67051">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777727">
                <a:tc>
                  <a:txBody>
                    <a:bodyPr/>
                    <a:lstStyle/>
                    <a:p>
                      <a:pPr>
                        <a:spcAft>
                          <a:spcPts val="0"/>
                        </a:spcAft>
                      </a:pPr>
                      <a:r>
                        <a:rPr lang="pt-PT" sz="1200" dirty="0">
                          <a:effectLst/>
                        </a:rPr>
                        <a:t>Inês Massa Cabral</a:t>
                      </a:r>
                    </a:p>
                    <a:p>
                      <a:pPr>
                        <a:spcAft>
                          <a:spcPts val="0"/>
                        </a:spcAft>
                      </a:pPr>
                      <a:endParaRPr lang="pt-PT" sz="1200" dirty="0">
                        <a:effectLst/>
                        <a:latin typeface="Times New Roman" panose="02020603050405020304" pitchFamily="18" charset="0"/>
                        <a:ea typeface="Times New Roman" panose="02020603050405020304" pitchFamily="18" charset="0"/>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45</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r>
                        <a:rPr lang="pt-PT" sz="1200">
                          <a:effectLst/>
                        </a:rPr>
                        <a:t>4.º A</a:t>
                      </a:r>
                      <a:endParaRPr lang="pt-PT"/>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Revisão de vocabulário </a:t>
                      </a:r>
                    </a:p>
                    <a:p>
                      <a:pPr>
                        <a:spcAft>
                          <a:spcPts val="0"/>
                        </a:spcAft>
                      </a:pPr>
                      <a:r>
                        <a:rPr lang="pt-PT" sz="1200" dirty="0">
                          <a:effectLst/>
                        </a:rPr>
                        <a:t>Conceito Alguém/ninguém</a:t>
                      </a:r>
                    </a:p>
                    <a:p>
                      <a:pPr>
                        <a:spcAft>
                          <a:spcPts val="0"/>
                        </a:spcAft>
                      </a:pPr>
                      <a:r>
                        <a:rPr lang="pt-PT" sz="1200" dirty="0">
                          <a:effectLst/>
                        </a:rPr>
                        <a:t>Artigos (a/as o/os)</a:t>
                      </a:r>
                    </a:p>
                    <a:p>
                      <a:pPr>
                        <a:spcAft>
                          <a:spcPts val="0"/>
                        </a:spcAft>
                      </a:pPr>
                      <a:r>
                        <a:rPr lang="pt-PT" sz="1200" dirty="0">
                          <a:effectLst/>
                        </a:rPr>
                        <a:t>Verbo ir</a:t>
                      </a:r>
                    </a:p>
                    <a:p>
                      <a:pPr>
                        <a:spcAft>
                          <a:spcPts val="0"/>
                        </a:spcAft>
                      </a:pPr>
                      <a:r>
                        <a:rPr lang="pt-PT" sz="1200" dirty="0">
                          <a:effectLst/>
                        </a:rPr>
                        <a:t>Verbo querer</a:t>
                      </a:r>
                    </a:p>
                    <a:p>
                      <a:pPr>
                        <a:spcAft>
                          <a:spcPts val="0"/>
                        </a:spcAft>
                      </a:pPr>
                      <a:r>
                        <a:rPr lang="pt-PT" sz="1200" dirty="0">
                          <a:effectLst/>
                        </a:rPr>
                        <a:t>Verbo estar</a:t>
                      </a:r>
                    </a:p>
                    <a:p>
                      <a:pPr>
                        <a:spcAft>
                          <a:spcPts val="0"/>
                        </a:spcAft>
                      </a:pPr>
                      <a:r>
                        <a:rPr lang="pt-PT" sz="1200" dirty="0">
                          <a:effectLst/>
                        </a:rPr>
                        <a:t>Verbo fazer</a:t>
                      </a:r>
                    </a:p>
                    <a:p>
                      <a:pPr>
                        <a:spcAft>
                          <a:spcPts val="0"/>
                        </a:spcAft>
                      </a:pPr>
                      <a:r>
                        <a:rPr lang="pt-PT" sz="1200" dirty="0">
                          <a:effectLst/>
                        </a:rPr>
                        <a:t>Verbos regulares 1.º conjugação</a:t>
                      </a:r>
                    </a:p>
                    <a:p>
                      <a:pPr>
                        <a:spcAft>
                          <a:spcPts val="0"/>
                        </a:spcAft>
                      </a:pPr>
                      <a:r>
                        <a:rPr lang="pt-PT" sz="1200" dirty="0">
                          <a:effectLst/>
                        </a:rPr>
                        <a:t>Verbos regulares 2.º conjugação</a:t>
                      </a:r>
                    </a:p>
                    <a:p>
                      <a:pPr>
                        <a:spcAft>
                          <a:spcPts val="0"/>
                        </a:spcAft>
                      </a:pPr>
                      <a:r>
                        <a:rPr lang="pt-PT" sz="1200" dirty="0">
                          <a:effectLst/>
                        </a:rPr>
                        <a:t>Verbos regulares 3.º conjugação</a:t>
                      </a:r>
                    </a:p>
                    <a:p>
                      <a:pPr>
                        <a:spcAft>
                          <a:spcPts val="0"/>
                        </a:spcAft>
                      </a:pPr>
                      <a:r>
                        <a:rPr lang="pt-PT" sz="1200" dirty="0">
                          <a:effectLst/>
                        </a:rPr>
                        <a:t>Presente </a:t>
                      </a:r>
                    </a:p>
                    <a:p>
                      <a:pPr>
                        <a:spcAft>
                          <a:spcPts val="0"/>
                        </a:spcAft>
                      </a:pPr>
                      <a:r>
                        <a:rPr lang="pt-PT" sz="1200" dirty="0">
                          <a:effectLst/>
                        </a:rPr>
                        <a:t>Pretérito perfeito </a:t>
                      </a:r>
                    </a:p>
                    <a:p>
                      <a:pPr>
                        <a:spcAft>
                          <a:spcPts val="0"/>
                        </a:spcAft>
                      </a:pPr>
                      <a:r>
                        <a:rPr lang="pt-PT" sz="1200" dirty="0">
                          <a:effectLst/>
                        </a:rPr>
                        <a:t>Deter. Possessivos (meu, teu, …)</a:t>
                      </a:r>
                    </a:p>
                    <a:p>
                      <a:pPr>
                        <a:spcAft>
                          <a:spcPts val="0"/>
                        </a:spcAft>
                      </a:pPr>
                      <a:r>
                        <a:rPr lang="pt-PT" sz="1200" dirty="0">
                          <a:effectLst/>
                        </a:rPr>
                        <a:t>Deter- demostrativos (</a:t>
                      </a:r>
                      <a:r>
                        <a:rPr lang="pt-PT" sz="1200" dirty="0" err="1">
                          <a:effectLst/>
                        </a:rPr>
                        <a:t>est</a:t>
                      </a:r>
                      <a:r>
                        <a:rPr lang="pt-PT" sz="1200" dirty="0">
                          <a:effectLst/>
                        </a:rPr>
                        <a:t>, esta, aqueles…)</a:t>
                      </a:r>
                    </a:p>
                    <a:p>
                      <a:pPr>
                        <a:spcAft>
                          <a:spcPts val="0"/>
                        </a:spcAft>
                      </a:pPr>
                      <a:r>
                        <a:rPr lang="pt-PT" sz="1200" dirty="0">
                          <a:effectLst/>
                        </a:rPr>
                        <a:t>Pronomes possessivos</a:t>
                      </a:r>
                    </a:p>
                    <a:p>
                      <a:pPr>
                        <a:spcAft>
                          <a:spcPts val="0"/>
                        </a:spcAft>
                      </a:pPr>
                      <a:endParaRPr lang="pt-PT" sz="1200" dirty="0">
                        <a:effectLst/>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Inglês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a:effectLst/>
                        </a:rPr>
                        <a:t>A2</a:t>
                      </a:r>
                      <a:endParaRPr lang="pt-PT"/>
                    </a:p>
                  </a:txBody>
                  <a:tcPr marL="10741" marR="10741" marT="0" marB="0"/>
                </a:tc>
                <a:extLst>
                  <a:ext uri="{0D108BD9-81ED-4DB2-BD59-A6C34878D82A}">
                    <a16:rowId xmlns:a16="http://schemas.microsoft.com/office/drawing/2014/main" val="1032166954"/>
                  </a:ext>
                </a:extLst>
              </a:tr>
              <a:tr h="546060">
                <a:tc gridSpan="11">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25545361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F0718-5CFC-14C8-A42F-CADE3DB74F15}"/>
            </a:ext>
          </a:extLst>
        </p:cNvPr>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FB4401CE-1148-6855-A964-08D6C4E7B27E}"/>
              </a:ext>
            </a:extLst>
          </p:cNvPr>
          <p:cNvGraphicFramePr>
            <a:graphicFrameLocks noGrp="1"/>
          </p:cNvGraphicFramePr>
          <p:nvPr>
            <p:extLst>
              <p:ext uri="{D42A27DB-BD31-4B8C-83A1-F6EECF244321}">
                <p14:modId xmlns:p14="http://schemas.microsoft.com/office/powerpoint/2010/main" val="3222084727"/>
              </p:ext>
            </p:extLst>
          </p:nvPr>
        </p:nvGraphicFramePr>
        <p:xfrm>
          <a:off x="268940" y="594282"/>
          <a:ext cx="9368120" cy="6123239"/>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2604180">
                  <a:extLst>
                    <a:ext uri="{9D8B030D-6E8A-4147-A177-3AD203B41FA5}">
                      <a16:colId xmlns:a16="http://schemas.microsoft.com/office/drawing/2014/main" val="58613989"/>
                    </a:ext>
                  </a:extLst>
                </a:gridCol>
                <a:gridCol w="1699043">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520180">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dirty="0">
                          <a:effectLst/>
                        </a:rPr>
                        <a:t> </a:t>
                      </a:r>
                      <a:endParaRPr lang="pt-PT" sz="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effectLst/>
                        </a:rPr>
                        <a:t>Português Língua Não Materna</a:t>
                      </a:r>
                    </a:p>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49380">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73393">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4508225">
                <a:tc>
                  <a:txBody>
                    <a:bodyPr/>
                    <a:lstStyle/>
                    <a:p>
                      <a:pPr>
                        <a:spcAft>
                          <a:spcPts val="0"/>
                        </a:spcAft>
                      </a:pPr>
                      <a:r>
                        <a:rPr lang="pt-PT" sz="1200" dirty="0">
                          <a:effectLst/>
                        </a:rPr>
                        <a:t>Ana Silva</a:t>
                      </a:r>
                      <a:endParaRPr lang="pt-PT" sz="1200" dirty="0">
                        <a:effectLst/>
                        <a:latin typeface="Times New Roman" panose="02020603050405020304" pitchFamily="18" charset="0"/>
                        <a:ea typeface="Times New Roman" panose="02020603050405020304" pitchFamily="18" charset="0"/>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latin typeface="Times New Roman" panose="02020603050405020304" pitchFamily="18" charset="0"/>
                          <a:ea typeface="Times New Roman" panose="02020603050405020304" pitchFamily="18" charset="0"/>
                        </a:rPr>
                        <a:t>32</a:t>
                      </a:r>
                    </a:p>
                  </a:txBody>
                  <a:tcPr marL="10741" marR="10741" marT="0" marB="0"/>
                </a:tc>
                <a:tc gridSpan="2">
                  <a:txBody>
                    <a:bodyPr/>
                    <a:lstStyle/>
                    <a:p>
                      <a:r>
                        <a:rPr lang="pt-PT" sz="1200" dirty="0">
                          <a:effectLst/>
                        </a:rPr>
                        <a:t>2.º B</a:t>
                      </a:r>
                      <a:endParaRPr lang="pt-PT" dirty="0"/>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Temáticas vocabulares: Comidas e bebidas (expressar gostos e preferências); </a:t>
                      </a:r>
                    </a:p>
                    <a:p>
                      <a:pPr>
                        <a:spcAft>
                          <a:spcPts val="0"/>
                        </a:spcAft>
                      </a:pPr>
                      <a:r>
                        <a:rPr lang="pt-PT" sz="1200" dirty="0">
                          <a:effectLst/>
                        </a:rPr>
                        <a:t>O Corpo Humano; Descrição física e Roupas, calçado e acessórios. </a:t>
                      </a:r>
                    </a:p>
                    <a:p>
                      <a:pPr>
                        <a:spcAft>
                          <a:spcPts val="0"/>
                        </a:spcAft>
                      </a:pPr>
                      <a:r>
                        <a:rPr lang="pt-PT" sz="1200" dirty="0">
                          <a:effectLst/>
                        </a:rPr>
                        <a:t>Foram realizadas tarefas de leitura e compreensão de texto e de elaboração de frases.</a:t>
                      </a:r>
                    </a:p>
                    <a:p>
                      <a:pPr>
                        <a:spcAft>
                          <a:spcPts val="0"/>
                        </a:spcAft>
                      </a:pPr>
                      <a:r>
                        <a:rPr lang="pt-PT" sz="1200" dirty="0">
                          <a:effectLst/>
                        </a:rPr>
                        <a:t>Temáticas vocabulares: Comidas e bebidas (expressar gostos e preferências); </a:t>
                      </a:r>
                    </a:p>
                    <a:p>
                      <a:pPr>
                        <a:spcAft>
                          <a:spcPts val="0"/>
                        </a:spcAft>
                      </a:pPr>
                      <a:r>
                        <a:rPr lang="pt-PT" sz="1200" dirty="0">
                          <a:effectLst/>
                        </a:rPr>
                        <a:t>O Corpo Humano; Descrição física e Roupas, calçado e acessórios. </a:t>
                      </a:r>
                    </a:p>
                    <a:p>
                      <a:pPr>
                        <a:spcAft>
                          <a:spcPts val="0"/>
                        </a:spcAft>
                      </a:pPr>
                      <a:r>
                        <a:rPr lang="pt-PT" sz="1200" dirty="0">
                          <a:effectLst/>
                        </a:rPr>
                        <a:t>Foram realizadas tarefas de leitura e compreensão de texto e de elaboração de frases.</a:t>
                      </a: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Inglês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A1</a:t>
                      </a:r>
                      <a:endParaRPr lang="pt-PT" dirty="0"/>
                    </a:p>
                  </a:txBody>
                  <a:tcPr marL="10741" marR="10741" marT="0" marB="0"/>
                </a:tc>
                <a:extLst>
                  <a:ext uri="{0D108BD9-81ED-4DB2-BD59-A6C34878D82A}">
                    <a16:rowId xmlns:a16="http://schemas.microsoft.com/office/drawing/2014/main" val="1032166954"/>
                  </a:ext>
                </a:extLst>
              </a:tr>
              <a:tr h="517734">
                <a:tc gridSpan="11">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33067373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DAED6-69C6-BC4F-F259-CF1B5097A542}"/>
            </a:ext>
          </a:extLst>
        </p:cNvPr>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075B2BED-ABE1-B401-DC87-1A9C70C65122}"/>
              </a:ext>
            </a:extLst>
          </p:cNvPr>
          <p:cNvGraphicFramePr>
            <a:graphicFrameLocks noGrp="1"/>
          </p:cNvGraphicFramePr>
          <p:nvPr>
            <p:extLst>
              <p:ext uri="{D42A27DB-BD31-4B8C-83A1-F6EECF244321}">
                <p14:modId xmlns:p14="http://schemas.microsoft.com/office/powerpoint/2010/main" val="3516316771"/>
              </p:ext>
            </p:extLst>
          </p:nvPr>
        </p:nvGraphicFramePr>
        <p:xfrm>
          <a:off x="268940" y="228522"/>
          <a:ext cx="9368120" cy="6218075"/>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1125774">
                  <a:extLst>
                    <a:ext uri="{9D8B030D-6E8A-4147-A177-3AD203B41FA5}">
                      <a16:colId xmlns:a16="http://schemas.microsoft.com/office/drawing/2014/main" val="58613989"/>
                    </a:ext>
                  </a:extLst>
                </a:gridCol>
                <a:gridCol w="3177449">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343928">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dirty="0">
                          <a:effectLst/>
                        </a:rPr>
                        <a:t> </a:t>
                      </a:r>
                      <a:endParaRPr lang="pt-PT" sz="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effectLst/>
                        </a:rPr>
                        <a:t>Português Língua Não Materna</a:t>
                      </a:r>
                    </a:p>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68495">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67051">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777727">
                <a:tc>
                  <a:txBody>
                    <a:bodyPr/>
                    <a:lstStyle/>
                    <a:p>
                      <a:pPr>
                        <a:spcAft>
                          <a:spcPts val="0"/>
                        </a:spcAft>
                      </a:pPr>
                      <a:r>
                        <a:rPr lang="pt-PT" sz="1200" dirty="0">
                          <a:effectLst/>
                        </a:rPr>
                        <a:t>Ana Silva</a:t>
                      </a:r>
                      <a:endParaRPr lang="pt-PT" sz="1200" dirty="0">
                        <a:effectLst/>
                        <a:latin typeface="Times New Roman" panose="02020603050405020304" pitchFamily="18" charset="0"/>
                        <a:ea typeface="Times New Roman" panose="02020603050405020304" pitchFamily="18" charset="0"/>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latin typeface="Times New Roman" panose="02020603050405020304" pitchFamily="18" charset="0"/>
                          <a:ea typeface="Times New Roman" panose="02020603050405020304" pitchFamily="18" charset="0"/>
                        </a:rPr>
                        <a:t>32</a:t>
                      </a:r>
                    </a:p>
                  </a:txBody>
                  <a:tcPr marL="10741" marR="10741" marT="0" marB="0"/>
                </a:tc>
                <a:tc gridSpan="2">
                  <a:txBody>
                    <a:bodyPr/>
                    <a:lstStyle/>
                    <a:p>
                      <a:r>
                        <a:rPr lang="pt-PT" sz="1200" dirty="0">
                          <a:effectLst/>
                        </a:rPr>
                        <a:t>2.º B</a:t>
                      </a:r>
                      <a:endParaRPr lang="pt-PT" dirty="0"/>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a:t>
                      </a:r>
                      <a:r>
                        <a:rPr lang="pt-PT" sz="1200" dirty="0" err="1">
                          <a:effectLst/>
                        </a:rPr>
                        <a:t>Cont</a:t>
                      </a:r>
                      <a:r>
                        <a:rPr lang="pt-PT" sz="1200" dirty="0">
                          <a:effectLst/>
                        </a:rPr>
                        <a:t>)</a:t>
                      </a:r>
                    </a:p>
                    <a:p>
                      <a:pPr>
                        <a:spcAft>
                          <a:spcPts val="0"/>
                        </a:spcAft>
                      </a:pPr>
                      <a:r>
                        <a:rPr lang="pt-PT" sz="1200" dirty="0">
                          <a:effectLst/>
                        </a:rPr>
                        <a:t>Conteúdos gramaticais: Determinantes artigos definidos (o, a, os, as); Numerais um/uma, dois/duas; </a:t>
                      </a:r>
                    </a:p>
                    <a:p>
                      <a:pPr>
                        <a:spcAft>
                          <a:spcPts val="0"/>
                        </a:spcAft>
                      </a:pPr>
                      <a:r>
                        <a:rPr lang="pt-PT" sz="1200" dirty="0">
                          <a:effectLst/>
                        </a:rPr>
                        <a:t>Género (casos irregulares) e número;</a:t>
                      </a:r>
                    </a:p>
                    <a:p>
                      <a:pPr>
                        <a:spcAft>
                          <a:spcPts val="0"/>
                        </a:spcAft>
                      </a:pPr>
                      <a:r>
                        <a:rPr lang="pt-PT" sz="1200" dirty="0">
                          <a:effectLst/>
                        </a:rPr>
                        <a:t>Dígrafos </a:t>
                      </a:r>
                      <a:r>
                        <a:rPr lang="pt-PT" sz="1200" dirty="0" err="1">
                          <a:effectLst/>
                        </a:rPr>
                        <a:t>nh</a:t>
                      </a:r>
                      <a:r>
                        <a:rPr lang="pt-PT" sz="1200" dirty="0">
                          <a:effectLst/>
                        </a:rPr>
                        <a:t>, </a:t>
                      </a:r>
                      <a:r>
                        <a:rPr lang="pt-PT" sz="1200" dirty="0" err="1">
                          <a:effectLst/>
                        </a:rPr>
                        <a:t>lh</a:t>
                      </a:r>
                      <a:r>
                        <a:rPr lang="pt-PT" sz="1200" dirty="0">
                          <a:effectLst/>
                        </a:rPr>
                        <a:t>, </a:t>
                      </a:r>
                      <a:r>
                        <a:rPr lang="pt-PT" sz="1200" dirty="0" err="1">
                          <a:effectLst/>
                        </a:rPr>
                        <a:t>an</a:t>
                      </a:r>
                      <a:r>
                        <a:rPr lang="pt-PT" sz="1200" dirty="0">
                          <a:effectLst/>
                        </a:rPr>
                        <a:t>, </a:t>
                      </a:r>
                      <a:r>
                        <a:rPr lang="pt-PT" sz="1200" dirty="0" err="1">
                          <a:effectLst/>
                        </a:rPr>
                        <a:t>en</a:t>
                      </a:r>
                      <a:r>
                        <a:rPr lang="pt-PT" sz="1200" dirty="0">
                          <a:effectLst/>
                        </a:rPr>
                        <a:t>, in, </a:t>
                      </a:r>
                      <a:r>
                        <a:rPr lang="pt-PT" sz="1200" dirty="0" err="1">
                          <a:effectLst/>
                        </a:rPr>
                        <a:t>on</a:t>
                      </a:r>
                      <a:r>
                        <a:rPr lang="pt-PT" sz="1200" dirty="0">
                          <a:effectLst/>
                        </a:rPr>
                        <a:t>, </a:t>
                      </a:r>
                      <a:r>
                        <a:rPr lang="pt-PT" sz="1200" dirty="0" err="1">
                          <a:effectLst/>
                        </a:rPr>
                        <a:t>un</a:t>
                      </a:r>
                      <a:r>
                        <a:rPr lang="pt-PT" sz="1200" dirty="0">
                          <a:effectLst/>
                        </a:rPr>
                        <a:t>, </a:t>
                      </a:r>
                      <a:r>
                        <a:rPr lang="pt-PT" sz="1200" dirty="0" err="1">
                          <a:effectLst/>
                        </a:rPr>
                        <a:t>am</a:t>
                      </a:r>
                      <a:r>
                        <a:rPr lang="pt-PT" sz="1200" dirty="0">
                          <a:effectLst/>
                        </a:rPr>
                        <a:t>, em, </a:t>
                      </a:r>
                      <a:r>
                        <a:rPr lang="pt-PT" sz="1200" dirty="0" err="1">
                          <a:effectLst/>
                        </a:rPr>
                        <a:t>im</a:t>
                      </a:r>
                      <a:r>
                        <a:rPr lang="pt-PT" sz="1200" dirty="0">
                          <a:effectLst/>
                        </a:rPr>
                        <a:t>, </a:t>
                      </a:r>
                      <a:r>
                        <a:rPr lang="pt-PT" sz="1200" dirty="0" err="1">
                          <a:effectLst/>
                        </a:rPr>
                        <a:t>om</a:t>
                      </a:r>
                      <a:r>
                        <a:rPr lang="pt-PT" sz="1200" dirty="0">
                          <a:effectLst/>
                        </a:rPr>
                        <a:t>, um;</a:t>
                      </a:r>
                    </a:p>
                    <a:p>
                      <a:pPr>
                        <a:spcAft>
                          <a:spcPts val="0"/>
                        </a:spcAft>
                      </a:pPr>
                      <a:r>
                        <a:rPr lang="pt-PT" sz="1200" dirty="0">
                          <a:effectLst/>
                        </a:rPr>
                        <a:t>Plural de palavras terminadas em -m;</a:t>
                      </a:r>
                    </a:p>
                    <a:p>
                      <a:pPr>
                        <a:spcAft>
                          <a:spcPts val="0"/>
                        </a:spcAft>
                      </a:pPr>
                      <a:r>
                        <a:rPr lang="pt-PT" sz="1200" dirty="0">
                          <a:effectLst/>
                        </a:rPr>
                        <a:t>Utilização de -m- antes de -p e -b;</a:t>
                      </a:r>
                    </a:p>
                    <a:p>
                      <a:pPr>
                        <a:spcAft>
                          <a:spcPts val="0"/>
                        </a:spcAft>
                      </a:pPr>
                      <a:r>
                        <a:rPr lang="pt-PT" sz="1200" dirty="0">
                          <a:effectLst/>
                        </a:rPr>
                        <a:t>Sons /n/ e /m/;</a:t>
                      </a:r>
                    </a:p>
                    <a:p>
                      <a:pPr>
                        <a:spcAft>
                          <a:spcPts val="0"/>
                        </a:spcAft>
                      </a:pPr>
                      <a:r>
                        <a:rPr lang="pt-PT" sz="1200" dirty="0">
                          <a:effectLst/>
                        </a:rPr>
                        <a:t>Escrita de palavras com </a:t>
                      </a:r>
                      <a:r>
                        <a:rPr lang="pt-PT" sz="1200" dirty="0" err="1">
                          <a:effectLst/>
                        </a:rPr>
                        <a:t>an</a:t>
                      </a:r>
                      <a:r>
                        <a:rPr lang="pt-PT" sz="1200" dirty="0">
                          <a:effectLst/>
                        </a:rPr>
                        <a:t>/</a:t>
                      </a:r>
                      <a:r>
                        <a:rPr lang="pt-PT" sz="1200" dirty="0" err="1">
                          <a:effectLst/>
                        </a:rPr>
                        <a:t>am</a:t>
                      </a:r>
                      <a:r>
                        <a:rPr lang="pt-PT" sz="1200" dirty="0">
                          <a:effectLst/>
                        </a:rPr>
                        <a:t>, </a:t>
                      </a:r>
                      <a:r>
                        <a:rPr lang="pt-PT" sz="1200" dirty="0" err="1">
                          <a:effectLst/>
                        </a:rPr>
                        <a:t>en</a:t>
                      </a:r>
                      <a:r>
                        <a:rPr lang="pt-PT" sz="1200" dirty="0">
                          <a:effectLst/>
                        </a:rPr>
                        <a:t>/em, ... e -m plural com -</a:t>
                      </a:r>
                      <a:r>
                        <a:rPr lang="pt-PT" sz="1200" dirty="0" err="1">
                          <a:effectLst/>
                        </a:rPr>
                        <a:t>ns</a:t>
                      </a:r>
                      <a:r>
                        <a:rPr lang="pt-PT" sz="1200" dirty="0">
                          <a:effectLst/>
                        </a:rPr>
                        <a:t>;</a:t>
                      </a:r>
                    </a:p>
                    <a:p>
                      <a:pPr>
                        <a:spcAft>
                          <a:spcPts val="0"/>
                        </a:spcAft>
                      </a:pPr>
                      <a:r>
                        <a:rPr lang="pt-PT" sz="1200" dirty="0">
                          <a:effectLst/>
                        </a:rPr>
                        <a:t>Identificação e completamento de palavras com os encontros consonantais </a:t>
                      </a:r>
                      <a:r>
                        <a:rPr lang="pt-PT" sz="1200" dirty="0" err="1">
                          <a:effectLst/>
                        </a:rPr>
                        <a:t>br</a:t>
                      </a:r>
                      <a:r>
                        <a:rPr lang="pt-PT" sz="1200" dirty="0">
                          <a:effectLst/>
                        </a:rPr>
                        <a:t>, </a:t>
                      </a:r>
                      <a:r>
                        <a:rPr lang="pt-PT" sz="1200" dirty="0" err="1">
                          <a:effectLst/>
                        </a:rPr>
                        <a:t>cr</a:t>
                      </a:r>
                      <a:r>
                        <a:rPr lang="pt-PT" sz="1200" dirty="0">
                          <a:effectLst/>
                        </a:rPr>
                        <a:t>, </a:t>
                      </a:r>
                      <a:r>
                        <a:rPr lang="pt-PT" sz="1200" dirty="0" err="1">
                          <a:effectLst/>
                        </a:rPr>
                        <a:t>dr</a:t>
                      </a:r>
                      <a:r>
                        <a:rPr lang="pt-PT" sz="1200" dirty="0">
                          <a:effectLst/>
                        </a:rPr>
                        <a:t>, </a:t>
                      </a:r>
                      <a:r>
                        <a:rPr lang="pt-PT" sz="1200" dirty="0" err="1">
                          <a:effectLst/>
                        </a:rPr>
                        <a:t>fr</a:t>
                      </a:r>
                      <a:r>
                        <a:rPr lang="pt-PT" sz="1200" dirty="0">
                          <a:effectLst/>
                        </a:rPr>
                        <a:t>, gr, </a:t>
                      </a:r>
                      <a:r>
                        <a:rPr lang="pt-PT" sz="1200" dirty="0" err="1">
                          <a:effectLst/>
                        </a:rPr>
                        <a:t>pr</a:t>
                      </a:r>
                      <a:r>
                        <a:rPr lang="pt-PT" sz="1200" dirty="0">
                          <a:effectLst/>
                        </a:rPr>
                        <a:t>, </a:t>
                      </a:r>
                      <a:r>
                        <a:rPr lang="pt-PT" sz="1200" dirty="0" err="1">
                          <a:effectLst/>
                        </a:rPr>
                        <a:t>tr</a:t>
                      </a:r>
                      <a:r>
                        <a:rPr lang="pt-PT" sz="1200" dirty="0">
                          <a:effectLst/>
                        </a:rPr>
                        <a:t> e com os encontros consonantais </a:t>
                      </a:r>
                      <a:r>
                        <a:rPr lang="pt-PT" sz="1200" dirty="0" err="1">
                          <a:effectLst/>
                        </a:rPr>
                        <a:t>bl</a:t>
                      </a:r>
                      <a:r>
                        <a:rPr lang="pt-PT" sz="1200" dirty="0">
                          <a:effectLst/>
                        </a:rPr>
                        <a:t>, cl, dl, </a:t>
                      </a:r>
                      <a:r>
                        <a:rPr lang="pt-PT" sz="1200" dirty="0" err="1">
                          <a:effectLst/>
                        </a:rPr>
                        <a:t>fl,gl,pl,e</a:t>
                      </a:r>
                      <a:r>
                        <a:rPr lang="pt-PT" sz="1200" dirty="0">
                          <a:effectLst/>
                        </a:rPr>
                        <a:t> </a:t>
                      </a:r>
                      <a:r>
                        <a:rPr lang="pt-PT" sz="1200" dirty="0" err="1">
                          <a:effectLst/>
                        </a:rPr>
                        <a:t>tl</a:t>
                      </a:r>
                      <a:r>
                        <a:rPr lang="pt-PT" sz="1200" dirty="0">
                          <a:effectLst/>
                        </a:rPr>
                        <a:t>;</a:t>
                      </a:r>
                    </a:p>
                    <a:p>
                      <a:pPr>
                        <a:spcAft>
                          <a:spcPts val="0"/>
                        </a:spcAft>
                      </a:pPr>
                      <a:r>
                        <a:rPr lang="pt-PT" sz="1200" dirty="0">
                          <a:effectLst/>
                        </a:rPr>
                        <a:t>Valores de x;</a:t>
                      </a:r>
                    </a:p>
                    <a:p>
                      <a:pPr>
                        <a:spcAft>
                          <a:spcPts val="0"/>
                        </a:spcAft>
                      </a:pPr>
                      <a:r>
                        <a:rPr lang="pt-PT" sz="1200" dirty="0">
                          <a:effectLst/>
                        </a:rPr>
                        <a:t>Utilização de ca, que, qui, co, cu;</a:t>
                      </a:r>
                    </a:p>
                    <a:p>
                      <a:pPr>
                        <a:spcAft>
                          <a:spcPts val="0"/>
                        </a:spcAft>
                      </a:pPr>
                      <a:r>
                        <a:rPr lang="pt-PT" sz="1200" dirty="0">
                          <a:effectLst/>
                        </a:rPr>
                        <a:t>Exercícios de ortografia com al, el, </a:t>
                      </a:r>
                      <a:r>
                        <a:rPr lang="pt-PT" sz="1200" dirty="0" err="1">
                          <a:effectLst/>
                        </a:rPr>
                        <a:t>il</a:t>
                      </a:r>
                      <a:r>
                        <a:rPr lang="pt-PT" sz="1200" dirty="0">
                          <a:effectLst/>
                        </a:rPr>
                        <a:t> </a:t>
                      </a:r>
                      <a:r>
                        <a:rPr lang="pt-PT" sz="1200" dirty="0" err="1">
                          <a:effectLst/>
                        </a:rPr>
                        <a:t>ol</a:t>
                      </a:r>
                      <a:r>
                        <a:rPr lang="pt-PT" sz="1200" dirty="0">
                          <a:effectLst/>
                        </a:rPr>
                        <a:t>, </a:t>
                      </a:r>
                      <a:r>
                        <a:rPr lang="pt-PT" sz="1200" dirty="0" err="1">
                          <a:effectLst/>
                        </a:rPr>
                        <a:t>ul</a:t>
                      </a:r>
                      <a:r>
                        <a:rPr lang="pt-PT" sz="1200" dirty="0">
                          <a:effectLst/>
                        </a:rPr>
                        <a:t>; Identificação de as na mesma sílaba e de sílabas com os sons </a:t>
                      </a:r>
                      <a:r>
                        <a:rPr lang="pt-PT" sz="1200" dirty="0" err="1">
                          <a:effectLst/>
                        </a:rPr>
                        <a:t>am</a:t>
                      </a:r>
                      <a:r>
                        <a:rPr lang="pt-PT" sz="1200" dirty="0">
                          <a:effectLst/>
                        </a:rPr>
                        <a:t>, em, </a:t>
                      </a:r>
                      <a:r>
                        <a:rPr lang="pt-PT" sz="1200" dirty="0" err="1">
                          <a:effectLst/>
                        </a:rPr>
                        <a:t>im</a:t>
                      </a:r>
                      <a:r>
                        <a:rPr lang="pt-PT" sz="1200" dirty="0">
                          <a:effectLst/>
                        </a:rPr>
                        <a:t> e ar, </a:t>
                      </a:r>
                      <a:r>
                        <a:rPr lang="pt-PT" sz="1200" dirty="0" err="1">
                          <a:effectLst/>
                        </a:rPr>
                        <a:t>or</a:t>
                      </a:r>
                      <a:r>
                        <a:rPr lang="pt-PT" sz="1200" dirty="0">
                          <a:effectLst/>
                        </a:rPr>
                        <a:t>, </a:t>
                      </a:r>
                      <a:r>
                        <a:rPr lang="pt-PT" sz="1200" dirty="0" err="1">
                          <a:effectLst/>
                        </a:rPr>
                        <a:t>ur</a:t>
                      </a:r>
                      <a:r>
                        <a:rPr lang="pt-PT" sz="1200" dirty="0">
                          <a:effectLst/>
                        </a:rPr>
                        <a:t>; Resolução de exercícios de ortografia com </a:t>
                      </a:r>
                      <a:r>
                        <a:rPr lang="pt-PT" sz="1200" dirty="0" err="1">
                          <a:effectLst/>
                        </a:rPr>
                        <a:t>ça</a:t>
                      </a:r>
                      <a:r>
                        <a:rPr lang="pt-PT" sz="1200" dirty="0">
                          <a:effectLst/>
                        </a:rPr>
                        <a:t>, </a:t>
                      </a:r>
                      <a:r>
                        <a:rPr lang="pt-PT" sz="1200" dirty="0" err="1">
                          <a:effectLst/>
                        </a:rPr>
                        <a:t>ço</a:t>
                      </a:r>
                      <a:r>
                        <a:rPr lang="pt-PT" sz="1200" dirty="0">
                          <a:effectLst/>
                        </a:rPr>
                        <a:t>, </a:t>
                      </a:r>
                      <a:r>
                        <a:rPr lang="pt-PT" sz="1200" dirty="0" err="1">
                          <a:effectLst/>
                        </a:rPr>
                        <a:t>çu</a:t>
                      </a:r>
                      <a:r>
                        <a:rPr lang="pt-PT" sz="1200" dirty="0">
                          <a:effectLst/>
                        </a:rPr>
                        <a:t>; </a:t>
                      </a:r>
                    </a:p>
                    <a:p>
                      <a:pPr>
                        <a:spcAft>
                          <a:spcPts val="0"/>
                        </a:spcAft>
                      </a:pPr>
                      <a:r>
                        <a:rPr lang="pt-PT" sz="1200" dirty="0">
                          <a:effectLst/>
                        </a:rPr>
                        <a:t>Divisão silábica e classificação quanto ao número de sílabas;</a:t>
                      </a:r>
                    </a:p>
                    <a:p>
                      <a:pPr>
                        <a:spcAft>
                          <a:spcPts val="0"/>
                        </a:spcAft>
                      </a:pPr>
                      <a:r>
                        <a:rPr lang="pt-PT" sz="1200" dirty="0">
                          <a:effectLst/>
                        </a:rPr>
                        <a:t>Sons /r/ e /</a:t>
                      </a:r>
                      <a:r>
                        <a:rPr lang="pt-PT" sz="1200" dirty="0" err="1">
                          <a:effectLst/>
                        </a:rPr>
                        <a:t>rr</a:t>
                      </a:r>
                      <a:r>
                        <a:rPr lang="pt-PT" sz="1200" dirty="0">
                          <a:effectLst/>
                        </a:rPr>
                        <a:t>/.</a:t>
                      </a:r>
                    </a:p>
                    <a:p>
                      <a:pPr>
                        <a:spcAft>
                          <a:spcPts val="0"/>
                        </a:spcAft>
                      </a:pPr>
                      <a:endParaRPr lang="pt-PT" sz="1200" dirty="0">
                        <a:effectLst/>
                      </a:endParaRPr>
                    </a:p>
                  </a:txBody>
                  <a:tcPr marL="10741" marR="10741" marT="0" marB="0"/>
                </a:tc>
                <a:tc>
                  <a:txBody>
                    <a:bodyPr/>
                    <a:lstStyle/>
                    <a:p>
                      <a:pPr>
                        <a:spcAft>
                          <a:spcPts val="0"/>
                        </a:spcAft>
                      </a:pPr>
                      <a:r>
                        <a:rPr lang="pt-PT" sz="1200" dirty="0">
                          <a:effectLst/>
                        </a:rPr>
                        <a:t>Inglês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A1</a:t>
                      </a:r>
                      <a:endParaRPr lang="pt-PT" dirty="0"/>
                    </a:p>
                  </a:txBody>
                  <a:tcPr marL="10741" marR="10741" marT="0" marB="0"/>
                </a:tc>
                <a:extLst>
                  <a:ext uri="{0D108BD9-81ED-4DB2-BD59-A6C34878D82A}">
                    <a16:rowId xmlns:a16="http://schemas.microsoft.com/office/drawing/2014/main" val="1032166954"/>
                  </a:ext>
                </a:extLst>
              </a:tr>
              <a:tr h="546060">
                <a:tc gridSpan="11">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29647760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06220-B086-84AC-F1CF-772E7009E71F}"/>
            </a:ext>
          </a:extLst>
        </p:cNvPr>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2EE900AF-EC83-4438-A5B7-BD26EAFE88C7}"/>
              </a:ext>
            </a:extLst>
          </p:cNvPr>
          <p:cNvGraphicFramePr>
            <a:graphicFrameLocks noGrp="1"/>
          </p:cNvGraphicFramePr>
          <p:nvPr>
            <p:extLst>
              <p:ext uri="{D42A27DB-BD31-4B8C-83A1-F6EECF244321}">
                <p14:modId xmlns:p14="http://schemas.microsoft.com/office/powerpoint/2010/main" val="279776387"/>
              </p:ext>
            </p:extLst>
          </p:nvPr>
        </p:nvGraphicFramePr>
        <p:xfrm>
          <a:off x="268940" y="228522"/>
          <a:ext cx="9368120" cy="6035195"/>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1125774">
                  <a:extLst>
                    <a:ext uri="{9D8B030D-6E8A-4147-A177-3AD203B41FA5}">
                      <a16:colId xmlns:a16="http://schemas.microsoft.com/office/drawing/2014/main" val="58613989"/>
                    </a:ext>
                  </a:extLst>
                </a:gridCol>
                <a:gridCol w="3177449">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343928">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dirty="0">
                          <a:effectLst/>
                        </a:rPr>
                        <a:t> </a:t>
                      </a:r>
                      <a:endParaRPr lang="pt-PT" sz="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68495">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67051">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777727">
                <a:tc>
                  <a:txBody>
                    <a:bodyPr/>
                    <a:lstStyle/>
                    <a:p>
                      <a:pPr>
                        <a:spcAft>
                          <a:spcPts val="0"/>
                        </a:spcAft>
                      </a:pPr>
                      <a:r>
                        <a:rPr lang="pt-PT" sz="1200" dirty="0">
                          <a:effectLst/>
                        </a:rPr>
                        <a:t>Ana Silva</a:t>
                      </a:r>
                      <a:endParaRPr lang="pt-PT" sz="1200" dirty="0">
                        <a:effectLst/>
                        <a:latin typeface="Times New Roman" panose="02020603050405020304" pitchFamily="18" charset="0"/>
                        <a:ea typeface="Times New Roman" panose="02020603050405020304" pitchFamily="18" charset="0"/>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latin typeface="Times New Roman" panose="02020603050405020304" pitchFamily="18" charset="0"/>
                          <a:ea typeface="Times New Roman" panose="02020603050405020304" pitchFamily="18" charset="0"/>
                        </a:rPr>
                        <a:t>10</a:t>
                      </a:r>
                    </a:p>
                  </a:txBody>
                  <a:tcPr marL="10741" marR="10741" marT="0" marB="0"/>
                </a:tc>
                <a:tc gridSpan="2">
                  <a:txBody>
                    <a:bodyPr/>
                    <a:lstStyle/>
                    <a:p>
                      <a:r>
                        <a:rPr lang="pt-PT" sz="1200" dirty="0">
                          <a:effectLst/>
                        </a:rPr>
                        <a:t>2.º B</a:t>
                      </a:r>
                      <a:endParaRPr lang="pt-PT" dirty="0"/>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Temáticas vocabulares:</a:t>
                      </a:r>
                    </a:p>
                    <a:p>
                      <a:pPr>
                        <a:spcAft>
                          <a:spcPts val="0"/>
                        </a:spcAft>
                      </a:pPr>
                      <a:r>
                        <a:rPr lang="pt-PT" sz="1200" dirty="0">
                          <a:effectLst/>
                        </a:rPr>
                        <a:t>Comidas e bebidas (expressar gostos e preferências); </a:t>
                      </a:r>
                    </a:p>
                    <a:p>
                      <a:pPr>
                        <a:spcAft>
                          <a:spcPts val="0"/>
                        </a:spcAft>
                      </a:pPr>
                      <a:r>
                        <a:rPr lang="pt-PT" sz="1200" dirty="0">
                          <a:effectLst/>
                        </a:rPr>
                        <a:t>O Corpo Humano; Descrição física e Roupas, calçado e acessórios. </a:t>
                      </a:r>
                    </a:p>
                    <a:p>
                      <a:pPr>
                        <a:spcAft>
                          <a:spcPts val="0"/>
                        </a:spcAft>
                      </a:pPr>
                      <a:r>
                        <a:rPr lang="pt-PT" sz="1200" dirty="0">
                          <a:effectLst/>
                        </a:rPr>
                        <a:t>Foram realizadas tarefas de leitura e compreensão de texto e de elaboração de frases.</a:t>
                      </a:r>
                    </a:p>
                    <a:p>
                      <a:pPr>
                        <a:spcAft>
                          <a:spcPts val="0"/>
                        </a:spcAft>
                      </a:pPr>
                      <a:endParaRPr lang="pt-PT" sz="1200" dirty="0">
                        <a:effectLst/>
                      </a:endParaRPr>
                    </a:p>
                    <a:p>
                      <a:pPr>
                        <a:spcAft>
                          <a:spcPts val="0"/>
                        </a:spcAft>
                      </a:pPr>
                      <a:r>
                        <a:rPr lang="pt-PT" sz="1200" dirty="0">
                          <a:effectLst/>
                        </a:rPr>
                        <a:t>Conteúdos gramaticais: Determinantes artigos definidos (o, a, os, as); Numerais um/uma, dois/duas; </a:t>
                      </a:r>
                    </a:p>
                    <a:p>
                      <a:pPr>
                        <a:spcAft>
                          <a:spcPts val="0"/>
                        </a:spcAft>
                      </a:pPr>
                      <a:r>
                        <a:rPr lang="pt-PT" sz="1200" dirty="0">
                          <a:effectLst/>
                        </a:rPr>
                        <a:t>Género e número;</a:t>
                      </a:r>
                    </a:p>
                    <a:p>
                      <a:pPr>
                        <a:spcAft>
                          <a:spcPts val="0"/>
                        </a:spcAft>
                      </a:pPr>
                      <a:r>
                        <a:rPr lang="pt-PT" sz="1200" dirty="0">
                          <a:effectLst/>
                        </a:rPr>
                        <a:t>Dígrafos </a:t>
                      </a:r>
                      <a:r>
                        <a:rPr lang="pt-PT" sz="1200" dirty="0" err="1">
                          <a:effectLst/>
                        </a:rPr>
                        <a:t>nh</a:t>
                      </a:r>
                      <a:r>
                        <a:rPr lang="pt-PT" sz="1200" dirty="0">
                          <a:effectLst/>
                        </a:rPr>
                        <a:t>, </a:t>
                      </a:r>
                      <a:r>
                        <a:rPr lang="pt-PT" sz="1200" dirty="0" err="1">
                          <a:effectLst/>
                        </a:rPr>
                        <a:t>lh</a:t>
                      </a:r>
                      <a:r>
                        <a:rPr lang="pt-PT" sz="1200" dirty="0">
                          <a:effectLst/>
                        </a:rPr>
                        <a:t>, </a:t>
                      </a:r>
                      <a:r>
                        <a:rPr lang="pt-PT" sz="1200" dirty="0" err="1">
                          <a:effectLst/>
                        </a:rPr>
                        <a:t>an</a:t>
                      </a:r>
                      <a:r>
                        <a:rPr lang="pt-PT" sz="1200" dirty="0">
                          <a:effectLst/>
                        </a:rPr>
                        <a:t>, </a:t>
                      </a:r>
                      <a:r>
                        <a:rPr lang="pt-PT" sz="1200" dirty="0" err="1">
                          <a:effectLst/>
                        </a:rPr>
                        <a:t>en</a:t>
                      </a:r>
                      <a:r>
                        <a:rPr lang="pt-PT" sz="1200" dirty="0">
                          <a:effectLst/>
                        </a:rPr>
                        <a:t>, in, </a:t>
                      </a:r>
                      <a:r>
                        <a:rPr lang="pt-PT" sz="1200" dirty="0" err="1">
                          <a:effectLst/>
                        </a:rPr>
                        <a:t>on</a:t>
                      </a:r>
                      <a:r>
                        <a:rPr lang="pt-PT" sz="1200" dirty="0">
                          <a:effectLst/>
                        </a:rPr>
                        <a:t>, </a:t>
                      </a:r>
                      <a:r>
                        <a:rPr lang="pt-PT" sz="1200" dirty="0" err="1">
                          <a:effectLst/>
                        </a:rPr>
                        <a:t>un</a:t>
                      </a:r>
                      <a:r>
                        <a:rPr lang="pt-PT" sz="1200" dirty="0">
                          <a:effectLst/>
                        </a:rPr>
                        <a:t>, </a:t>
                      </a:r>
                      <a:r>
                        <a:rPr lang="pt-PT" sz="1200" dirty="0" err="1">
                          <a:effectLst/>
                        </a:rPr>
                        <a:t>am</a:t>
                      </a:r>
                      <a:r>
                        <a:rPr lang="pt-PT" sz="1200" dirty="0">
                          <a:effectLst/>
                        </a:rPr>
                        <a:t>, em, </a:t>
                      </a:r>
                      <a:r>
                        <a:rPr lang="pt-PT" sz="1200" dirty="0" err="1">
                          <a:effectLst/>
                        </a:rPr>
                        <a:t>im</a:t>
                      </a:r>
                      <a:r>
                        <a:rPr lang="pt-PT" sz="1200" dirty="0">
                          <a:effectLst/>
                        </a:rPr>
                        <a:t>, </a:t>
                      </a:r>
                      <a:r>
                        <a:rPr lang="pt-PT" sz="1200" dirty="0" err="1">
                          <a:effectLst/>
                        </a:rPr>
                        <a:t>om</a:t>
                      </a:r>
                      <a:r>
                        <a:rPr lang="pt-PT" sz="1200" dirty="0">
                          <a:effectLst/>
                        </a:rPr>
                        <a:t>, um;</a:t>
                      </a:r>
                    </a:p>
                    <a:p>
                      <a:pPr>
                        <a:spcAft>
                          <a:spcPts val="0"/>
                        </a:spcAft>
                      </a:pPr>
                      <a:r>
                        <a:rPr lang="pt-PT" sz="1200" dirty="0">
                          <a:effectLst/>
                        </a:rPr>
                        <a:t>Plural de palavras terminadas em -m;</a:t>
                      </a:r>
                    </a:p>
                    <a:p>
                      <a:pPr>
                        <a:spcAft>
                          <a:spcPts val="0"/>
                        </a:spcAft>
                      </a:pPr>
                      <a:r>
                        <a:rPr lang="pt-PT" sz="1200" dirty="0">
                          <a:effectLst/>
                        </a:rPr>
                        <a:t>Utilização de -m- antes de -p e -b;</a:t>
                      </a:r>
                    </a:p>
                    <a:p>
                      <a:pPr>
                        <a:spcAft>
                          <a:spcPts val="0"/>
                        </a:spcAft>
                      </a:pPr>
                      <a:r>
                        <a:rPr lang="pt-PT" sz="1200" dirty="0">
                          <a:effectLst/>
                        </a:rPr>
                        <a:t>Sons /n/ e /m/;</a:t>
                      </a:r>
                    </a:p>
                    <a:p>
                      <a:pPr>
                        <a:spcAft>
                          <a:spcPts val="0"/>
                        </a:spcAft>
                      </a:pPr>
                      <a:r>
                        <a:rPr lang="pt-PT" sz="1200" dirty="0">
                          <a:effectLst/>
                        </a:rPr>
                        <a:t>Escrita de palavras com </a:t>
                      </a:r>
                      <a:r>
                        <a:rPr lang="pt-PT" sz="1200" dirty="0" err="1">
                          <a:effectLst/>
                        </a:rPr>
                        <a:t>an</a:t>
                      </a:r>
                      <a:r>
                        <a:rPr lang="pt-PT" sz="1200" dirty="0">
                          <a:effectLst/>
                        </a:rPr>
                        <a:t>/</a:t>
                      </a:r>
                      <a:r>
                        <a:rPr lang="pt-PT" sz="1200" dirty="0" err="1">
                          <a:effectLst/>
                        </a:rPr>
                        <a:t>am</a:t>
                      </a:r>
                      <a:r>
                        <a:rPr lang="pt-PT" sz="1200" dirty="0">
                          <a:effectLst/>
                        </a:rPr>
                        <a:t>, </a:t>
                      </a:r>
                      <a:r>
                        <a:rPr lang="pt-PT" sz="1200" dirty="0" err="1">
                          <a:effectLst/>
                        </a:rPr>
                        <a:t>en</a:t>
                      </a:r>
                      <a:r>
                        <a:rPr lang="pt-PT" sz="1200" dirty="0">
                          <a:effectLst/>
                        </a:rPr>
                        <a:t>/em, ... e -m plural com -</a:t>
                      </a:r>
                      <a:r>
                        <a:rPr lang="pt-PT" sz="1200" dirty="0" err="1">
                          <a:effectLst/>
                        </a:rPr>
                        <a:t>ns</a:t>
                      </a:r>
                      <a:r>
                        <a:rPr lang="pt-PT" sz="1200" dirty="0">
                          <a:effectLst/>
                        </a:rPr>
                        <a:t>;</a:t>
                      </a:r>
                    </a:p>
                    <a:p>
                      <a:pPr>
                        <a:spcAft>
                          <a:spcPts val="0"/>
                        </a:spcAft>
                      </a:pPr>
                      <a:r>
                        <a:rPr lang="pt-PT" sz="1200" dirty="0">
                          <a:effectLst/>
                        </a:rPr>
                        <a:t>Identificação e completamento de palavras com os encontros consonantais </a:t>
                      </a:r>
                      <a:r>
                        <a:rPr lang="pt-PT" sz="1200" dirty="0" err="1">
                          <a:effectLst/>
                        </a:rPr>
                        <a:t>br</a:t>
                      </a:r>
                      <a:r>
                        <a:rPr lang="pt-PT" sz="1200" dirty="0">
                          <a:effectLst/>
                        </a:rPr>
                        <a:t>, </a:t>
                      </a:r>
                      <a:r>
                        <a:rPr lang="pt-PT" sz="1200" dirty="0" err="1">
                          <a:effectLst/>
                        </a:rPr>
                        <a:t>cr</a:t>
                      </a:r>
                      <a:r>
                        <a:rPr lang="pt-PT" sz="1200" dirty="0">
                          <a:effectLst/>
                        </a:rPr>
                        <a:t>, </a:t>
                      </a:r>
                      <a:r>
                        <a:rPr lang="pt-PT" sz="1200" dirty="0" err="1">
                          <a:effectLst/>
                        </a:rPr>
                        <a:t>dr</a:t>
                      </a:r>
                      <a:r>
                        <a:rPr lang="pt-PT" sz="1200" dirty="0">
                          <a:effectLst/>
                        </a:rPr>
                        <a:t>, </a:t>
                      </a:r>
                      <a:r>
                        <a:rPr lang="pt-PT" sz="1200" dirty="0" err="1">
                          <a:effectLst/>
                        </a:rPr>
                        <a:t>fr</a:t>
                      </a:r>
                      <a:r>
                        <a:rPr lang="pt-PT" sz="1200" dirty="0">
                          <a:effectLst/>
                        </a:rPr>
                        <a:t>, gr, </a:t>
                      </a:r>
                      <a:r>
                        <a:rPr lang="pt-PT" sz="1200" dirty="0" err="1">
                          <a:effectLst/>
                        </a:rPr>
                        <a:t>pr</a:t>
                      </a:r>
                      <a:r>
                        <a:rPr lang="pt-PT" sz="1200" dirty="0">
                          <a:effectLst/>
                        </a:rPr>
                        <a:t>, </a:t>
                      </a:r>
                      <a:r>
                        <a:rPr lang="pt-PT" sz="1200" dirty="0" err="1">
                          <a:effectLst/>
                        </a:rPr>
                        <a:t>tr</a:t>
                      </a:r>
                      <a:r>
                        <a:rPr lang="pt-PT" sz="1200" dirty="0">
                          <a:effectLst/>
                        </a:rPr>
                        <a:t> e com os encontros consonantais </a:t>
                      </a:r>
                      <a:r>
                        <a:rPr lang="pt-PT" sz="1200" dirty="0" err="1">
                          <a:effectLst/>
                        </a:rPr>
                        <a:t>bl</a:t>
                      </a:r>
                      <a:r>
                        <a:rPr lang="pt-PT" sz="1200" dirty="0">
                          <a:effectLst/>
                        </a:rPr>
                        <a:t>, cl, dl, </a:t>
                      </a:r>
                      <a:r>
                        <a:rPr lang="pt-PT" sz="1200" dirty="0" err="1">
                          <a:effectLst/>
                        </a:rPr>
                        <a:t>fl,gl,pl,e</a:t>
                      </a:r>
                      <a:r>
                        <a:rPr lang="pt-PT" sz="1200" dirty="0">
                          <a:effectLst/>
                        </a:rPr>
                        <a:t> </a:t>
                      </a:r>
                      <a:r>
                        <a:rPr lang="pt-PT" sz="1200" dirty="0" err="1">
                          <a:effectLst/>
                        </a:rPr>
                        <a:t>tl</a:t>
                      </a:r>
                      <a:r>
                        <a:rPr lang="pt-PT" sz="1200" dirty="0">
                          <a:effectLst/>
                        </a:rPr>
                        <a:t>;</a:t>
                      </a:r>
                    </a:p>
                    <a:p>
                      <a:pPr>
                        <a:spcAft>
                          <a:spcPts val="0"/>
                        </a:spcAft>
                      </a:pPr>
                      <a:r>
                        <a:rPr lang="pt-PT" sz="1200" dirty="0">
                          <a:effectLst/>
                        </a:rPr>
                        <a:t>Valores de x.</a:t>
                      </a:r>
                    </a:p>
                    <a:p>
                      <a:pPr>
                        <a:spcAft>
                          <a:spcPts val="0"/>
                        </a:spcAft>
                      </a:pPr>
                      <a:endParaRPr lang="pt-PT" sz="1200" dirty="0">
                        <a:effectLst/>
                      </a:endParaRPr>
                    </a:p>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Alemão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A1</a:t>
                      </a:r>
                      <a:endParaRPr lang="pt-PT" dirty="0"/>
                    </a:p>
                  </a:txBody>
                  <a:tcPr marL="10741" marR="10741" marT="0" marB="0"/>
                </a:tc>
                <a:extLst>
                  <a:ext uri="{0D108BD9-81ED-4DB2-BD59-A6C34878D82A}">
                    <a16:rowId xmlns:a16="http://schemas.microsoft.com/office/drawing/2014/main" val="1032166954"/>
                  </a:ext>
                </a:extLst>
              </a:tr>
              <a:tr h="546060">
                <a:tc gridSpan="11">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18944178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1147186" y="1157842"/>
            <a:ext cx="5673391"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6.1-	Ações de Formação</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5" name="Imagem 4">
            <a:extLst>
              <a:ext uri="{FF2B5EF4-FFF2-40B4-BE49-F238E27FC236}">
                <a16:creationId xmlns:a16="http://schemas.microsoft.com/office/drawing/2014/main" id="{E00E2634-78E7-4EC2-9CF1-6E638E9CAB0C}"/>
              </a:ext>
            </a:extLst>
          </p:cNvPr>
          <p:cNvPicPr>
            <a:picLocks noChangeAspect="1"/>
          </p:cNvPicPr>
          <p:nvPr/>
        </p:nvPicPr>
        <p:blipFill>
          <a:blip r:embed="rId2"/>
          <a:stretch>
            <a:fillRect/>
          </a:stretch>
        </p:blipFill>
        <p:spPr>
          <a:xfrm>
            <a:off x="7448848" y="-378107"/>
            <a:ext cx="3359187" cy="2773920"/>
          </a:xfrm>
          <a:prstGeom prst="rect">
            <a:avLst/>
          </a:prstGeom>
        </p:spPr>
      </p:pic>
      <p:sp>
        <p:nvSpPr>
          <p:cNvPr id="9" name="CaixaDeTexto 8">
            <a:extLst>
              <a:ext uri="{FF2B5EF4-FFF2-40B4-BE49-F238E27FC236}">
                <a16:creationId xmlns:a16="http://schemas.microsoft.com/office/drawing/2014/main" id="{BF10A180-7B98-4C3F-B1FD-6870A0A2CB35}"/>
              </a:ext>
            </a:extLst>
          </p:cNvPr>
          <p:cNvSpPr txBox="1"/>
          <p:nvPr/>
        </p:nvSpPr>
        <p:spPr>
          <a:xfrm>
            <a:off x="382498" y="348480"/>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rPr>
              <a:t>6. FORMAÇÃO DOCENTE</a:t>
            </a:r>
          </a:p>
        </p:txBody>
      </p:sp>
      <p:graphicFrame>
        <p:nvGraphicFramePr>
          <p:cNvPr id="2" name="Tabela 1">
            <a:extLst>
              <a:ext uri="{FF2B5EF4-FFF2-40B4-BE49-F238E27FC236}">
                <a16:creationId xmlns:a16="http://schemas.microsoft.com/office/drawing/2014/main" id="{1199C86C-7940-40A4-B9B2-0BB1822EB09B}"/>
              </a:ext>
            </a:extLst>
          </p:cNvPr>
          <p:cNvGraphicFramePr>
            <a:graphicFrameLocks noGrp="1"/>
          </p:cNvGraphicFramePr>
          <p:nvPr>
            <p:extLst>
              <p:ext uri="{D42A27DB-BD31-4B8C-83A1-F6EECF244321}">
                <p14:modId xmlns:p14="http://schemas.microsoft.com/office/powerpoint/2010/main" val="2125814230"/>
              </p:ext>
            </p:extLst>
          </p:nvPr>
        </p:nvGraphicFramePr>
        <p:xfrm>
          <a:off x="781101" y="2283060"/>
          <a:ext cx="8341644" cy="1769492"/>
        </p:xfrm>
        <a:graphic>
          <a:graphicData uri="http://schemas.openxmlformats.org/drawingml/2006/table">
            <a:tbl>
              <a:tblPr firstRow="1" firstCol="1" bandRow="1"/>
              <a:tblGrid>
                <a:gridCol w="1012825">
                  <a:extLst>
                    <a:ext uri="{9D8B030D-6E8A-4147-A177-3AD203B41FA5}">
                      <a16:colId xmlns:a16="http://schemas.microsoft.com/office/drawing/2014/main" val="4186667501"/>
                    </a:ext>
                  </a:extLst>
                </a:gridCol>
                <a:gridCol w="732790">
                  <a:extLst>
                    <a:ext uri="{9D8B030D-6E8A-4147-A177-3AD203B41FA5}">
                      <a16:colId xmlns:a16="http://schemas.microsoft.com/office/drawing/2014/main" val="2145795775"/>
                    </a:ext>
                  </a:extLst>
                </a:gridCol>
                <a:gridCol w="732790">
                  <a:extLst>
                    <a:ext uri="{9D8B030D-6E8A-4147-A177-3AD203B41FA5}">
                      <a16:colId xmlns:a16="http://schemas.microsoft.com/office/drawing/2014/main" val="1680524768"/>
                    </a:ext>
                  </a:extLst>
                </a:gridCol>
                <a:gridCol w="493395">
                  <a:extLst>
                    <a:ext uri="{9D8B030D-6E8A-4147-A177-3AD203B41FA5}">
                      <a16:colId xmlns:a16="http://schemas.microsoft.com/office/drawing/2014/main" val="3067859941"/>
                    </a:ext>
                  </a:extLst>
                </a:gridCol>
                <a:gridCol w="491490">
                  <a:extLst>
                    <a:ext uri="{9D8B030D-6E8A-4147-A177-3AD203B41FA5}">
                      <a16:colId xmlns:a16="http://schemas.microsoft.com/office/drawing/2014/main" val="810126614"/>
                    </a:ext>
                  </a:extLst>
                </a:gridCol>
                <a:gridCol w="490220">
                  <a:extLst>
                    <a:ext uri="{9D8B030D-6E8A-4147-A177-3AD203B41FA5}">
                      <a16:colId xmlns:a16="http://schemas.microsoft.com/office/drawing/2014/main" val="3281789693"/>
                    </a:ext>
                  </a:extLst>
                </a:gridCol>
                <a:gridCol w="491490">
                  <a:extLst>
                    <a:ext uri="{9D8B030D-6E8A-4147-A177-3AD203B41FA5}">
                      <a16:colId xmlns:a16="http://schemas.microsoft.com/office/drawing/2014/main" val="1473432321"/>
                    </a:ext>
                  </a:extLst>
                </a:gridCol>
                <a:gridCol w="491490">
                  <a:extLst>
                    <a:ext uri="{9D8B030D-6E8A-4147-A177-3AD203B41FA5}">
                      <a16:colId xmlns:a16="http://schemas.microsoft.com/office/drawing/2014/main" val="3556766176"/>
                    </a:ext>
                  </a:extLst>
                </a:gridCol>
                <a:gridCol w="490220">
                  <a:extLst>
                    <a:ext uri="{9D8B030D-6E8A-4147-A177-3AD203B41FA5}">
                      <a16:colId xmlns:a16="http://schemas.microsoft.com/office/drawing/2014/main" val="3403816994"/>
                    </a:ext>
                  </a:extLst>
                </a:gridCol>
                <a:gridCol w="489585">
                  <a:extLst>
                    <a:ext uri="{9D8B030D-6E8A-4147-A177-3AD203B41FA5}">
                      <a16:colId xmlns:a16="http://schemas.microsoft.com/office/drawing/2014/main" val="1984488126"/>
                    </a:ext>
                  </a:extLst>
                </a:gridCol>
                <a:gridCol w="490220">
                  <a:extLst>
                    <a:ext uri="{9D8B030D-6E8A-4147-A177-3AD203B41FA5}">
                      <a16:colId xmlns:a16="http://schemas.microsoft.com/office/drawing/2014/main" val="519700370"/>
                    </a:ext>
                  </a:extLst>
                </a:gridCol>
                <a:gridCol w="490220">
                  <a:extLst>
                    <a:ext uri="{9D8B030D-6E8A-4147-A177-3AD203B41FA5}">
                      <a16:colId xmlns:a16="http://schemas.microsoft.com/office/drawing/2014/main" val="683893658"/>
                    </a:ext>
                  </a:extLst>
                </a:gridCol>
                <a:gridCol w="483870">
                  <a:extLst>
                    <a:ext uri="{9D8B030D-6E8A-4147-A177-3AD203B41FA5}">
                      <a16:colId xmlns:a16="http://schemas.microsoft.com/office/drawing/2014/main" val="1266005102"/>
                    </a:ext>
                  </a:extLst>
                </a:gridCol>
                <a:gridCol w="484505">
                  <a:extLst>
                    <a:ext uri="{9D8B030D-6E8A-4147-A177-3AD203B41FA5}">
                      <a16:colId xmlns:a16="http://schemas.microsoft.com/office/drawing/2014/main" val="4125344453"/>
                    </a:ext>
                  </a:extLst>
                </a:gridCol>
                <a:gridCol w="476534">
                  <a:extLst>
                    <a:ext uri="{9D8B030D-6E8A-4147-A177-3AD203B41FA5}">
                      <a16:colId xmlns:a16="http://schemas.microsoft.com/office/drawing/2014/main" val="3295747854"/>
                    </a:ext>
                  </a:extLst>
                </a:gridCol>
              </a:tblGrid>
              <a:tr h="551815">
                <a:tc rowSpan="2">
                  <a:txBody>
                    <a:bodyPr/>
                    <a:lstStyle/>
                    <a:p>
                      <a:pPr>
                        <a:lnSpc>
                          <a:spcPct val="107000"/>
                        </a:lnSpc>
                        <a:spcAft>
                          <a:spcPts val="0"/>
                        </a:spcAft>
                      </a:pPr>
                      <a:r>
                        <a:rPr lang="pt-PT" sz="1100" kern="100">
                          <a:solidFill>
                            <a:schemeClr val="bg1"/>
                          </a:solidFill>
                          <a:effectLst/>
                          <a:latin typeface="+mn-lt"/>
                          <a:ea typeface="Calibri" panose="020F0502020204030204" pitchFamily="34" charset="0"/>
                          <a:cs typeface="Times New Roman" panose="02020603050405020304" pitchFamily="18" charset="0"/>
                        </a:rPr>
                        <a:t>Departamento /estrutura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rowSpan="2">
                  <a:txBody>
                    <a:bodyPr/>
                    <a:lstStyle/>
                    <a:p>
                      <a:pPr algn="ctr">
                        <a:lnSpc>
                          <a:spcPct val="107000"/>
                        </a:lnSpc>
                        <a:spcAft>
                          <a:spcPts val="0"/>
                        </a:spcAft>
                      </a:pPr>
                      <a:r>
                        <a:rPr lang="pt-PT" sz="1000" kern="100" dirty="0">
                          <a:solidFill>
                            <a:schemeClr val="bg1"/>
                          </a:solidFill>
                          <a:effectLst/>
                          <a:latin typeface="+mn-lt"/>
                          <a:ea typeface="Calibri"/>
                          <a:cs typeface="Times New Roman"/>
                        </a:rPr>
                        <a:t>Formação específica nº</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rowSpan="2">
                  <a:txBody>
                    <a:bodyPr/>
                    <a:lstStyle/>
                    <a:p>
                      <a:pPr algn="ctr">
                        <a:lnSpc>
                          <a:spcPct val="107000"/>
                        </a:lnSpc>
                        <a:spcAft>
                          <a:spcPts val="0"/>
                        </a:spcAft>
                      </a:pPr>
                      <a:r>
                        <a:rPr lang="pt-PT" sz="1000" kern="100" dirty="0">
                          <a:solidFill>
                            <a:schemeClr val="bg1"/>
                          </a:solidFill>
                          <a:effectLst/>
                          <a:latin typeface="+mn-lt"/>
                          <a:ea typeface="Calibri" panose="020F0502020204030204" pitchFamily="34" charset="0"/>
                          <a:cs typeface="Times New Roman" panose="02020603050405020304" pitchFamily="18" charset="0"/>
                        </a:rPr>
                        <a:t>Formação não específica nº</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gridSpan="4">
                  <a:txBody>
                    <a:bodyPr/>
                    <a:lstStyle/>
                    <a:p>
                      <a:pPr>
                        <a:lnSpc>
                          <a:spcPct val="107000"/>
                        </a:lnSpc>
                        <a:spcAft>
                          <a:spcPts val="0"/>
                        </a:spcAft>
                      </a:pPr>
                      <a:r>
                        <a:rPr lang="pt-PT" sz="1100" kern="100">
                          <a:solidFill>
                            <a:schemeClr val="bg1"/>
                          </a:solidFill>
                          <a:effectLst/>
                          <a:latin typeface="+mn-lt"/>
                          <a:ea typeface="Calibri" panose="020F0502020204030204" pitchFamily="34" charset="0"/>
                          <a:cs typeface="Times New Roman" panose="02020603050405020304" pitchFamily="18" charset="0"/>
                        </a:rPr>
                        <a:t>Avaliação face às espectativas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gridSpan="5">
                  <a:txBody>
                    <a:bodyPr/>
                    <a:lstStyle/>
                    <a:p>
                      <a:pPr>
                        <a:lnSpc>
                          <a:spcPct val="107000"/>
                        </a:lnSpc>
                        <a:spcAft>
                          <a:spcPts val="0"/>
                        </a:spcAft>
                      </a:pPr>
                      <a:r>
                        <a:rPr lang="pt-PT" sz="1100" kern="100">
                          <a:solidFill>
                            <a:schemeClr val="bg1"/>
                          </a:solidFill>
                          <a:effectLst/>
                          <a:latin typeface="+mn-lt"/>
                          <a:ea typeface="Calibri"/>
                          <a:cs typeface="Times New Roman"/>
                        </a:rPr>
                        <a:t>Aplicação dos conhecimentos adquiridos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gridSpan="2">
                  <a:txBody>
                    <a:bodyPr/>
                    <a:lstStyle/>
                    <a:p>
                      <a:pPr>
                        <a:lnSpc>
                          <a:spcPct val="107000"/>
                        </a:lnSpc>
                        <a:spcAft>
                          <a:spcPts val="0"/>
                        </a:spcAft>
                      </a:pPr>
                      <a:r>
                        <a:rPr lang="pt-PT" sz="1100" kern="100">
                          <a:solidFill>
                            <a:schemeClr val="bg1"/>
                          </a:solidFill>
                          <a:effectLst/>
                          <a:latin typeface="+mn-lt"/>
                          <a:ea typeface="Calibri" panose="020F0502020204030204" pitchFamily="34" charset="0"/>
                          <a:cs typeface="Times New Roman" panose="02020603050405020304" pitchFamily="18" charset="0"/>
                        </a:rPr>
                        <a:t>Mais da mesma temática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endParaRPr lang="pt-PT"/>
                    </a:p>
                  </a:txBody>
                  <a:tcPr/>
                </a:tc>
                <a:tc>
                  <a:txBody>
                    <a:bodyPr/>
                    <a:lstStyle/>
                    <a:p>
                      <a:pPr>
                        <a:lnSpc>
                          <a:spcPct val="107000"/>
                        </a:lnSpc>
                        <a:spcAft>
                          <a:spcPts val="800"/>
                        </a:spcAft>
                      </a:pPr>
                      <a:endParaRPr lang="pt-PT" sz="1100" kern="100">
                        <a:effectLst/>
                        <a:latin typeface="+mn-lt"/>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8427808"/>
                  </a:ext>
                </a:extLst>
              </a:tr>
              <a:tr h="197485">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lnSpc>
                          <a:spcPct val="107000"/>
                        </a:lnSpc>
                        <a:spcAft>
                          <a:spcPts val="0"/>
                        </a:spcAft>
                      </a:pPr>
                      <a:r>
                        <a:rPr lang="pt-PT" sz="800" kern="100">
                          <a:effectLst/>
                          <a:latin typeface="+mn-lt"/>
                          <a:ea typeface="Calibri"/>
                          <a:cs typeface="Times New Roman"/>
                        </a:rPr>
                        <a:t>MB</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B</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S</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I</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Planificação</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Contexto de sala de aula</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Gestão escolar</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Sem aplicação</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outro</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sim</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800" kern="100">
                          <a:effectLst/>
                          <a:latin typeface="+mn-lt"/>
                          <a:ea typeface="Calibri"/>
                          <a:cs typeface="Times New Roman"/>
                        </a:rPr>
                        <a:t>não</a:t>
                      </a:r>
                      <a:endParaRPr lang="pt-PT" sz="1100" kern="10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0"/>
                        </a:spcAft>
                      </a:pPr>
                      <a:r>
                        <a:rPr lang="pt-PT" sz="800" kern="100">
                          <a:solidFill>
                            <a:schemeClr val="bg1"/>
                          </a:solidFill>
                          <a:effectLst/>
                          <a:latin typeface="+mn-lt"/>
                          <a:ea typeface="Calibri" panose="020F0502020204030204" pitchFamily="34" charset="0"/>
                          <a:cs typeface="Times New Roman" panose="02020603050405020304" pitchFamily="18" charset="0"/>
                        </a:rPr>
                        <a:t>Não frequentaram </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2504037389"/>
                  </a:ext>
                </a:extLst>
              </a:tr>
              <a:tr h="176530">
                <a:tc>
                  <a:txBody>
                    <a:bodyPr/>
                    <a:lstStyle/>
                    <a:p>
                      <a:pPr algn="l">
                        <a:lnSpc>
                          <a:spcPct val="107000"/>
                        </a:lnSpc>
                        <a:spcAft>
                          <a:spcPts val="0"/>
                        </a:spcAft>
                      </a:pPr>
                      <a:r>
                        <a:rPr lang="pt-PT" sz="1100" kern="100" dirty="0">
                          <a:solidFill>
                            <a:schemeClr val="tx1"/>
                          </a:solidFill>
                          <a:effectLst/>
                          <a:latin typeface="+mn-lt"/>
                          <a:ea typeface="Calibri"/>
                          <a:cs typeface="Times New Roman"/>
                        </a:rPr>
                        <a:t>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5496"/>
                    </a:solidFill>
                  </a:tcPr>
                </a:tc>
                <a:tc>
                  <a:txBody>
                    <a:bodyPr/>
                    <a:lstStyle/>
                    <a:p>
                      <a:pPr algn="l">
                        <a:lnSpc>
                          <a:spcPct val="107000"/>
                        </a:lnSpc>
                        <a:spcAft>
                          <a:spcPts val="0"/>
                        </a:spcAft>
                      </a:pPr>
                      <a:r>
                        <a:rPr lang="pt-PT" sz="1100" kern="100" dirty="0">
                          <a:solidFill>
                            <a:schemeClr val="tx1"/>
                          </a:solidFill>
                          <a:effectLst/>
                          <a:latin typeface="+mn-lt"/>
                          <a:ea typeface="Calibri"/>
                          <a:cs typeface="Times New Roman"/>
                        </a:rPr>
                        <a:t>1</a:t>
                      </a:r>
                    </a:p>
                    <a:p>
                      <a:pPr algn="l">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endParaRPr lang="pt-PT" sz="1100" dirty="0">
                        <a:solidFill>
                          <a:schemeClr val="tx1"/>
                        </a:solidFill>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pt-PT" sz="1100" kern="100" dirty="0">
                          <a:solidFill>
                            <a:schemeClr val="tx1"/>
                          </a:solidFill>
                          <a:effectLst/>
                          <a:latin typeface="+mn-lt"/>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pt-PT" sz="1100" kern="100" dirty="0">
                          <a:solidFill>
                            <a:schemeClr val="tx1"/>
                          </a:solidFill>
                          <a:effectLst/>
                          <a:latin typeface="+mn-lt"/>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t-PT" sz="1100" kern="10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9710478"/>
                  </a:ext>
                </a:extLst>
              </a:tr>
              <a:tr h="176530">
                <a:tc gridSpan="15">
                  <a:txBody>
                    <a:bodyPr/>
                    <a:lstStyle/>
                    <a:p>
                      <a:pPr algn="l">
                        <a:lnSpc>
                          <a:spcPct val="107000"/>
                        </a:lnSpc>
                        <a:spcAft>
                          <a:spcPts val="0"/>
                        </a:spcAft>
                      </a:pPr>
                      <a:r>
                        <a:rPr lang="pt-PT" sz="1100" kern="100" dirty="0">
                          <a:solidFill>
                            <a:schemeClr val="tx1"/>
                          </a:solidFill>
                          <a:effectLst/>
                          <a:latin typeface="+mn-lt"/>
                          <a:ea typeface="Calibri"/>
                          <a:cs typeface="Times New Roman"/>
                        </a:rPr>
                        <a:t>“O </a:t>
                      </a:r>
                      <a:r>
                        <a:rPr lang="pt-PT" sz="1100" kern="100" dirty="0" err="1">
                          <a:solidFill>
                            <a:schemeClr val="tx1"/>
                          </a:solidFill>
                          <a:effectLst/>
                          <a:latin typeface="+mn-lt"/>
                          <a:ea typeface="Calibri"/>
                          <a:cs typeface="Times New Roman"/>
                        </a:rPr>
                        <a:t>ChatGPT</a:t>
                      </a:r>
                      <a:r>
                        <a:rPr lang="pt-PT" sz="1100" kern="100" dirty="0">
                          <a:solidFill>
                            <a:schemeClr val="tx1"/>
                          </a:solidFill>
                          <a:effectLst/>
                          <a:latin typeface="+mn-lt"/>
                          <a:ea typeface="Calibri"/>
                          <a:cs typeface="Times New Roman"/>
                        </a:rPr>
                        <a:t> no Ensino das Línguas”</a:t>
                      </a:r>
                    </a:p>
                    <a:p>
                      <a:pPr algn="l">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dirty="0">
                        <a:solidFill>
                          <a:schemeClr val="tx1"/>
                        </a:solidFill>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pt-PT" sz="1100" kern="100" dirty="0">
                        <a:solidFill>
                          <a:schemeClr val="tx1"/>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8525574"/>
                  </a:ext>
                </a:extLst>
              </a:tr>
            </a:tbl>
          </a:graphicData>
        </a:graphic>
      </p:graphicFrame>
    </p:spTree>
    <p:extLst>
      <p:ext uri="{BB962C8B-B14F-4D97-AF65-F5344CB8AC3E}">
        <p14:creationId xmlns:p14="http://schemas.microsoft.com/office/powerpoint/2010/main" val="2382919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004026" y="640442"/>
            <a:ext cx="4175710" cy="300082"/>
          </a:xfrm>
          <a:prstGeom prst="rect">
            <a:avLst/>
          </a:prstGeom>
          <a:solidFill>
            <a:schemeClr val="accent5">
              <a:lumMod val="50000"/>
            </a:schemeClr>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6.3	Atividades formativas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graphicFrame>
        <p:nvGraphicFramePr>
          <p:cNvPr id="2" name="Tabela 1">
            <a:extLst>
              <a:ext uri="{FF2B5EF4-FFF2-40B4-BE49-F238E27FC236}">
                <a16:creationId xmlns:a16="http://schemas.microsoft.com/office/drawing/2014/main" id="{DDAF4810-5105-40A7-9665-BBFF953E52F2}"/>
              </a:ext>
            </a:extLst>
          </p:cNvPr>
          <p:cNvGraphicFramePr>
            <a:graphicFrameLocks noGrp="1"/>
          </p:cNvGraphicFramePr>
          <p:nvPr>
            <p:extLst>
              <p:ext uri="{D42A27DB-BD31-4B8C-83A1-F6EECF244321}">
                <p14:modId xmlns:p14="http://schemas.microsoft.com/office/powerpoint/2010/main" val="4103134254"/>
              </p:ext>
            </p:extLst>
          </p:nvPr>
        </p:nvGraphicFramePr>
        <p:xfrm>
          <a:off x="339633" y="1271451"/>
          <a:ext cx="9361714" cy="1962975"/>
        </p:xfrm>
        <a:graphic>
          <a:graphicData uri="http://schemas.openxmlformats.org/drawingml/2006/table">
            <a:tbl>
              <a:tblPr/>
              <a:tblGrid>
                <a:gridCol w="1250919">
                  <a:extLst>
                    <a:ext uri="{9D8B030D-6E8A-4147-A177-3AD203B41FA5}">
                      <a16:colId xmlns:a16="http://schemas.microsoft.com/office/drawing/2014/main" val="3274264872"/>
                    </a:ext>
                  </a:extLst>
                </a:gridCol>
                <a:gridCol w="778179">
                  <a:extLst>
                    <a:ext uri="{9D8B030D-6E8A-4147-A177-3AD203B41FA5}">
                      <a16:colId xmlns:a16="http://schemas.microsoft.com/office/drawing/2014/main" val="468293426"/>
                    </a:ext>
                  </a:extLst>
                </a:gridCol>
                <a:gridCol w="627018">
                  <a:extLst>
                    <a:ext uri="{9D8B030D-6E8A-4147-A177-3AD203B41FA5}">
                      <a16:colId xmlns:a16="http://schemas.microsoft.com/office/drawing/2014/main" val="2838562884"/>
                    </a:ext>
                  </a:extLst>
                </a:gridCol>
                <a:gridCol w="3800240">
                  <a:extLst>
                    <a:ext uri="{9D8B030D-6E8A-4147-A177-3AD203B41FA5}">
                      <a16:colId xmlns:a16="http://schemas.microsoft.com/office/drawing/2014/main" val="1834670946"/>
                    </a:ext>
                  </a:extLst>
                </a:gridCol>
                <a:gridCol w="2905358">
                  <a:extLst>
                    <a:ext uri="{9D8B030D-6E8A-4147-A177-3AD203B41FA5}">
                      <a16:colId xmlns:a16="http://schemas.microsoft.com/office/drawing/2014/main" val="1171358450"/>
                    </a:ext>
                  </a:extLst>
                </a:gridCol>
              </a:tblGrid>
              <a:tr h="811258">
                <a:tc rowSpan="2">
                  <a:txBody>
                    <a:bodyPr/>
                    <a:lstStyle/>
                    <a:p>
                      <a:pPr algn="ctr" fontAlgn="b">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Departamento </a:t>
                      </a:r>
                      <a:endParaRPr lang="pt-PT" sz="1000" kern="100" dirty="0">
                        <a:effectLst/>
                        <a:latin typeface="+mn-lt"/>
                        <a:ea typeface="Calibri" panose="020F0502020204030204" pitchFamily="34" charset="0"/>
                        <a:cs typeface="Times New Roman"/>
                      </a:endParaRPr>
                    </a:p>
                  </a:txBody>
                  <a:tcPr marL="8005" marR="8005" marT="8005" marB="38425" anchor="b">
                    <a:lnL>
                      <a:noFill/>
                    </a:lnL>
                    <a:lnR>
                      <a:noFill/>
                    </a:lnR>
                    <a:lnT>
                      <a:noFill/>
                    </a:lnT>
                    <a:lnB w="12700" cap="flat" cmpd="sng" algn="ctr">
                      <a:solidFill>
                        <a:srgbClr val="FFFFFF"/>
                      </a:solidFill>
                      <a:prstDash val="solid"/>
                      <a:round/>
                      <a:headEnd type="none" w="med" len="med"/>
                      <a:tailEnd type="none" w="med" len="med"/>
                    </a:lnB>
                    <a:solidFill>
                      <a:srgbClr val="4472C4"/>
                    </a:solidFill>
                  </a:tcPr>
                </a:tc>
                <a:tc gridSpan="2">
                  <a:txBody>
                    <a:bodyPr/>
                    <a:lstStyle/>
                    <a:p>
                      <a:pPr algn="ctr" fontAlgn="ctr">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Atividades formativas</a:t>
                      </a:r>
                      <a:endParaRPr lang="pt-PT" sz="1000" kern="100" dirty="0">
                        <a:effectLst/>
                        <a:latin typeface="+mn-lt"/>
                        <a:ea typeface="Calibri" panose="020F0502020204030204" pitchFamily="34" charset="0"/>
                        <a:cs typeface="Times New Roman"/>
                      </a:endParaRPr>
                    </a:p>
                  </a:txBody>
                  <a:tcPr marL="8005" marR="8005" marT="8005" marB="38425" anchor="ctr">
                    <a:lnL>
                      <a:noFill/>
                    </a:lnL>
                    <a:lnR w="12700" cap="flat" cmpd="sng" algn="ctr">
                      <a:solidFill>
                        <a:srgbClr val="FFFFFF"/>
                      </a:solidFill>
                      <a:prstDash val="solid"/>
                      <a:round/>
                      <a:headEnd type="none" w="med" len="med"/>
                      <a:tailEnd type="none" w="med" len="med"/>
                    </a:lnR>
                    <a:lnT>
                      <a:noFill/>
                    </a:lnT>
                    <a:lnB>
                      <a:noFill/>
                    </a:lnB>
                    <a:solidFill>
                      <a:srgbClr val="4472C4"/>
                    </a:solidFill>
                  </a:tcPr>
                </a:tc>
                <a:tc hMerge="1">
                  <a:txBody>
                    <a:bodyPr/>
                    <a:lstStyle/>
                    <a:p>
                      <a:endParaRPr lang="pt-PT"/>
                    </a:p>
                  </a:txBody>
                  <a:tcPr/>
                </a:tc>
                <a:tc rowSpan="2">
                  <a:txBody>
                    <a:bodyPr/>
                    <a:lstStyle/>
                    <a:p>
                      <a:pPr algn="ctr" fontAlgn="ctr">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Temática</a:t>
                      </a:r>
                      <a:endParaRPr lang="pt-PT" sz="1000" kern="100" dirty="0">
                        <a:effectLst/>
                        <a:latin typeface="+mn-lt"/>
                        <a:ea typeface="Calibri" panose="020F0502020204030204" pitchFamily="34" charset="0"/>
                        <a:cs typeface="Times New Roman"/>
                      </a:endParaRPr>
                    </a:p>
                  </a:txBody>
                  <a:tcPr marL="8005" marR="8005" marT="8005" marB="384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472C4"/>
                    </a:solidFill>
                  </a:tcPr>
                </a:tc>
                <a:tc rowSpan="2">
                  <a:txBody>
                    <a:bodyPr/>
                    <a:lstStyle/>
                    <a:p>
                      <a:pPr algn="ctr" fontAlgn="ctr">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Avaliação</a:t>
                      </a:r>
                      <a:endParaRPr lang="pt-PT" sz="1000" kern="100" dirty="0">
                        <a:effectLst/>
                        <a:latin typeface="+mn-lt"/>
                        <a:ea typeface="Calibri" panose="020F0502020204030204" pitchFamily="34" charset="0"/>
                        <a:cs typeface="Times New Roman"/>
                      </a:endParaRPr>
                    </a:p>
                  </a:txBody>
                  <a:tcPr marL="8005" marR="8005" marT="8005" marB="384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472C4"/>
                    </a:solidFill>
                  </a:tcPr>
                </a:tc>
                <a:extLst>
                  <a:ext uri="{0D108BD9-81ED-4DB2-BD59-A6C34878D82A}">
                    <a16:rowId xmlns:a16="http://schemas.microsoft.com/office/drawing/2014/main" val="391330182"/>
                  </a:ext>
                </a:extLst>
              </a:tr>
              <a:tr h="252557">
                <a:tc vMerge="1">
                  <a:txBody>
                    <a:bodyPr/>
                    <a:lstStyle/>
                    <a:p>
                      <a:endParaRPr lang="pt-PT"/>
                    </a:p>
                  </a:txBody>
                  <a:tcPr/>
                </a:tc>
                <a:tc>
                  <a:txBody>
                    <a:bodyPr/>
                    <a:lstStyle/>
                    <a:p>
                      <a:pPr fontAlgn="b">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frequentada</a:t>
                      </a:r>
                      <a:endParaRPr lang="pt-PT" sz="1000" kern="100" dirty="0">
                        <a:effectLst/>
                        <a:latin typeface="+mn-lt"/>
                        <a:ea typeface="Calibri" panose="020F0502020204030204" pitchFamily="34" charset="0"/>
                        <a:cs typeface="Times New Roman"/>
                      </a:endParaRPr>
                    </a:p>
                  </a:txBody>
                  <a:tcPr marL="8005" marR="8005" marT="8005" marB="38425" anchor="b">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4472C4"/>
                    </a:solidFill>
                  </a:tcPr>
                </a:tc>
                <a:tc>
                  <a:txBody>
                    <a:bodyPr/>
                    <a:lstStyle/>
                    <a:p>
                      <a:pPr fontAlgn="b">
                        <a:lnSpc>
                          <a:spcPct val="107000"/>
                        </a:lnSpc>
                        <a:spcAft>
                          <a:spcPts val="0"/>
                        </a:spcAft>
                      </a:pPr>
                      <a:r>
                        <a:rPr lang="pt-PT" sz="1000" kern="1200" dirty="0">
                          <a:solidFill>
                            <a:srgbClr val="FFFFFF"/>
                          </a:solidFill>
                          <a:effectLst/>
                          <a:latin typeface="+mn-lt"/>
                          <a:ea typeface="Times New Roman" panose="02020603050405020304" pitchFamily="18" charset="0"/>
                          <a:cs typeface="Times New Roman"/>
                        </a:rPr>
                        <a:t>dinamizada</a:t>
                      </a:r>
                      <a:endParaRPr lang="pt-PT" sz="1000" kern="100" dirty="0">
                        <a:effectLst/>
                        <a:latin typeface="+mn-lt"/>
                        <a:ea typeface="Calibri" panose="020F0502020204030204" pitchFamily="34" charset="0"/>
                        <a:cs typeface="Times New Roman"/>
                      </a:endParaRPr>
                    </a:p>
                  </a:txBody>
                  <a:tcPr marL="8005" marR="8005" marT="8005" marB="38425" anchor="b">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472C4"/>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480151008"/>
                  </a:ext>
                </a:extLst>
              </a:tr>
              <a:tr h="0">
                <a:tc>
                  <a:txBody>
                    <a:bodyPr/>
                    <a:lstStyle/>
                    <a:p>
                      <a:pPr algn="ctr"/>
                      <a:r>
                        <a:rPr lang="pt-PT" sz="1200" dirty="0">
                          <a:solidFill>
                            <a:schemeClr val="tx1"/>
                          </a:solidFill>
                          <a:latin typeface="+mn-lt"/>
                        </a:rPr>
                        <a:t>Expressões</a:t>
                      </a:r>
                    </a:p>
                    <a:p>
                      <a:pPr algn="ctr"/>
                      <a:r>
                        <a:rPr lang="pt-PT" sz="1200" dirty="0">
                          <a:solidFill>
                            <a:schemeClr val="tx1"/>
                          </a:solidFill>
                          <a:latin typeface="+mn-lt"/>
                        </a:rPr>
                        <a:t>(Mónica e Sónia)</a:t>
                      </a:r>
                    </a:p>
                  </a:txBody>
                  <a:tcPr marL="9525" marR="9525"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a:txBody>
                    <a:bodyPr/>
                    <a:lstStyle/>
                    <a:p>
                      <a:pPr algn="ctr"/>
                      <a:r>
                        <a:rPr lang="pt-PT" sz="1200" dirty="0">
                          <a:solidFill>
                            <a:schemeClr val="tx1"/>
                          </a:solidFill>
                          <a:latin typeface="+mn-lt"/>
                        </a:rPr>
                        <a:t>X</a:t>
                      </a:r>
                    </a:p>
                  </a:txBody>
                  <a:tcPr marL="9525" marR="9525"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a:txBody>
                    <a:bodyPr/>
                    <a:lstStyle/>
                    <a:p>
                      <a:pPr>
                        <a:lnSpc>
                          <a:spcPct val="107000"/>
                        </a:lnSpc>
                        <a:spcAft>
                          <a:spcPts val="0"/>
                        </a:spcAft>
                      </a:pPr>
                      <a:endParaRPr lang="pt-PT" sz="800" kern="100">
                        <a:solidFill>
                          <a:schemeClr val="tx1"/>
                        </a:solidFill>
                        <a:effectLst/>
                        <a:latin typeface="+mn-lt"/>
                        <a:ea typeface="Calibri" panose="020F0502020204030204" pitchFamily="34" charset="0"/>
                        <a:cs typeface="Times New Roman" panose="02020603050405020304" pitchFamily="18" charset="0"/>
                      </a:endParaRPr>
                    </a:p>
                  </a:txBody>
                  <a:tcPr marL="9525" marR="9525" marT="9525"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a:txBody>
                    <a:bodyPr/>
                    <a:lstStyle/>
                    <a:p>
                      <a:r>
                        <a:rPr lang="pt-PT" sz="1200" kern="1200" dirty="0">
                          <a:solidFill>
                            <a:schemeClr val="tx1"/>
                          </a:solidFill>
                          <a:effectLst/>
                          <a:latin typeface="+mn-lt"/>
                          <a:ea typeface="+mn-ea"/>
                          <a:cs typeface="+mn-cs"/>
                        </a:rPr>
                        <a:t>WEBINARES  - Avaliação na Educação Física: Decidir para Ensinar Melhor</a:t>
                      </a:r>
                    </a:p>
                    <a:p>
                      <a:r>
                        <a:rPr lang="pt-PT" sz="1200" kern="1200" dirty="0">
                          <a:solidFill>
                            <a:schemeClr val="tx1"/>
                          </a:solidFill>
                          <a:effectLst/>
                          <a:latin typeface="+mn-lt"/>
                          <a:ea typeface="+mn-ea"/>
                          <a:cs typeface="+mn-cs"/>
                        </a:rPr>
                        <a:t>Entidade Formadora: CNAPEF (Conselho Nacional de Associações de Profissionais de EF e Desporto)</a:t>
                      </a:r>
                    </a:p>
                    <a:p>
                      <a:pPr lvl="0" algn="just">
                        <a:spcAft>
                          <a:spcPts val="0"/>
                        </a:spcAft>
                        <a:buNone/>
                      </a:pPr>
                      <a:endParaRPr lang="pt-PT" sz="1100" b="0" i="0" u="none" strike="noStrike" noProof="0" dirty="0">
                        <a:solidFill>
                          <a:schemeClr val="tx1"/>
                        </a:solidFill>
                        <a:effectLst/>
                        <a:latin typeface="+mn-lt"/>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a:txBody>
                    <a:bodyPr/>
                    <a:lstStyle/>
                    <a:p>
                      <a:pPr algn="ctr" fontAlgn="ctr">
                        <a:lnSpc>
                          <a:spcPct val="107000"/>
                        </a:lnSpc>
                        <a:spcAft>
                          <a:spcPts val="0"/>
                        </a:spcAft>
                      </a:pPr>
                      <a:r>
                        <a:rPr lang="pt-PT" sz="1050" kern="100" dirty="0">
                          <a:solidFill>
                            <a:schemeClr val="tx1"/>
                          </a:solidFill>
                          <a:effectLst/>
                          <a:latin typeface="+mn-lt"/>
                          <a:ea typeface="Calibri"/>
                          <a:cs typeface="Times New Roman"/>
                        </a:rPr>
                        <a:t>Satisfaz Muito Bem</a:t>
                      </a:r>
                    </a:p>
                    <a:p>
                      <a:pPr algn="ctr" fontAlgn="ctr">
                        <a:lnSpc>
                          <a:spcPct val="107000"/>
                        </a:lnSpc>
                        <a:spcAft>
                          <a:spcPts val="0"/>
                        </a:spcAft>
                      </a:pPr>
                      <a:endParaRPr lang="pt-PT" sz="1050" kern="100" dirty="0">
                        <a:solidFill>
                          <a:schemeClr val="tx1"/>
                        </a:solidFill>
                        <a:effectLst/>
                        <a:latin typeface="+mn-lt"/>
                        <a:ea typeface="Calibri"/>
                        <a:cs typeface="Times New Roman"/>
                      </a:endParaRPr>
                    </a:p>
                    <a:p>
                      <a:pPr algn="ctr" font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9525" marR="9525"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extLst>
                  <a:ext uri="{0D108BD9-81ED-4DB2-BD59-A6C34878D82A}">
                    <a16:rowId xmlns:a16="http://schemas.microsoft.com/office/drawing/2014/main" val="3549722688"/>
                  </a:ext>
                </a:extLst>
              </a:tr>
            </a:tbl>
          </a:graphicData>
        </a:graphic>
      </p:graphicFrame>
    </p:spTree>
    <p:extLst>
      <p:ext uri="{BB962C8B-B14F-4D97-AF65-F5344CB8AC3E}">
        <p14:creationId xmlns:p14="http://schemas.microsoft.com/office/powerpoint/2010/main" val="2623185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541918" y="869278"/>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pic>
        <p:nvPicPr>
          <p:cNvPr id="2" name="Imagem 1">
            <a:extLst>
              <a:ext uri="{FF2B5EF4-FFF2-40B4-BE49-F238E27FC236}">
                <a16:creationId xmlns:a16="http://schemas.microsoft.com/office/drawing/2014/main" id="{AC4BA009-D56C-59C6-4BD0-5A85C594E23A}"/>
              </a:ext>
            </a:extLst>
          </p:cNvPr>
          <p:cNvPicPr>
            <a:picLocks noChangeAspect="1"/>
          </p:cNvPicPr>
          <p:nvPr/>
        </p:nvPicPr>
        <p:blipFill>
          <a:blip r:embed="rId3"/>
          <a:stretch>
            <a:fillRect/>
          </a:stretch>
        </p:blipFill>
        <p:spPr>
          <a:xfrm>
            <a:off x="6686322" y="-216050"/>
            <a:ext cx="3359187" cy="2773920"/>
          </a:xfrm>
          <a:prstGeom prst="rect">
            <a:avLst/>
          </a:prstGeom>
        </p:spPr>
      </p:pic>
      <p:graphicFrame>
        <p:nvGraphicFramePr>
          <p:cNvPr id="3" name="Tabela 2">
            <a:extLst>
              <a:ext uri="{FF2B5EF4-FFF2-40B4-BE49-F238E27FC236}">
                <a16:creationId xmlns:a16="http://schemas.microsoft.com/office/drawing/2014/main" id="{DEADBD7E-B59F-4E11-BFF7-056CF6CC66DF}"/>
              </a:ext>
            </a:extLst>
          </p:cNvPr>
          <p:cNvGraphicFramePr>
            <a:graphicFrameLocks noGrp="1"/>
          </p:cNvGraphicFramePr>
          <p:nvPr>
            <p:extLst>
              <p:ext uri="{D42A27DB-BD31-4B8C-83A1-F6EECF244321}">
                <p14:modId xmlns:p14="http://schemas.microsoft.com/office/powerpoint/2010/main" val="4251889256"/>
              </p:ext>
            </p:extLst>
          </p:nvPr>
        </p:nvGraphicFramePr>
        <p:xfrm>
          <a:off x="347578" y="1309382"/>
          <a:ext cx="9337196" cy="3076717"/>
        </p:xfrm>
        <a:graphic>
          <a:graphicData uri="http://schemas.openxmlformats.org/drawingml/2006/table">
            <a:tbl>
              <a:tblPr firstRow="1" firstCol="1" bandRow="1"/>
              <a:tblGrid>
                <a:gridCol w="925087">
                  <a:extLst>
                    <a:ext uri="{9D8B030D-6E8A-4147-A177-3AD203B41FA5}">
                      <a16:colId xmlns:a16="http://schemas.microsoft.com/office/drawing/2014/main" val="2305148975"/>
                    </a:ext>
                  </a:extLst>
                </a:gridCol>
                <a:gridCol w="851297">
                  <a:extLst>
                    <a:ext uri="{9D8B030D-6E8A-4147-A177-3AD203B41FA5}">
                      <a16:colId xmlns:a16="http://schemas.microsoft.com/office/drawing/2014/main" val="2451228826"/>
                    </a:ext>
                  </a:extLst>
                </a:gridCol>
                <a:gridCol w="1010917">
                  <a:extLst>
                    <a:ext uri="{9D8B030D-6E8A-4147-A177-3AD203B41FA5}">
                      <a16:colId xmlns:a16="http://schemas.microsoft.com/office/drawing/2014/main" val="1525562038"/>
                    </a:ext>
                  </a:extLst>
                </a:gridCol>
                <a:gridCol w="1074765">
                  <a:extLst>
                    <a:ext uri="{9D8B030D-6E8A-4147-A177-3AD203B41FA5}">
                      <a16:colId xmlns:a16="http://schemas.microsoft.com/office/drawing/2014/main" val="3594587617"/>
                    </a:ext>
                  </a:extLst>
                </a:gridCol>
                <a:gridCol w="5475130">
                  <a:extLst>
                    <a:ext uri="{9D8B030D-6E8A-4147-A177-3AD203B41FA5}">
                      <a16:colId xmlns:a16="http://schemas.microsoft.com/office/drawing/2014/main" val="3977177539"/>
                    </a:ext>
                  </a:extLst>
                </a:gridCol>
              </a:tblGrid>
              <a:tr h="582920">
                <a:tc gridSpan="5">
                  <a:txBody>
                    <a:bodyPr/>
                    <a:lstStyle/>
                    <a:p>
                      <a:pPr algn="ctr">
                        <a:lnSpc>
                          <a:spcPct val="107000"/>
                        </a:lnSpc>
                        <a:spcAft>
                          <a:spcPts val="0"/>
                        </a:spcAft>
                      </a:pPr>
                      <a:r>
                        <a:rPr lang="pt-PT" sz="13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PROJETOS – 1º CICLO</a:t>
                      </a:r>
                      <a:endParaRPr lang="pt-PT" sz="1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398614">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2043927">
                <a:tc>
                  <a:txBody>
                    <a:bodyPr/>
                    <a:lstStyle/>
                    <a:p>
                      <a:pPr>
                        <a:lnSpc>
                          <a:spcPct val="107000"/>
                        </a:lnSpc>
                        <a:spcAft>
                          <a:spcPts val="0"/>
                        </a:spcAft>
                      </a:pPr>
                      <a:r>
                        <a:rPr lang="pt-PT" sz="1000" b="1" kern="100" dirty="0">
                          <a:solidFill>
                            <a:schemeClr val="tx1"/>
                          </a:solidFill>
                          <a:effectLst/>
                          <a:latin typeface="+mn-lt"/>
                          <a:ea typeface="Calibri" panose="020F0502020204030204" pitchFamily="34" charset="0"/>
                          <a:cs typeface="Times New Roman" panose="02020603050405020304" pitchFamily="18" charset="0"/>
                        </a:rPr>
                        <a:t>Momentos de leitura</a:t>
                      </a:r>
                    </a:p>
                    <a:p>
                      <a:pPr>
                        <a:lnSpc>
                          <a:spcPct val="107000"/>
                        </a:lnSpc>
                        <a:spcAft>
                          <a:spcPts val="0"/>
                        </a:spcAft>
                      </a:pPr>
                      <a:endParaRPr lang="pt-PT" sz="1000" b="1" kern="100" dirty="0">
                        <a:solidFill>
                          <a:schemeClr val="tx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pt-PT" sz="1000" b="1" kern="100" dirty="0">
                        <a:solidFill>
                          <a:schemeClr val="tx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pt-PT" sz="1000" b="1" kern="100" dirty="0">
                        <a:solidFill>
                          <a:schemeClr val="tx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000" b="1" kern="100" dirty="0">
                          <a:solidFill>
                            <a:schemeClr val="tx1"/>
                          </a:solidFill>
                          <a:effectLst/>
                          <a:latin typeface="+mn-lt"/>
                          <a:ea typeface="Calibri" panose="020F0502020204030204" pitchFamily="34" charset="0"/>
                          <a:cs typeface="Times New Roman" panose="02020603050405020304" pitchFamily="18" charset="0"/>
                        </a:rPr>
                        <a:t>Prolongamento do horário</a:t>
                      </a: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23</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23</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 Não foram desenvolvidas atividades.</a:t>
                      </a:r>
                    </a:p>
                    <a:p>
                      <a:pPr marL="0" marR="0" lvl="0" indent="0" algn="just" defTabSz="914400" rtl="0" eaLnBrk="1" fontAlgn="auto" latinLnBrk="0" hangingPunct="1">
                        <a:lnSpc>
                          <a:spcPct val="107000"/>
                        </a:lnSpc>
                        <a:spcBef>
                          <a:spcPts val="0"/>
                        </a:spcBef>
                        <a:spcAft>
                          <a:spcPts val="0"/>
                        </a:spcAft>
                        <a:buClrTx/>
                        <a:buSzTx/>
                        <a:buFontTx/>
                        <a:buNone/>
                        <a:tabLst/>
                        <a:defRPr/>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r>
                        <a:rPr lang="pt-PT" sz="1200" kern="1200" dirty="0">
                          <a:solidFill>
                            <a:schemeClr val="tx1"/>
                          </a:solidFill>
                          <a:effectLst/>
                          <a:latin typeface="+mn-lt"/>
                          <a:ea typeface="+mn-ea"/>
                          <a:cs typeface="+mn-cs"/>
                        </a:rPr>
                        <a:t>O prolongamento de horário foi mantido até às dezasseis horas e quarenta e cinco minutos, sendo assegurado pelas educadoras Francisca Viegas às quintas-feiras e Natércia Arrátel nos restantes dias. As planificações foram cumpridas, tendo sido realizadas atividades de artes visuais, de acordo com os temas em estudo, e atividades lúdicas em grande e pequeno grupo, nomeadamente jogos de roda tradicionais entre outros.  Foram visualizados pequenos filmes infantis, exploradas histórias com fantoches, canções com batimentos corporais, danças livres e coreografadas.</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49304197"/>
                  </a:ext>
                </a:extLst>
              </a:tr>
            </a:tbl>
          </a:graphicData>
        </a:graphic>
      </p:graphicFrame>
      <p:graphicFrame>
        <p:nvGraphicFramePr>
          <p:cNvPr id="4" name="Tabela 3">
            <a:extLst>
              <a:ext uri="{FF2B5EF4-FFF2-40B4-BE49-F238E27FC236}">
                <a16:creationId xmlns:a16="http://schemas.microsoft.com/office/drawing/2014/main" id="{906B6F25-C43D-E5DB-016B-1E74A36DB74B}"/>
              </a:ext>
            </a:extLst>
          </p:cNvPr>
          <p:cNvGraphicFramePr>
            <a:graphicFrameLocks noGrp="1"/>
          </p:cNvGraphicFramePr>
          <p:nvPr>
            <p:extLst>
              <p:ext uri="{D42A27DB-BD31-4B8C-83A1-F6EECF244321}">
                <p14:modId xmlns:p14="http://schemas.microsoft.com/office/powerpoint/2010/main" val="3284119538"/>
              </p:ext>
            </p:extLst>
          </p:nvPr>
        </p:nvGraphicFramePr>
        <p:xfrm>
          <a:off x="347578" y="4437578"/>
          <a:ext cx="9337197" cy="2222079"/>
        </p:xfrm>
        <a:graphic>
          <a:graphicData uri="http://schemas.openxmlformats.org/drawingml/2006/table">
            <a:tbl>
              <a:tblPr firstRow="1" firstCol="1" bandRow="1"/>
              <a:tblGrid>
                <a:gridCol w="925088">
                  <a:extLst>
                    <a:ext uri="{9D8B030D-6E8A-4147-A177-3AD203B41FA5}">
                      <a16:colId xmlns:a16="http://schemas.microsoft.com/office/drawing/2014/main" val="2305148975"/>
                    </a:ext>
                  </a:extLst>
                </a:gridCol>
                <a:gridCol w="851297">
                  <a:extLst>
                    <a:ext uri="{9D8B030D-6E8A-4147-A177-3AD203B41FA5}">
                      <a16:colId xmlns:a16="http://schemas.microsoft.com/office/drawing/2014/main" val="2451228826"/>
                    </a:ext>
                  </a:extLst>
                </a:gridCol>
                <a:gridCol w="1010917">
                  <a:extLst>
                    <a:ext uri="{9D8B030D-6E8A-4147-A177-3AD203B41FA5}">
                      <a16:colId xmlns:a16="http://schemas.microsoft.com/office/drawing/2014/main" val="1525562038"/>
                    </a:ext>
                  </a:extLst>
                </a:gridCol>
                <a:gridCol w="1074765">
                  <a:extLst>
                    <a:ext uri="{9D8B030D-6E8A-4147-A177-3AD203B41FA5}">
                      <a16:colId xmlns:a16="http://schemas.microsoft.com/office/drawing/2014/main" val="3594587617"/>
                    </a:ext>
                  </a:extLst>
                </a:gridCol>
                <a:gridCol w="5475130">
                  <a:extLst>
                    <a:ext uri="{9D8B030D-6E8A-4147-A177-3AD203B41FA5}">
                      <a16:colId xmlns:a16="http://schemas.microsoft.com/office/drawing/2014/main" val="3977177539"/>
                    </a:ext>
                  </a:extLst>
                </a:gridCol>
              </a:tblGrid>
              <a:tr h="428161">
                <a:tc gridSpan="5">
                  <a:txBody>
                    <a:bodyPr/>
                    <a:lstStyle/>
                    <a:p>
                      <a:pPr algn="ctr">
                        <a:lnSpc>
                          <a:spcPct val="107000"/>
                        </a:lnSpc>
                        <a:spcAft>
                          <a:spcPts val="0"/>
                        </a:spcAft>
                      </a:pPr>
                      <a:r>
                        <a:rPr lang="pt-PT" sz="13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PROJETOS – Associação de Estudantes</a:t>
                      </a:r>
                      <a:endParaRPr lang="pt-PT" sz="1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298716">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747601">
                <a:tc>
                  <a:txBody>
                    <a:bodyPr/>
                    <a:lstStyle/>
                    <a:p>
                      <a:pPr>
                        <a:lnSpc>
                          <a:spcPct val="107000"/>
                        </a:lnSpc>
                        <a:spcAft>
                          <a:spcPts val="0"/>
                        </a:spcAft>
                      </a:pPr>
                      <a:r>
                        <a:rPr lang="pt-PT" sz="1000" b="1" kern="100" dirty="0">
                          <a:solidFill>
                            <a:schemeClr val="tx1"/>
                          </a:solidFill>
                          <a:effectLst/>
                          <a:latin typeface="+mn-lt"/>
                          <a:ea typeface="Calibri" panose="020F0502020204030204" pitchFamily="34" charset="0"/>
                          <a:cs typeface="Times New Roman" panose="02020603050405020304" pitchFamily="18" charset="0"/>
                        </a:rPr>
                        <a:t>Cinema do Dia Mundial do Riso</a:t>
                      </a: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210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210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 A exibição do filme “</a:t>
                      </a:r>
                      <a:r>
                        <a:rPr lang="pt-PT" sz="1100" dirty="0" err="1">
                          <a:solidFill>
                            <a:schemeClr val="tx1"/>
                          </a:solidFill>
                          <a:effectLst/>
                          <a:latin typeface="+mn-lt"/>
                          <a:ea typeface="Times New Roman" panose="02020603050405020304" pitchFamily="18" charset="0"/>
                        </a:rPr>
                        <a:t>Qu'est-ce</a:t>
                      </a:r>
                      <a:r>
                        <a:rPr lang="pt-PT" sz="1100" dirty="0">
                          <a:solidFill>
                            <a:schemeClr val="tx1"/>
                          </a:solidFill>
                          <a:effectLst/>
                          <a:latin typeface="+mn-lt"/>
                          <a:ea typeface="Times New Roman" panose="02020603050405020304" pitchFamily="18" charset="0"/>
                        </a:rPr>
                        <a:t> </a:t>
                      </a:r>
                      <a:r>
                        <a:rPr lang="pt-PT" sz="1100" dirty="0" err="1">
                          <a:solidFill>
                            <a:schemeClr val="tx1"/>
                          </a:solidFill>
                          <a:effectLst/>
                          <a:latin typeface="+mn-lt"/>
                          <a:ea typeface="Times New Roman" panose="02020603050405020304" pitchFamily="18" charset="0"/>
                        </a:rPr>
                        <a:t>qu'on</a:t>
                      </a:r>
                      <a:r>
                        <a:rPr lang="pt-PT" sz="1100" dirty="0">
                          <a:solidFill>
                            <a:schemeClr val="tx1"/>
                          </a:solidFill>
                          <a:effectLst/>
                          <a:latin typeface="+mn-lt"/>
                          <a:ea typeface="Times New Roman" panose="02020603050405020304" pitchFamily="18" charset="0"/>
                        </a:rPr>
                        <a:t> a </a:t>
                      </a:r>
                      <a:r>
                        <a:rPr lang="pt-PT" sz="1100" dirty="0" err="1">
                          <a:solidFill>
                            <a:schemeClr val="tx1"/>
                          </a:solidFill>
                          <a:effectLst/>
                          <a:latin typeface="+mn-lt"/>
                          <a:ea typeface="Times New Roman" panose="02020603050405020304" pitchFamily="18" charset="0"/>
                        </a:rPr>
                        <a:t>fait</a:t>
                      </a:r>
                      <a:r>
                        <a:rPr lang="pt-PT" sz="1100" dirty="0">
                          <a:solidFill>
                            <a:schemeClr val="tx1"/>
                          </a:solidFill>
                          <a:effectLst/>
                          <a:latin typeface="+mn-lt"/>
                          <a:ea typeface="Times New Roman" panose="02020603050405020304" pitchFamily="18" charset="0"/>
                        </a:rPr>
                        <a:t> au </a:t>
                      </a:r>
                      <a:r>
                        <a:rPr lang="pt-PT" sz="1100" dirty="0" err="1">
                          <a:solidFill>
                            <a:schemeClr val="tx1"/>
                          </a:solidFill>
                          <a:effectLst/>
                          <a:latin typeface="+mn-lt"/>
                          <a:ea typeface="Times New Roman" panose="02020603050405020304" pitchFamily="18" charset="0"/>
                        </a:rPr>
                        <a:t>Bon</a:t>
                      </a:r>
                      <a:r>
                        <a:rPr lang="pt-PT" sz="1100" dirty="0">
                          <a:solidFill>
                            <a:schemeClr val="tx1"/>
                          </a:solidFill>
                          <a:effectLst/>
                          <a:latin typeface="+mn-lt"/>
                          <a:ea typeface="Times New Roman" panose="02020603050405020304" pitchFamily="18" charset="0"/>
                        </a:rPr>
                        <a:t> Dieu?” proporcionou um momento de lazer aos espectadores. Os alunos presentes revelaram interesse e um comportamento adequado. A atividade contribuiu para o convívio e para o fortalecimento das relações entre os alunos, sendo avaliada com Muito Bom.</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49304197"/>
                  </a:ext>
                </a:extLst>
              </a:tr>
              <a:tr h="747601">
                <a:tc>
                  <a:txBody>
                    <a:bodyPr/>
                    <a:lstStyle/>
                    <a:p>
                      <a:pPr>
                        <a:lnSpc>
                          <a:spcPct val="107000"/>
                        </a:lnSpc>
                        <a:spcAft>
                          <a:spcPts val="0"/>
                        </a:spcAft>
                      </a:pPr>
                      <a:r>
                        <a:rPr lang="pt-PT" sz="1000" b="1" kern="100" dirty="0">
                          <a:solidFill>
                            <a:schemeClr val="tx1"/>
                          </a:solidFill>
                          <a:effectLst/>
                          <a:latin typeface="+mn-lt"/>
                          <a:ea typeface="Calibri" panose="020F0502020204030204" pitchFamily="34" charset="0"/>
                          <a:cs typeface="Times New Roman" panose="02020603050405020304" pitchFamily="18" charset="0"/>
                        </a:rPr>
                        <a:t>Torneio Interescolar - Escalão I (Secundário)</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70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70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A atividade proporcionou um momento de competição saudável e diversão entre os alunos. Para além disso, alcançou plenamente os objetivos propostos, sendo avaliada com 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743184965"/>
                  </a:ext>
                </a:extLst>
              </a:tr>
            </a:tbl>
          </a:graphicData>
        </a:graphic>
      </p:graphicFrame>
    </p:spTree>
    <p:extLst>
      <p:ext uri="{BB962C8B-B14F-4D97-AF65-F5344CB8AC3E}">
        <p14:creationId xmlns:p14="http://schemas.microsoft.com/office/powerpoint/2010/main" val="941161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C3CA94F-C8C7-2104-DBD4-9BE3BDE03046}"/>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EB4A60B8-7E5F-7750-3D82-27E880E39732}"/>
              </a:ext>
            </a:extLst>
          </p:cNvPr>
          <p:cNvSpPr txBox="1"/>
          <p:nvPr/>
        </p:nvSpPr>
        <p:spPr>
          <a:xfrm>
            <a:off x="541918" y="869278"/>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2" name="Imagem 1">
            <a:extLst>
              <a:ext uri="{FF2B5EF4-FFF2-40B4-BE49-F238E27FC236}">
                <a16:creationId xmlns:a16="http://schemas.microsoft.com/office/drawing/2014/main" id="{7307ACDC-C3AF-0E26-E808-9A62DFFC52E8}"/>
              </a:ext>
            </a:extLst>
          </p:cNvPr>
          <p:cNvPicPr>
            <a:picLocks noChangeAspect="1"/>
          </p:cNvPicPr>
          <p:nvPr/>
        </p:nvPicPr>
        <p:blipFill>
          <a:blip r:embed="rId3"/>
          <a:stretch>
            <a:fillRect/>
          </a:stretch>
        </p:blipFill>
        <p:spPr>
          <a:xfrm>
            <a:off x="6686322" y="-216050"/>
            <a:ext cx="3359187" cy="2773920"/>
          </a:xfrm>
          <a:prstGeom prst="rect">
            <a:avLst/>
          </a:prstGeom>
        </p:spPr>
      </p:pic>
      <p:graphicFrame>
        <p:nvGraphicFramePr>
          <p:cNvPr id="4" name="Tabela 3">
            <a:extLst>
              <a:ext uri="{FF2B5EF4-FFF2-40B4-BE49-F238E27FC236}">
                <a16:creationId xmlns:a16="http://schemas.microsoft.com/office/drawing/2014/main" id="{12E10B3C-4CE4-75C1-7088-A5628ABAF52E}"/>
              </a:ext>
            </a:extLst>
          </p:cNvPr>
          <p:cNvGraphicFramePr>
            <a:graphicFrameLocks noGrp="1"/>
          </p:cNvGraphicFramePr>
          <p:nvPr>
            <p:extLst>
              <p:ext uri="{D42A27DB-BD31-4B8C-83A1-F6EECF244321}">
                <p14:modId xmlns:p14="http://schemas.microsoft.com/office/powerpoint/2010/main" val="3746925188"/>
              </p:ext>
            </p:extLst>
          </p:nvPr>
        </p:nvGraphicFramePr>
        <p:xfrm>
          <a:off x="332831" y="1784689"/>
          <a:ext cx="8746479" cy="4266985"/>
        </p:xfrm>
        <a:graphic>
          <a:graphicData uri="http://schemas.openxmlformats.org/drawingml/2006/table">
            <a:tbl>
              <a:tblPr firstRow="1" firstCol="1" bandRow="1"/>
              <a:tblGrid>
                <a:gridCol w="866562">
                  <a:extLst>
                    <a:ext uri="{9D8B030D-6E8A-4147-A177-3AD203B41FA5}">
                      <a16:colId xmlns:a16="http://schemas.microsoft.com/office/drawing/2014/main" val="2305148975"/>
                    </a:ext>
                  </a:extLst>
                </a:gridCol>
                <a:gridCol w="797440">
                  <a:extLst>
                    <a:ext uri="{9D8B030D-6E8A-4147-A177-3AD203B41FA5}">
                      <a16:colId xmlns:a16="http://schemas.microsoft.com/office/drawing/2014/main" val="2451228826"/>
                    </a:ext>
                  </a:extLst>
                </a:gridCol>
                <a:gridCol w="946961">
                  <a:extLst>
                    <a:ext uri="{9D8B030D-6E8A-4147-A177-3AD203B41FA5}">
                      <a16:colId xmlns:a16="http://schemas.microsoft.com/office/drawing/2014/main" val="1525562038"/>
                    </a:ext>
                  </a:extLst>
                </a:gridCol>
                <a:gridCol w="1006770">
                  <a:extLst>
                    <a:ext uri="{9D8B030D-6E8A-4147-A177-3AD203B41FA5}">
                      <a16:colId xmlns:a16="http://schemas.microsoft.com/office/drawing/2014/main" val="3594587617"/>
                    </a:ext>
                  </a:extLst>
                </a:gridCol>
                <a:gridCol w="5128746">
                  <a:extLst>
                    <a:ext uri="{9D8B030D-6E8A-4147-A177-3AD203B41FA5}">
                      <a16:colId xmlns:a16="http://schemas.microsoft.com/office/drawing/2014/main" val="3977177539"/>
                    </a:ext>
                  </a:extLst>
                </a:gridCol>
              </a:tblGrid>
              <a:tr h="428161">
                <a:tc gridSpan="5">
                  <a:txBody>
                    <a:bodyPr/>
                    <a:lstStyle/>
                    <a:p>
                      <a:pPr algn="ctr">
                        <a:lnSpc>
                          <a:spcPct val="107000"/>
                        </a:lnSpc>
                        <a:spcAft>
                          <a:spcPts val="0"/>
                        </a:spcAft>
                      </a:pPr>
                      <a:r>
                        <a:rPr lang="pt-PT" sz="13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PROJETOS – Associação de Estudantes (CONT)</a:t>
                      </a:r>
                      <a:endParaRPr lang="pt-PT" sz="1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298716">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747601">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Cinema de Carnaval</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90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90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 A exibição do filme “Rio” proporcionou um momento de lazer aos espectadores. Os alunos presentes revelaram interesse e um comportamento adequado. A atividade contribuiu para o convívio e para o fortalecimento das relações entre os alunos, sendo avaliada com Muito Bom.</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49304197"/>
                  </a:ext>
                </a:extLst>
              </a:tr>
              <a:tr h="747601">
                <a:tc>
                  <a:txBody>
                    <a:bodyPr/>
                    <a:lstStyle/>
                    <a:p>
                      <a:pPr>
                        <a:lnSpc>
                          <a:spcPct val="107000"/>
                        </a:lnSpc>
                        <a:spcAft>
                          <a:spcPts val="0"/>
                        </a:spcAft>
                      </a:pPr>
                      <a:r>
                        <a:rPr lang="pt-PT" sz="1000" kern="100" dirty="0" err="1">
                          <a:solidFill>
                            <a:schemeClr val="tx1"/>
                          </a:solidFill>
                          <a:effectLst/>
                          <a:latin typeface="+mn-lt"/>
                          <a:ea typeface="Calibri" panose="020F0502020204030204" pitchFamily="34" charset="0"/>
                          <a:cs typeface="Times New Roman" panose="02020603050405020304" pitchFamily="18" charset="0"/>
                        </a:rPr>
                        <a:t>Chamarrita</a:t>
                      </a:r>
                      <a:r>
                        <a:rPr lang="pt-PT" sz="1000" kern="100" dirty="0">
                          <a:solidFill>
                            <a:schemeClr val="tx1"/>
                          </a:solidFill>
                          <a:effectLst/>
                          <a:latin typeface="+mn-lt"/>
                          <a:ea typeface="Calibri" panose="020F0502020204030204" pitchFamily="34" charset="0"/>
                          <a:cs typeface="Times New Roman" panose="02020603050405020304" pitchFamily="18" charset="0"/>
                        </a:rPr>
                        <a:t> de Carnaval</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300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Insuficiente</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A adesão ao evento não superou as expectativas da organização. Adicionalmente, os participantes não cumpriram o propósito da atividade: dançar e celebrar a tradição açoriana das </a:t>
                      </a:r>
                      <a:r>
                        <a:rPr lang="pt-PT" sz="1100" kern="100" dirty="0" err="1">
                          <a:solidFill>
                            <a:schemeClr val="tx1"/>
                          </a:solidFill>
                          <a:effectLst/>
                          <a:latin typeface="+mn-lt"/>
                          <a:ea typeface="Calibri" panose="020F0502020204030204" pitchFamily="34" charset="0"/>
                          <a:cs typeface="Times New Roman" panose="02020603050405020304" pitchFamily="18" charset="0"/>
                        </a:rPr>
                        <a:t>Chamarritas</a:t>
                      </a:r>
                      <a:r>
                        <a:rPr lang="pt-PT" sz="1100" kern="100" dirty="0">
                          <a:solidFill>
                            <a:schemeClr val="tx1"/>
                          </a:solidFill>
                          <a:effectLst/>
                          <a:latin typeface="+mn-lt"/>
                          <a:ea typeface="Calibri" panose="020F0502020204030204" pitchFamily="34" charset="0"/>
                          <a:cs typeface="Times New Roman" panose="02020603050405020304" pitchFamily="18" charset="0"/>
                        </a:rPr>
                        <a:t>. Assim, a atividade é avaliada com Insuficiente.</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743184965"/>
                  </a:ext>
                </a:extLst>
              </a:tr>
              <a:tr h="747601">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Jogos de apuramento das equipas a participar no Torneio Interescolar - Escalão II (2.º e 3.º Ciclos)</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210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70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A atividade proporcionou um momento de competição saudável e diversão entre os alunos. Para além disso, alcançou plenamente os objetivos propostos, sendo avaliada com 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103546684"/>
                  </a:ext>
                </a:extLst>
              </a:tr>
              <a:tr h="747601">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Missa de Páscoa</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300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300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A atividade promoveu a valorização da época pascal e da religião cristã. Toda comunidade escolar participou ativamente, pelo que a atividade e, portanto, avaliada como 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085346842"/>
                  </a:ext>
                </a:extLst>
              </a:tr>
            </a:tbl>
          </a:graphicData>
        </a:graphic>
      </p:graphicFrame>
    </p:spTree>
    <p:extLst>
      <p:ext uri="{BB962C8B-B14F-4D97-AF65-F5344CB8AC3E}">
        <p14:creationId xmlns:p14="http://schemas.microsoft.com/office/powerpoint/2010/main" val="1047210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046F8E-E7B6-2555-E2C4-98EE06FE1D9B}"/>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F81BC55A-4BC3-9150-FA2D-32F6BDE84A6B}"/>
              </a:ext>
            </a:extLst>
          </p:cNvPr>
          <p:cNvSpPr txBox="1"/>
          <p:nvPr/>
        </p:nvSpPr>
        <p:spPr>
          <a:xfrm>
            <a:off x="541918" y="869278"/>
            <a:ext cx="7283116" cy="300082"/>
          </a:xfrm>
          <a:prstGeom prst="rect">
            <a:avLst/>
          </a:prstGeom>
          <a:solidFill>
            <a:srgbClr val="002060"/>
          </a:solid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pt-PT" sz="1350" b="1"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rPr>
              <a:t>2.3	Análise das atividades no âmbito dos Projetos</a:t>
            </a:r>
            <a:endParaRPr kumimoji="0" lang="pt-PT" sz="1350" b="0" i="0" u="none" strike="noStrike" kern="1200" cap="none" spc="0" normalizeH="0" baseline="0" noProof="0">
              <a:ln>
                <a:noFill/>
              </a:ln>
              <a:solidFill>
                <a:prstClr val="white"/>
              </a:solidFill>
              <a:effectLst/>
              <a:uLnTx/>
              <a:uFillTx/>
              <a:latin typeface="Arial Black" panose="020B0A04020102020204" pitchFamily="34" charset="0"/>
              <a:ea typeface="Times New Roman" panose="02020603050405020304" pitchFamily="18" charset="0"/>
              <a:cs typeface="+mn-cs"/>
            </a:endParaRPr>
          </a:p>
        </p:txBody>
      </p:sp>
      <p:pic>
        <p:nvPicPr>
          <p:cNvPr id="2" name="Imagem 1">
            <a:extLst>
              <a:ext uri="{FF2B5EF4-FFF2-40B4-BE49-F238E27FC236}">
                <a16:creationId xmlns:a16="http://schemas.microsoft.com/office/drawing/2014/main" id="{B596B14F-7914-A1DF-B97C-DF4F3FA95005}"/>
              </a:ext>
            </a:extLst>
          </p:cNvPr>
          <p:cNvPicPr>
            <a:picLocks noChangeAspect="1"/>
          </p:cNvPicPr>
          <p:nvPr/>
        </p:nvPicPr>
        <p:blipFill>
          <a:blip r:embed="rId3"/>
          <a:stretch>
            <a:fillRect/>
          </a:stretch>
        </p:blipFill>
        <p:spPr>
          <a:xfrm>
            <a:off x="6686322" y="-216050"/>
            <a:ext cx="3359187" cy="2773920"/>
          </a:xfrm>
          <a:prstGeom prst="rect">
            <a:avLst/>
          </a:prstGeom>
        </p:spPr>
      </p:pic>
      <p:graphicFrame>
        <p:nvGraphicFramePr>
          <p:cNvPr id="4" name="Tabela 3">
            <a:extLst>
              <a:ext uri="{FF2B5EF4-FFF2-40B4-BE49-F238E27FC236}">
                <a16:creationId xmlns:a16="http://schemas.microsoft.com/office/drawing/2014/main" id="{60E2EEB9-51CC-39B0-61C8-5B73702A0AC5}"/>
              </a:ext>
            </a:extLst>
          </p:cNvPr>
          <p:cNvGraphicFramePr>
            <a:graphicFrameLocks noGrp="1"/>
          </p:cNvGraphicFramePr>
          <p:nvPr>
            <p:extLst>
              <p:ext uri="{D42A27DB-BD31-4B8C-83A1-F6EECF244321}">
                <p14:modId xmlns:p14="http://schemas.microsoft.com/office/powerpoint/2010/main" val="2740165343"/>
              </p:ext>
            </p:extLst>
          </p:nvPr>
        </p:nvGraphicFramePr>
        <p:xfrm>
          <a:off x="332831" y="1784690"/>
          <a:ext cx="8746479" cy="3605916"/>
        </p:xfrm>
        <a:graphic>
          <a:graphicData uri="http://schemas.openxmlformats.org/drawingml/2006/table">
            <a:tbl>
              <a:tblPr firstRow="1" firstCol="1" bandRow="1"/>
              <a:tblGrid>
                <a:gridCol w="866562">
                  <a:extLst>
                    <a:ext uri="{9D8B030D-6E8A-4147-A177-3AD203B41FA5}">
                      <a16:colId xmlns:a16="http://schemas.microsoft.com/office/drawing/2014/main" val="2305148975"/>
                    </a:ext>
                  </a:extLst>
                </a:gridCol>
                <a:gridCol w="797440">
                  <a:extLst>
                    <a:ext uri="{9D8B030D-6E8A-4147-A177-3AD203B41FA5}">
                      <a16:colId xmlns:a16="http://schemas.microsoft.com/office/drawing/2014/main" val="2451228826"/>
                    </a:ext>
                  </a:extLst>
                </a:gridCol>
                <a:gridCol w="946961">
                  <a:extLst>
                    <a:ext uri="{9D8B030D-6E8A-4147-A177-3AD203B41FA5}">
                      <a16:colId xmlns:a16="http://schemas.microsoft.com/office/drawing/2014/main" val="1525562038"/>
                    </a:ext>
                  </a:extLst>
                </a:gridCol>
                <a:gridCol w="1006770">
                  <a:extLst>
                    <a:ext uri="{9D8B030D-6E8A-4147-A177-3AD203B41FA5}">
                      <a16:colId xmlns:a16="http://schemas.microsoft.com/office/drawing/2014/main" val="3594587617"/>
                    </a:ext>
                  </a:extLst>
                </a:gridCol>
                <a:gridCol w="5128746">
                  <a:extLst>
                    <a:ext uri="{9D8B030D-6E8A-4147-A177-3AD203B41FA5}">
                      <a16:colId xmlns:a16="http://schemas.microsoft.com/office/drawing/2014/main" val="3977177539"/>
                    </a:ext>
                  </a:extLst>
                </a:gridCol>
              </a:tblGrid>
              <a:tr h="407560">
                <a:tc gridSpan="5">
                  <a:txBody>
                    <a:bodyPr/>
                    <a:lstStyle/>
                    <a:p>
                      <a:pPr algn="ctr">
                        <a:lnSpc>
                          <a:spcPct val="107000"/>
                        </a:lnSpc>
                        <a:spcAft>
                          <a:spcPts val="0"/>
                        </a:spcAft>
                      </a:pPr>
                      <a:r>
                        <a:rPr lang="pt-PT" sz="11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PROJETOS – Associação de Estudantes (CONT)</a:t>
                      </a:r>
                      <a:endParaRPr lang="pt-PT" sz="11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pt-PT" sz="11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284343">
                <a:tc>
                  <a:txBody>
                    <a:bodyPr/>
                    <a:lstStyle/>
                    <a:p>
                      <a:pPr>
                        <a:lnSpc>
                          <a:spcPct val="107000"/>
                        </a:lnSpc>
                        <a:spcAft>
                          <a:spcPts val="0"/>
                        </a:spcAft>
                      </a:pPr>
                      <a:r>
                        <a:rPr lang="pt-PT" sz="1100" b="1" kern="100">
                          <a:solidFill>
                            <a:srgbClr val="FF0000"/>
                          </a:solidFill>
                          <a:effectLst/>
                          <a:latin typeface="+mn-lt"/>
                          <a:ea typeface="Calibri" panose="020F0502020204030204" pitchFamily="34" charset="0"/>
                          <a:cs typeface="Times New Roman" panose="02020603050405020304" pitchFamily="18" charset="0"/>
                        </a:rPr>
                        <a:t> </a:t>
                      </a: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dirty="0">
                          <a:solidFill>
                            <a:schemeClr val="bg1"/>
                          </a:solidFill>
                          <a:effectLst/>
                          <a:latin typeface="+mn-lt"/>
                          <a:ea typeface="Calibri" panose="020F0502020204030204" pitchFamily="34" charset="0"/>
                          <a:cs typeface="Times New Roman" panose="02020603050405020304" pitchFamily="18" charset="0"/>
                        </a:rPr>
                        <a:t>INSCRITOS</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711630">
                <a:tc>
                  <a:txBody>
                    <a:bodyPr/>
                    <a:lstStyle/>
                    <a:p>
                      <a:pP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Jogos Tradicionais de Páscoa</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150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150</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 A atividade proporcionou momentos de convívio e competição saudável, bem como de diversão entre os alunos. Para além disso, alcançou plenamente os objetivos propostos, sendo avaliada com Muito Bom.</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49304197"/>
                  </a:ext>
                </a:extLst>
              </a:tr>
              <a:tr h="779123">
                <a:tc>
                  <a:txBody>
                    <a:bodyPr/>
                    <a:lstStyle/>
                    <a:p>
                      <a:pP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Torneio de </a:t>
                      </a:r>
                      <a:r>
                        <a:rPr lang="pt-PT" sz="1100" kern="100" dirty="0" err="1">
                          <a:solidFill>
                            <a:schemeClr val="tx1"/>
                          </a:solidFill>
                          <a:effectLst/>
                          <a:latin typeface="+mn-lt"/>
                          <a:ea typeface="Calibri" panose="020F0502020204030204" pitchFamily="34" charset="0"/>
                          <a:cs typeface="Times New Roman" panose="02020603050405020304" pitchFamily="18" charset="0"/>
                        </a:rPr>
                        <a:t>Marralhinha</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24</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24</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kumimoji="0" lang="pt-PT" sz="1100" b="0" i="0"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kern="100" dirty="0">
                          <a:solidFill>
                            <a:schemeClr val="tx1"/>
                          </a:solidFill>
                          <a:effectLst/>
                          <a:latin typeface="+mn-lt"/>
                          <a:ea typeface="Calibri" panose="020F0502020204030204" pitchFamily="34" charset="0"/>
                          <a:cs typeface="Times New Roman" panose="02020603050405020304" pitchFamily="18" charset="0"/>
                        </a:rPr>
                        <a:t>A atividade proporcionou um momento de competição saudável e diversão entre os participantes. Para além disso, alcançou plenamente os objetivos propostos, sendo avaliada com Muito Bom.</a:t>
                      </a:r>
                    </a:p>
                    <a:p>
                      <a:pPr marL="0" marR="0" lvl="0" indent="0" algn="just" defTabSz="914400" rtl="0" eaLnBrk="1" fontAlgn="auto" latinLnBrk="0" hangingPunct="1">
                        <a:lnSpc>
                          <a:spcPct val="107000"/>
                        </a:lnSpc>
                        <a:spcBef>
                          <a:spcPts val="0"/>
                        </a:spcBef>
                        <a:spcAft>
                          <a:spcPts val="0"/>
                        </a:spcAft>
                        <a:buClrTx/>
                        <a:buSzTx/>
                        <a:buFontTx/>
                        <a:buNone/>
                        <a:tabLst/>
                        <a:defRPr/>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743184965"/>
                  </a:ext>
                </a:extLst>
              </a:tr>
              <a:tr h="1423260">
                <a:tc gridSpan="5">
                  <a:txBody>
                    <a:bodyPr/>
                    <a:lstStyle/>
                    <a:p>
                      <a:pPr>
                        <a:lnSpc>
                          <a:spcPct val="107000"/>
                        </a:lnSpc>
                        <a:spcAft>
                          <a:spcPts val="0"/>
                        </a:spcAft>
                      </a:pPr>
                      <a:r>
                        <a:rPr lang="pt-PT" sz="1100" b="1" i="0" kern="100" dirty="0">
                          <a:solidFill>
                            <a:schemeClr val="tx1"/>
                          </a:solidFill>
                          <a:effectLst/>
                          <a:latin typeface="+mn-lt"/>
                          <a:ea typeface="Calibri" panose="020F0502020204030204" pitchFamily="34" charset="0"/>
                          <a:cs typeface="Times New Roman" panose="02020603050405020304" pitchFamily="18" charset="0"/>
                        </a:rPr>
                        <a:t>De modo geral, o balanço das atividades realizadas pela Associação de Estudantes no 2.º período é bastante positivo. Não foram realizados o Cinema de São Valentim e o Cinema de Páscoa, previstos no PAA. Além das atividades previstas, a Associação de Estudantes organizou duas sessões de cinema a assinalar o Dia Internacional do Riso e o Carnaval, colaborou na realização da Missa de Páscoa e realizou um Torneio de </a:t>
                      </a:r>
                      <a:r>
                        <a:rPr lang="pt-PT" sz="1100" b="1" i="0" kern="100" dirty="0" err="1">
                          <a:solidFill>
                            <a:schemeClr val="tx1"/>
                          </a:solidFill>
                          <a:effectLst/>
                          <a:latin typeface="+mn-lt"/>
                          <a:ea typeface="Calibri" panose="020F0502020204030204" pitchFamily="34" charset="0"/>
                          <a:cs typeface="Times New Roman" panose="02020603050405020304" pitchFamily="18" charset="0"/>
                        </a:rPr>
                        <a:t>Marralhinha</a:t>
                      </a:r>
                      <a:r>
                        <a:rPr lang="pt-PT" sz="1100" b="1" i="0" kern="100" dirty="0">
                          <a:solidFill>
                            <a:schemeClr val="tx1"/>
                          </a:solidFill>
                          <a:effectLst/>
                          <a:latin typeface="+mn-lt"/>
                          <a:ea typeface="Calibri" panose="020F0502020204030204" pitchFamily="34" charset="0"/>
                          <a:cs typeface="Times New Roman" panose="02020603050405020304" pitchFamily="18" charset="0"/>
                        </a:rPr>
                        <a:t> e Jogos Tradicionais de Páscoa.</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hMerge="1">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hMerge="1">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hMerge="1">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hMerge="1">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103546684"/>
                  </a:ext>
                </a:extLst>
              </a:tr>
            </a:tbl>
          </a:graphicData>
        </a:graphic>
      </p:graphicFrame>
    </p:spTree>
    <p:extLst>
      <p:ext uri="{BB962C8B-B14F-4D97-AF65-F5344CB8AC3E}">
        <p14:creationId xmlns:p14="http://schemas.microsoft.com/office/powerpoint/2010/main" val="1350163878"/>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2B8F332241FED49AB25D1ECB9F56CB6" ma:contentTypeVersion="3" ma:contentTypeDescription="Criar um novo documento." ma:contentTypeScope="" ma:versionID="3e28cca578cd2d8cd5897f909ddb72bb">
  <xsd:schema xmlns:xsd="http://www.w3.org/2001/XMLSchema" xmlns:xs="http://www.w3.org/2001/XMLSchema" xmlns:p="http://schemas.microsoft.com/office/2006/metadata/properties" xmlns:ns2="dc74fdbf-204b-4519-a643-390f9be3e772" targetNamespace="http://schemas.microsoft.com/office/2006/metadata/properties" ma:root="true" ma:fieldsID="9c15fa1b6bbd1a39a684952c81d69540" ns2:_="">
    <xsd:import namespace="dc74fdbf-204b-4519-a643-390f9be3e77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74fdbf-204b-4519-a643-390f9be3e7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C80DCD-EED1-41FD-BC0D-09CB4498A4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74fdbf-204b-4519-a643-390f9be3e7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D783EA-9D63-45C2-A191-782427D095D9}">
  <ds:schemaRefs>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purl.org/dc/elements/1.1/"/>
    <ds:schemaRef ds:uri="http://schemas.microsoft.com/office/infopath/2007/PartnerControls"/>
    <ds:schemaRef ds:uri="dc74fdbf-204b-4519-a643-390f9be3e772"/>
    <ds:schemaRef ds:uri="http://purl.org/dc/dcmitype/"/>
    <ds:schemaRef ds:uri="http://purl.org/dc/terms/"/>
  </ds:schemaRefs>
</ds:datastoreItem>
</file>

<file path=customXml/itemProps3.xml><?xml version="1.0" encoding="utf-8"?>
<ds:datastoreItem xmlns:ds="http://schemas.openxmlformats.org/officeDocument/2006/customXml" ds:itemID="{12F173A3-B9C8-4896-81B5-55D5D8A1AF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2463</TotalTime>
  <Words>15136</Words>
  <Application>Microsoft Office PowerPoint</Application>
  <PresentationFormat>Papel A4 (210x297 mm)</PresentationFormat>
  <Paragraphs>2227</Paragraphs>
  <Slides>69</Slides>
  <Notes>4</Notes>
  <HiddenSlides>0</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69</vt:i4>
      </vt:variant>
    </vt:vector>
  </HeadingPairs>
  <TitlesOfParts>
    <vt:vector size="76" baseType="lpstr">
      <vt:lpstr>Arial</vt:lpstr>
      <vt:lpstr>Arial Black</vt:lpstr>
      <vt:lpstr>Calibri</vt:lpstr>
      <vt:lpstr>Calibri Light</vt:lpstr>
      <vt:lpstr>Segoe UI</vt:lpstr>
      <vt:lpstr>Times New Roman</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Utilizador</dc:creator>
  <cp:lastModifiedBy>Marcia V. Ambrósio</cp:lastModifiedBy>
  <cp:revision>391</cp:revision>
  <cp:lastPrinted>2026-02-25T11:36:07Z</cp:lastPrinted>
  <dcterms:created xsi:type="dcterms:W3CDTF">2021-01-25T21:12:19Z</dcterms:created>
  <dcterms:modified xsi:type="dcterms:W3CDTF">2026-05-13T17:38:33Z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0x01010032B8F332241FED49AB25D1ECB9F56CB6</vt:lpwstr>
  </property>
  <property fmtid="{D5CDD505-2E9C-101B-9397-08002B2CF9AE}" pid="3" name="MediaServiceImageTags">
    <vt:lpwstr/>
  </property>
</Properties>
</file>